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Lst>
  <p:sldSz cy="6858000" cx="12192000"/>
  <p:notesSz cx="6858000" cy="9144000"/>
  <p:embeddedFontLst>
    <p:embeddedFont>
      <p:font typeface="Ubuntu"/>
      <p:regular r:id="rId114"/>
      <p:bold r:id="rId115"/>
      <p:italic r:id="rId116"/>
      <p:boldItalic r:id="rId117"/>
    </p:embeddedFont>
    <p:embeddedFont>
      <p:font typeface="Open Sans SemiBold"/>
      <p:regular r:id="rId118"/>
      <p:bold r:id="rId119"/>
      <p:italic r:id="rId120"/>
      <p:boldItalic r:id="rId121"/>
    </p:embeddedFont>
    <p:embeddedFont>
      <p:font typeface="Open Sans"/>
      <p:regular r:id="rId122"/>
      <p:bold r:id="rId123"/>
      <p:italic r:id="rId124"/>
      <p:boldItalic r:id="rId1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
          <p15:clr>
            <a:srgbClr val="747775"/>
          </p15:clr>
        </p15:guide>
      </p15:sldGuideLst>
    </p:ext>
    <p:ext uri="GoogleSlidesCustomDataVersion2">
      <go:slidesCustomData xmlns:go="http://customooxmlschemas.google.com/" r:id="rId126" roundtripDataSignature="AMtx7mi7BKwaHG2ab0gX+Rro+tFxGrPk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6" Type="http://customschemas.google.com/relationships/presentationmetadata" Target="metadata"/><Relationship Id="rId26" Type="http://schemas.openxmlformats.org/officeDocument/2006/relationships/slide" Target="slides/slide19.xml"/><Relationship Id="rId121" Type="http://schemas.openxmlformats.org/officeDocument/2006/relationships/font" Target="fonts/OpenSansSemiBold-boldItalic.fntdata"/><Relationship Id="rId25" Type="http://schemas.openxmlformats.org/officeDocument/2006/relationships/slide" Target="slides/slide18.xml"/><Relationship Id="rId120" Type="http://schemas.openxmlformats.org/officeDocument/2006/relationships/font" Target="fonts/OpenSansSemiBold-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penSans-boldItalic.fntdata"/><Relationship Id="rId29" Type="http://schemas.openxmlformats.org/officeDocument/2006/relationships/slide" Target="slides/slide22.xml"/><Relationship Id="rId124" Type="http://schemas.openxmlformats.org/officeDocument/2006/relationships/font" Target="fonts/OpenSans-italic.fntdata"/><Relationship Id="rId123" Type="http://schemas.openxmlformats.org/officeDocument/2006/relationships/font" Target="fonts/OpenSans-bold.fntdata"/><Relationship Id="rId122" Type="http://schemas.openxmlformats.org/officeDocument/2006/relationships/font" Target="fonts/OpenSans-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OpenSansSemiBold-regular.fntdata"/><Relationship Id="rId117" Type="http://schemas.openxmlformats.org/officeDocument/2006/relationships/font" Target="fonts/Ubuntu-boldItalic.fntdata"/><Relationship Id="rId116" Type="http://schemas.openxmlformats.org/officeDocument/2006/relationships/font" Target="fonts/Ubuntu-italic.fntdata"/><Relationship Id="rId115" Type="http://schemas.openxmlformats.org/officeDocument/2006/relationships/font" Target="fonts/Ubuntu-bold.fntdata"/><Relationship Id="rId119" Type="http://schemas.openxmlformats.org/officeDocument/2006/relationships/font" Target="fonts/OpenSansSemiBold-bold.fntdata"/><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Ubuntu-regular.fntdata"/><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9pPr>
          </a:lstStyle>
          <a:p/>
        </p:txBody>
      </p:sp>
      <p:sp>
        <p:nvSpPr>
          <p:cNvPr id="4" name="Google Shape;4;n"/>
          <p:cNvSpPr txBox="1"/>
          <p:nvPr>
            <p:ph idx="10" type="dt"/>
          </p:nvPr>
        </p:nvSpPr>
        <p:spPr>
          <a:xfrm>
            <a:off x="3884612" y="0"/>
            <a:ext cx="2971800" cy="45878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685212"/>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SzPts val="1400"/>
              <a:buNone/>
              <a:defRPr b="0" i="0" sz="1800" u="none" cap="none" strike="noStrike">
                <a:solidFill>
                  <a:srgbClr val="000000"/>
                </a:solidFill>
                <a:latin typeface="Open Sans SemiBold"/>
                <a:ea typeface="Open Sans SemiBold"/>
                <a:cs typeface="Open Sans SemiBold"/>
                <a:sym typeface="Open Sans SemiBold"/>
              </a:defRPr>
            </a:lvl9pPr>
          </a:lstStyle>
          <a:p/>
        </p:txBody>
      </p:sp>
      <p:sp>
        <p:nvSpPr>
          <p:cNvPr id="8" name="Google Shape;8;n"/>
          <p:cNvSpPr txBox="1"/>
          <p:nvPr>
            <p:ph idx="12" type="sldNum"/>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Open Sans SemiBold"/>
              <a:buNone/>
            </a:pPr>
            <a:fld id="{00000000-1234-1234-1234-123412341234}" type="slidenum">
              <a:rPr b="0" i="0" lang="en-US" sz="1200" u="none" cap="none" strike="noStrike">
                <a:solidFill>
                  <a:srgbClr val="000000"/>
                </a:solidFill>
                <a:latin typeface="Open Sans SemiBold"/>
                <a:ea typeface="Open Sans SemiBold"/>
                <a:cs typeface="Open Sans SemiBold"/>
                <a:sym typeface="Open Sans SemiBold"/>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g3b480a7c63e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3b480a7c63e_0_1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6" name="Google Shape;1996;g3b480a7c63e_0_166: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3b48cf68732_1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20" name="Google Shape;2020;g3b48cf68732_1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1" name="Google Shape;2021;g3b48cf68732_1_249: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8" name="Google Shape;203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3b5bdc7bf0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3b5bdc7bf0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1" name="Google Shape;2051;g3b5bdc7bf05_0_0: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7" name="Google Shape;208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4" name="Google Shape;210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0" name="Google Shape;212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b48cf68732_1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b48cf68732_1_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Orlando</a:t>
            </a:r>
            <a:endParaRPr/>
          </a:p>
        </p:txBody>
      </p:sp>
      <p:sp>
        <p:nvSpPr>
          <p:cNvPr id="358" name="Google Shape;358;g3b48cf68732_1_200: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b54775610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b54775610f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3b54775610f_0_2: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b48cf68732_1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b48cf68732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g3b48cf68732_1_38: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b48cf68732_1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b48cf68732_1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3b48cf68732_1_80: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b54775610f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b54775610f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g3b54775610f_0_32: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b54775610f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b54775610f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3b54775610f_0_51: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b48cf68732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b48cf68732_1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g3b48cf68732_1_99: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867e8c83fa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3867e8c83fa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b48cf68732_1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b48cf68732_1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3b48cf68732_1_119: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b54775610f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b54775610f_0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3" name="Google Shape;513;g3b54775610f_0_85: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b54775610f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b54775610f_0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g3b54775610f_0_104: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3b48cf68732_1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b48cf68732_1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g3b48cf68732_1_145: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3b48cf68732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3b48cf68732_1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3" name="Google Shape;573;g3b48cf68732_1_175: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b54775610f_0_1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b54775610f_0_1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g3b54775610f_0_138: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Josef</a:t>
            </a:r>
            <a:endParaRPr/>
          </a:p>
          <a:p>
            <a:pPr indent="0" lvl="0" marL="0" rtl="0" algn="l">
              <a:spcBef>
                <a:spcPts val="0"/>
              </a:spcBef>
              <a:spcAft>
                <a:spcPts val="0"/>
              </a:spcAft>
              <a:buNone/>
            </a:pPr>
            <a:r>
              <a:t/>
            </a:r>
            <a:endParaRPr/>
          </a:p>
        </p:txBody>
      </p:sp>
      <p:sp>
        <p:nvSpPr>
          <p:cNvPr id="611" name="Google Shape;61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b51e2794c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b51e2794c4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g3b51e2794c4_0_1: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3" name="Google Shape;673;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p23: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Open Sans SemiBold"/>
              <a:buNone/>
            </a:pPr>
            <a:fld id="{00000000-1234-1234-1234-123412341234}" type="slidenum">
              <a:rPr b="0" i="0" lang="en-US" sz="1200" u="none">
                <a:solidFill>
                  <a:srgbClr val="000000"/>
                </a:solidFill>
                <a:latin typeface="Open Sans SemiBold"/>
                <a:ea typeface="Open Sans SemiBold"/>
                <a:cs typeface="Open Sans SemiBold"/>
                <a:sym typeface="Open Sans SemiBold"/>
              </a:rP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9" name="Google Shape;68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24: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Open Sans SemiBold"/>
              <a:buNone/>
            </a:pPr>
            <a:fld id="{00000000-1234-1234-1234-123412341234}" type="slidenum">
              <a:rPr b="0" i="0" lang="en-US" sz="1200" u="none">
                <a:solidFill>
                  <a:srgbClr val="000000"/>
                </a:solidFill>
                <a:latin typeface="Open Sans SemiBold"/>
                <a:ea typeface="Open Sans SemiBold"/>
                <a:cs typeface="Open Sans SemiBold"/>
                <a:sym typeface="Open Sans SemiBold"/>
              </a:rP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7" name="Google Shape;70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25: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Open Sans SemiBold"/>
              <a:buNone/>
            </a:pPr>
            <a:fld id="{00000000-1234-1234-1234-123412341234}" type="slidenum">
              <a:rPr b="0" i="0" lang="en-US" sz="1200" u="none">
                <a:solidFill>
                  <a:srgbClr val="000000"/>
                </a:solidFill>
                <a:latin typeface="Open Sans SemiBold"/>
                <a:ea typeface="Open Sans SemiBold"/>
                <a:cs typeface="Open Sans SemiBold"/>
                <a:sym typeface="Open Sans SemiBold"/>
              </a:rP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5" name="Google Shape;72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6" name="Google Shape;726;p26:notes"/>
          <p:cNvSpPr txBox="1"/>
          <p:nvPr/>
        </p:nvSpPr>
        <p:spPr>
          <a:xfrm>
            <a:off x="3884612" y="8685212"/>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Open Sans SemiBold"/>
              <a:buNone/>
            </a:pPr>
            <a:fld id="{00000000-1234-1234-1234-123412341234}" type="slidenum">
              <a:rPr b="0" i="0" lang="en-US" sz="1200" u="none">
                <a:solidFill>
                  <a:srgbClr val="000000"/>
                </a:solidFill>
                <a:latin typeface="Open Sans SemiBold"/>
                <a:ea typeface="Open Sans SemiBold"/>
                <a:cs typeface="Open Sans SemiBold"/>
                <a:sym typeface="Open Sans SemiBold"/>
              </a:rP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867e8c83fa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Josef</a:t>
            </a:r>
            <a:endParaRPr/>
          </a:p>
          <a:p>
            <a:pPr indent="0" lvl="0" marL="0" rtl="0" algn="l">
              <a:spcBef>
                <a:spcPts val="0"/>
              </a:spcBef>
              <a:spcAft>
                <a:spcPts val="0"/>
              </a:spcAft>
              <a:buNone/>
            </a:pPr>
            <a:r>
              <a:t/>
            </a:r>
            <a:endParaRPr/>
          </a:p>
        </p:txBody>
      </p:sp>
      <p:sp>
        <p:nvSpPr>
          <p:cNvPr id="757" name="Google Shape;757;g3867e8c83fa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867e8c83fa_0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g3867e8c83fa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3867e8c83fa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6" name="Google Shape;776;g3867e8c83fa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867e8c83fa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g3867e8c83fa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3867e8c83fa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3867e8c83fa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3b48cf68732_1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b48cf68732_1_2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9" name="Google Shape;809;g3b48cf68732_1_267: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867e8c83fa_0_1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g3867e8c83fa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3867e8c83fa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3867e8c83fa_0_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8" name="Google Shape;868;g3867e8c83fa_0_145: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b480a7c63e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b480a7c63e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g3b480a7c63e_0_134: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b5220f307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b5220f307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g3b5220f307e_0_0: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b5220f307e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b5220f307e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6" name="Google Shape;926;g3b5220f307e_0_58: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867e8c83fa_0_2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867e8c83fa_0_2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0" name="Google Shape;950;g3867e8c83fa_0_252: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867e8c83fa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867e8c83fa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g3867e8c83fa_0_278: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 name="Google Shape;26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867e8c83fa_0_2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867e8c83fa_0_2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6" name="Google Shape;986;g3867e8c83fa_0_286: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3867e8c83fa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3867e8c83fa_0_1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g3867e8c83fa_0_198: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9" name="Google Shape;100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b48cf68732_3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0" name="Google Shape;1020;g3b48cf68732_3_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g3b48cf68732_3_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b48cf68732_3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g3b48cf68732_3_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a:p>
        </p:txBody>
      </p:sp>
      <p:sp>
        <p:nvSpPr>
          <p:cNvPr id="1041" name="Google Shape;1041;g3b48cf68732_3_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3b48cf68732_3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3b48cf68732_3_1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Based on our results, the viviparous Andean lineages in red, should diversify fasterst.</a:t>
            </a:r>
            <a:endParaRPr/>
          </a:p>
          <a:p>
            <a:pPr indent="0" lvl="0" marL="0" rtl="0" algn="l">
              <a:spcBef>
                <a:spcPts val="0"/>
              </a:spcBef>
              <a:spcAft>
                <a:spcPts val="0"/>
              </a:spcAft>
              <a:buNone/>
            </a:pPr>
            <a:r>
              <a:rPr lang="en-US"/>
              <a:t>Are they faster than their Andean oviparous sister clades then?</a:t>
            </a:r>
            <a:endParaRPr/>
          </a:p>
        </p:txBody>
      </p:sp>
      <p:sp>
        <p:nvSpPr>
          <p:cNvPr id="1122" name="Google Shape;1122;g3b48cf68732_3_1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3b48cf68732_3_1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g3b48cf68732_3_1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doesn’t really look like it though! This should make us suspicious…</a:t>
            </a:r>
            <a:endParaRPr/>
          </a:p>
        </p:txBody>
      </p:sp>
      <p:sp>
        <p:nvSpPr>
          <p:cNvPr id="1145" name="Google Shape;1145;g3b48cf68732_3_1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3b48cf68732_3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1" name="Google Shape;1171;g3b48cf68732_3_2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300"/>
              <a:t>So what does that mean for Pleurodonta? Can we get the actual effects of viviparity and the Andes, unconfounded by hidden states?</a:t>
            </a:r>
            <a:br>
              <a:rPr lang="en-US" sz="1300"/>
            </a:br>
            <a:r>
              <a:rPr lang="en-US" sz="1300"/>
              <a:t>What are the ‘latent’ clades in the Felsenstein scenario that we need to condition on?</a:t>
            </a:r>
            <a:endParaRPr sz="1300"/>
          </a:p>
        </p:txBody>
      </p:sp>
      <p:sp>
        <p:nvSpPr>
          <p:cNvPr id="1172" name="Google Shape;1172;g3b48cf68732_3_2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3b5bdc7bf05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3b5bdc7bf05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what does that mean for Pleurodonta? Can we get the actual effects of viviparity and the Andes, unconfounded by hidden states?</a:t>
            </a:r>
            <a:br>
              <a:rPr lang="en-US"/>
            </a:br>
            <a:r>
              <a:rPr lang="en-US"/>
              <a:t>What are the ‘latent’ clades in the Felsenstein scenario that we need to condition on?</a:t>
            </a:r>
            <a:endParaRPr/>
          </a:p>
        </p:txBody>
      </p:sp>
      <p:sp>
        <p:nvSpPr>
          <p:cNvPr id="1181" name="Google Shape;1181;g3b5bdc7bf05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3b48cf68732_3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4" name="Google Shape;1194;g3b48cf68732_3_2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Our solution is to first quantify the overall rate heterogeneity, i.e. clades with different diversification rates or shifts in those rates.</a:t>
            </a:r>
            <a:br>
              <a:rPr lang="en-US"/>
            </a:br>
            <a:r>
              <a:rPr lang="en-US"/>
              <a:t>We use MiSE here, which you can think of as the SSE version of BAMM.</a:t>
            </a:r>
            <a:endParaRPr/>
          </a:p>
          <a:p>
            <a:pPr indent="0" lvl="0" marL="0" rtl="0" algn="l">
              <a:spcBef>
                <a:spcPts val="0"/>
              </a:spcBef>
              <a:spcAft>
                <a:spcPts val="0"/>
              </a:spcAft>
              <a:buNone/>
            </a:pPr>
            <a:r>
              <a:rPr lang="en-US"/>
              <a:t>We find that there’s four different rate categories in Pleurodonta.</a:t>
            </a:r>
            <a:endParaRPr/>
          </a:p>
        </p:txBody>
      </p:sp>
      <p:sp>
        <p:nvSpPr>
          <p:cNvPr id="1195" name="Google Shape;1195;g3b48cf68732_3_2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b480a7c63e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b480a7c63e_0_1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3b480a7c63e_0_140: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3b48cf68732_3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2" name="Google Shape;1202;g3b48cf68732_3_2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giving us 8 states in this ‘pseudo-trait’, which we can then analyse with a simple 8-state MuSSE.</a:t>
            </a:r>
            <a:endParaRPr/>
          </a:p>
          <a:p>
            <a:pPr indent="0" lvl="0" marL="0" rtl="0" algn="l">
              <a:spcBef>
                <a:spcPts val="0"/>
              </a:spcBef>
              <a:spcAft>
                <a:spcPts val="0"/>
              </a:spcAft>
              <a:buNone/>
            </a:pPr>
            <a:r>
              <a:rPr lang="en-US"/>
              <a:t>(while the model looks intimidating, it’s not that bad, because all those states are ‘observed’ now)</a:t>
            </a:r>
            <a:endParaRPr/>
          </a:p>
        </p:txBody>
      </p:sp>
      <p:sp>
        <p:nvSpPr>
          <p:cNvPr id="1203" name="Google Shape;1203;g3b48cf68732_3_2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b5bdc7bf05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7" name="Google Shape;1217;g3b5bdc7bf05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giving us 8 states in this ‘pseudo-trait’, which we can then analyse with a simple 8-state MuSSE.</a:t>
            </a:r>
            <a:endParaRPr/>
          </a:p>
          <a:p>
            <a:pPr indent="0" lvl="0" marL="0" rtl="0" algn="l">
              <a:spcBef>
                <a:spcPts val="0"/>
              </a:spcBef>
              <a:spcAft>
                <a:spcPts val="0"/>
              </a:spcAft>
              <a:buNone/>
            </a:pPr>
            <a:r>
              <a:rPr lang="en-US"/>
              <a:t>(while the model looks intimidating, it’s not that bad, because all those states are ‘observed’ now)</a:t>
            </a:r>
            <a:endParaRPr/>
          </a:p>
        </p:txBody>
      </p:sp>
      <p:sp>
        <p:nvSpPr>
          <p:cNvPr id="1218" name="Google Shape;1218;g3b5bdc7bf05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3b48cf68732_3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4" name="Google Shape;1334;g3b48cf68732_3_3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and two clades comprising Iguanas and part of the genus Sceloporus.</a:t>
            </a:r>
            <a:endParaRPr/>
          </a:p>
          <a:p>
            <a:pPr indent="0" lvl="0" marL="0" rtl="0" algn="l">
              <a:spcBef>
                <a:spcPts val="0"/>
              </a:spcBef>
              <a:spcAft>
                <a:spcPts val="0"/>
              </a:spcAft>
              <a:buNone/>
            </a:pPr>
            <a:r>
              <a:rPr lang="en-US"/>
              <a:t>For each of these clades, we have a rate estimate for the absence and presence of the focal trait (i.e. for oviparous and viviparous lineages)</a:t>
            </a:r>
            <a:endParaRPr/>
          </a:p>
        </p:txBody>
      </p:sp>
      <p:sp>
        <p:nvSpPr>
          <p:cNvPr id="1335" name="Google Shape;1335;g3b48cf68732_3_3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3b48cf68732_3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g3b48cf68732_3_3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g3b48cf68732_3_3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3b5bdc7bf05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6" name="Google Shape;1406;g3b5bdc7bf05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7" name="Google Shape;1407;g3b5bdc7bf05_0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b48cf68732_3_4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8" name="Google Shape;1448;g3b48cf68732_3_4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let’s focus on the Liolaemus clade to look at what the d-sep test can tell us:</a:t>
            </a:r>
            <a:endParaRPr/>
          </a:p>
        </p:txBody>
      </p:sp>
      <p:sp>
        <p:nvSpPr>
          <p:cNvPr id="1449" name="Google Shape;1449;g3b48cf68732_3_4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3b48cf68732_3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5" name="Google Shape;1475;g3b48cf68732_3_4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indicating they have substantial effect in this clade, (and that our DAG here should have a connection between Andes and rates)</a:t>
            </a:r>
            <a:endParaRPr/>
          </a:p>
        </p:txBody>
      </p:sp>
      <p:sp>
        <p:nvSpPr>
          <p:cNvPr id="1476" name="Google Shape;1476;g3b48cf68732_3_4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3b48cf68732_3_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0" name="Google Shape;1520;g3b48cf68732_3_5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indicating they have substantial effect in this clade, (and that our DAG here should have a connection between Andes and rates)</a:t>
            </a:r>
            <a:endParaRPr/>
          </a:p>
        </p:txBody>
      </p:sp>
      <p:sp>
        <p:nvSpPr>
          <p:cNvPr id="1521" name="Google Shape;1521;g3b48cf68732_3_5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48cf68732_3_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48cf68732_3_5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meaning that the andes alone COULD explain this rate shift.</a:t>
            </a:r>
            <a:endParaRPr/>
          </a:p>
        </p:txBody>
      </p:sp>
      <p:sp>
        <p:nvSpPr>
          <p:cNvPr id="1568" name="Google Shape;1568;g3b48cf68732_3_5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3b48cf68732_3_6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6" name="Google Shape;1596;g3b48cf68732_3_6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meaning that the andes alone COULD explain this rate shift.</a:t>
            </a:r>
            <a:endParaRPr/>
          </a:p>
        </p:txBody>
      </p:sp>
      <p:sp>
        <p:nvSpPr>
          <p:cNvPr id="1597" name="Google Shape;1597;g3b48cf68732_3_6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3b480a7c63e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7" name="Google Shape;1627;g3b480a7c63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8" name="Google Shape;163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3b480a7c63e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3b480a7c63e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5" name="Google Shape;1695;g3b480a7c63e_0_14: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3b480a7c63e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3b480a7c63e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3" name="Google Shape;1733;g3b480a7c63e_0_61: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3867e8c83fa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3867e8c83fa_0_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1" name="Google Shape;1771;g3867e8c83fa_0_303: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3867e8c83fa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3867e8c83fa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8" name="Google Shape;1778;g3867e8c83fa_0_40: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3867e8c83fa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3867e8c83fa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4" name="Google Shape;1784;g3867e8c83fa_0_49: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7" name="Shape 1787"/>
        <p:cNvGrpSpPr/>
        <p:nvPr/>
      </p:nvGrpSpPr>
      <p:grpSpPr>
        <a:xfrm>
          <a:off x="0" y="0"/>
          <a:ext cx="0" cy="0"/>
          <a:chOff x="0" y="0"/>
          <a:chExt cx="0" cy="0"/>
        </a:xfrm>
      </p:grpSpPr>
      <p:sp>
        <p:nvSpPr>
          <p:cNvPr id="1788" name="Google Shape;1788;g3867e8c83fa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3867e8c83fa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0" name="Google Shape;1790;g3867e8c83fa_0_54: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3b480a7c63e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3b480a7c63e_0_1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6" name="Google Shape;1796;g3b480a7c63e_0_112: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3b480a7c63e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3b480a7c63e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1" name="Google Shape;1821;g3b480a7c63e_0_98: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3b480a7c63e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3b480a7c63e_0_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9" name="Google Shape;1829;g3b480a7c63e_0_121: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3b480a7c63e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3b480a7c63e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6" name="Google Shape;1836;g3b480a7c63e_0_127: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3867e8c83fa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3867e8c83fa_0_3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3" name="Google Shape;1843;g3867e8c83fa_0_316: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0" name="Google Shape;185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3867e8c83fa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3867e8c83fa_0_3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9" name="Google Shape;1869;g3867e8c83fa_0_323: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3867e8c83fa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3867e8c83fa_0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7" name="Google Shape;1877;g3867e8c83fa_0_179: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3867e8c83fa_0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3867e8c83fa_0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5" name="Google Shape;1885;g3867e8c83fa_0_186: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3867e8c83f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3867e8c83fa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2" name="Google Shape;1892;g3867e8c83fa_0_8: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3867e8c83f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3867e8c83fa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9" name="Google Shape;1899;g3867e8c83fa_0_18: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3867e8c83fa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3867e8c83fa_0_1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6" name="Google Shape;1906;g3867e8c83fa_0_192: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3867e8c83fa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3867e8c83fa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3" name="Google Shape;1913;g3867e8c83fa_0_25: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3b5bdc7bf05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3b5bdc7bf05_0_2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0" name="Google Shape;1920;g3b5bdc7bf05_0_223: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Open Sans SemiBold"/>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3867e8c83fa_0_3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6" name="Google Shape;1926;g3867e8c83fa_0_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4" name="Google Shape;1934;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0" name="Google Shape;194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6" name="Google Shape;194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2" name="Google Shape;1952;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6" name="Shape 1956"/>
        <p:cNvGrpSpPr/>
        <p:nvPr/>
      </p:nvGrpSpPr>
      <p:grpSpPr>
        <a:xfrm>
          <a:off x="0" y="0"/>
          <a:ext cx="0" cy="0"/>
          <a:chOff x="0" y="0"/>
          <a:chExt cx="0" cy="0"/>
        </a:xfrm>
      </p:grpSpPr>
      <p:sp>
        <p:nvSpPr>
          <p:cNvPr id="1957" name="Google Shape;1957;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8" name="Google Shape;195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3b5220f307e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3b5220f307e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5" name="Google Shape;1965;g3b5220f307e_0_105: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3b480a7c63e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3b480a7c63e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9" name="Google Shape;1989;g3b480a7c63e_0_191:notes"/>
          <p:cNvSpPr txBox="1"/>
          <p:nvPr>
            <p:ph idx="12" type="sldNum"/>
          </p:nvPr>
        </p:nvSpPr>
        <p:spPr>
          <a:xfrm>
            <a:off x="3884612" y="8685212"/>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Open Sans SemiBo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9" name="Shape 69"/>
        <p:cNvGrpSpPr/>
        <p:nvPr/>
      </p:nvGrpSpPr>
      <p:grpSpPr>
        <a:xfrm>
          <a:off x="0" y="0"/>
          <a:ext cx="0" cy="0"/>
          <a:chOff x="0" y="0"/>
          <a:chExt cx="0" cy="0"/>
        </a:xfrm>
      </p:grpSpPr>
      <p:sp>
        <p:nvSpPr>
          <p:cNvPr id="70" name="Google Shape;70;p5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5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 name="Google Shape;72;p5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5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 name="Google Shape;74;p5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5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Open Sans SemiBo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81" name="Google Shape;81;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44"/>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44"/>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5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5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9" name="Google Shape;99;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2" name="Shape 102"/>
        <p:cNvGrpSpPr/>
        <p:nvPr/>
      </p:nvGrpSpPr>
      <p:grpSpPr>
        <a:xfrm>
          <a:off x="0" y="0"/>
          <a:ext cx="0" cy="0"/>
          <a:chOff x="0" y="0"/>
          <a:chExt cx="0" cy="0"/>
        </a:xfrm>
      </p:grpSpPr>
      <p:sp>
        <p:nvSpPr>
          <p:cNvPr id="103" name="Google Shape;103;p55"/>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55"/>
          <p:cNvSpPr txBox="1"/>
          <p:nvPr>
            <p:ph idx="1" type="body"/>
          </p:nvPr>
        </p:nvSpPr>
        <p:spPr>
          <a:xfrm rot="5400000">
            <a:off x="3920332" y="-1256507"/>
            <a:ext cx="4351337"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8" name="Shape 108"/>
        <p:cNvGrpSpPr/>
        <p:nvPr/>
      </p:nvGrpSpPr>
      <p:grpSpPr>
        <a:xfrm>
          <a:off x="0" y="0"/>
          <a:ext cx="0" cy="0"/>
          <a:chOff x="0" y="0"/>
          <a:chExt cx="0" cy="0"/>
        </a:xfrm>
      </p:grpSpPr>
      <p:sp>
        <p:nvSpPr>
          <p:cNvPr id="109" name="Google Shape;109;p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Open Sans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56"/>
          <p:cNvSpPr/>
          <p:nvPr>
            <p:ph idx="2" type="pic"/>
          </p:nvPr>
        </p:nvSpPr>
        <p:spPr>
          <a:xfrm>
            <a:off x="5183188" y="987425"/>
            <a:ext cx="6172200" cy="4873625"/>
          </a:xfrm>
          <a:prstGeom prst="rect">
            <a:avLst/>
          </a:prstGeom>
          <a:noFill/>
          <a:ln>
            <a:noFill/>
          </a:ln>
        </p:spPr>
      </p:sp>
      <p:sp>
        <p:nvSpPr>
          <p:cNvPr id="111" name="Google Shape;111;p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2" name="Google Shape;112;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5" name="Shape 115"/>
        <p:cNvGrpSpPr/>
        <p:nvPr/>
      </p:nvGrpSpPr>
      <p:grpSpPr>
        <a:xfrm>
          <a:off x="0" y="0"/>
          <a:ext cx="0" cy="0"/>
          <a:chOff x="0" y="0"/>
          <a:chExt cx="0" cy="0"/>
        </a:xfrm>
      </p:grpSpPr>
      <p:sp>
        <p:nvSpPr>
          <p:cNvPr id="116" name="Google Shape;116;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Open Sans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5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8" name="Google Shape;118;p5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9" name="Google Shape;119;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6" name="Shape 126"/>
        <p:cNvGrpSpPr/>
        <p:nvPr/>
      </p:nvGrpSpPr>
      <p:grpSpPr>
        <a:xfrm>
          <a:off x="0" y="0"/>
          <a:ext cx="0" cy="0"/>
          <a:chOff x="0" y="0"/>
          <a:chExt cx="0" cy="0"/>
        </a:xfrm>
      </p:grpSpPr>
      <p:sp>
        <p:nvSpPr>
          <p:cNvPr id="127" name="Google Shape;127;p59"/>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1" name="Shape 131"/>
        <p:cNvGrpSpPr/>
        <p:nvPr/>
      </p:nvGrpSpPr>
      <p:grpSpPr>
        <a:xfrm>
          <a:off x="0" y="0"/>
          <a:ext cx="0" cy="0"/>
          <a:chOff x="0" y="0"/>
          <a:chExt cx="0" cy="0"/>
        </a:xfrm>
      </p:grpSpPr>
      <p:sp>
        <p:nvSpPr>
          <p:cNvPr id="132" name="Google Shape;132;p6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6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4" name="Google Shape;134;p6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6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36" name="Google Shape;136;p6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6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6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6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2"/>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2"/>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0" name="Shape 140"/>
        <p:cNvGrpSpPr/>
        <p:nvPr/>
      </p:nvGrpSpPr>
      <p:grpSpPr>
        <a:xfrm>
          <a:off x="0" y="0"/>
          <a:ext cx="0" cy="0"/>
          <a:chOff x="0" y="0"/>
          <a:chExt cx="0" cy="0"/>
        </a:xfrm>
      </p:grpSpPr>
      <p:sp>
        <p:nvSpPr>
          <p:cNvPr id="141" name="Google Shape;141;p6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6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6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p6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6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6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7" name="Shape 147"/>
        <p:cNvGrpSpPr/>
        <p:nvPr/>
      </p:nvGrpSpPr>
      <p:grpSpPr>
        <a:xfrm>
          <a:off x="0" y="0"/>
          <a:ext cx="0" cy="0"/>
          <a:chOff x="0" y="0"/>
          <a:chExt cx="0" cy="0"/>
        </a:xfrm>
      </p:grpSpPr>
      <p:sp>
        <p:nvSpPr>
          <p:cNvPr id="148" name="Google Shape;148;p6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Open Sans SemiBo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6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150" name="Google Shape;150;p6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6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p6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3" name="Shape 153"/>
        <p:cNvGrpSpPr/>
        <p:nvPr/>
      </p:nvGrpSpPr>
      <p:grpSpPr>
        <a:xfrm>
          <a:off x="0" y="0"/>
          <a:ext cx="0" cy="0"/>
          <a:chOff x="0" y="0"/>
          <a:chExt cx="0" cy="0"/>
        </a:xfrm>
      </p:grpSpPr>
      <p:sp>
        <p:nvSpPr>
          <p:cNvPr id="154" name="Google Shape;154;p6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Open Sans SemiBo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6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56" name="Google Shape;156;p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 name="Google Shape;157;p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5" name="Shape 165"/>
        <p:cNvGrpSpPr/>
        <p:nvPr/>
      </p:nvGrpSpPr>
      <p:grpSpPr>
        <a:xfrm>
          <a:off x="0" y="0"/>
          <a:ext cx="0" cy="0"/>
          <a:chOff x="0" y="0"/>
          <a:chExt cx="0" cy="0"/>
        </a:xfrm>
      </p:grpSpPr>
      <p:sp>
        <p:nvSpPr>
          <p:cNvPr id="166" name="Google Shape;166;g3b48cf68732_3_6"/>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Calibri"/>
              <a:buNone/>
              <a:defRPr>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g3b48cf68732_3_6"/>
          <p:cNvSpPr txBox="1"/>
          <p:nvPr>
            <p:ph idx="1" type="body"/>
          </p:nvPr>
        </p:nvSpPr>
        <p:spPr>
          <a:xfrm>
            <a:off x="417250" y="1078037"/>
            <a:ext cx="5602550" cy="5098926"/>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sz="2000"/>
            </a:lvl1pPr>
            <a:lvl2pPr indent="-342900" lvl="1" marL="914400" algn="l">
              <a:lnSpc>
                <a:spcPct val="90000"/>
              </a:lnSpc>
              <a:spcBef>
                <a:spcPts val="500"/>
              </a:spcBef>
              <a:spcAft>
                <a:spcPts val="0"/>
              </a:spcAft>
              <a:buClr>
                <a:schemeClr val="lt1"/>
              </a:buClr>
              <a:buSzPts val="1800"/>
              <a:buChar char="•"/>
              <a:defRPr sz="1800"/>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sz="1800"/>
            </a:lvl4pPr>
            <a:lvl5pPr indent="-342900" lvl="4" marL="2286000" algn="l">
              <a:lnSpc>
                <a:spcPct val="90000"/>
              </a:lnSpc>
              <a:spcBef>
                <a:spcPts val="500"/>
              </a:spcBef>
              <a:spcAft>
                <a:spcPts val="0"/>
              </a:spcAft>
              <a:buClr>
                <a:schemeClr val="lt1"/>
              </a:buClr>
              <a:buSzPts val="1800"/>
              <a:buChar char="•"/>
              <a:defRPr sz="18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68" name="Google Shape;168;g3b48cf68732_3_6"/>
          <p:cNvSpPr txBox="1"/>
          <p:nvPr>
            <p:ph idx="2" type="body"/>
          </p:nvPr>
        </p:nvSpPr>
        <p:spPr>
          <a:xfrm>
            <a:off x="6172199" y="1078037"/>
            <a:ext cx="5602549" cy="5098926"/>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chemeClr val="lt1"/>
              </a:buClr>
              <a:buSzPts val="2000"/>
              <a:buChar char="•"/>
              <a:defRPr sz="2000"/>
            </a:lvl1pPr>
            <a:lvl2pPr indent="-342900" lvl="1" marL="914400" algn="l">
              <a:lnSpc>
                <a:spcPct val="90000"/>
              </a:lnSpc>
              <a:spcBef>
                <a:spcPts val="500"/>
              </a:spcBef>
              <a:spcAft>
                <a:spcPts val="0"/>
              </a:spcAft>
              <a:buClr>
                <a:schemeClr val="lt1"/>
              </a:buClr>
              <a:buSzPts val="1800"/>
              <a:buChar char="•"/>
              <a:defRPr sz="1800"/>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sz="1800"/>
            </a:lvl4pPr>
            <a:lvl5pPr indent="-342900" lvl="4" marL="2286000" algn="l">
              <a:lnSpc>
                <a:spcPct val="90000"/>
              </a:lnSpc>
              <a:spcBef>
                <a:spcPts val="500"/>
              </a:spcBef>
              <a:spcAft>
                <a:spcPts val="0"/>
              </a:spcAft>
              <a:buClr>
                <a:schemeClr val="lt1"/>
              </a:buClr>
              <a:buSzPts val="1800"/>
              <a:buChar char="•"/>
              <a:defRPr sz="1800"/>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69" name="Google Shape;169;g3b48cf68732_3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g3b48cf68732_3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g3b48cf68732_3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2" name="Shape 172"/>
        <p:cNvGrpSpPr/>
        <p:nvPr/>
      </p:nvGrpSpPr>
      <p:grpSpPr>
        <a:xfrm>
          <a:off x="0" y="0"/>
          <a:ext cx="0" cy="0"/>
          <a:chOff x="0" y="0"/>
          <a:chExt cx="0" cy="0"/>
        </a:xfrm>
      </p:grpSpPr>
      <p:sp>
        <p:nvSpPr>
          <p:cNvPr id="173" name="Google Shape;173;g3b48cf68732_3_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g3b48cf68732_3_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75" name="Google Shape;175;g3b48cf68732_3_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g3b48cf68732_3_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g3b48cf68732_3_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8" name="Shape 178"/>
        <p:cNvGrpSpPr/>
        <p:nvPr/>
      </p:nvGrpSpPr>
      <p:grpSpPr>
        <a:xfrm>
          <a:off x="0" y="0"/>
          <a:ext cx="0" cy="0"/>
          <a:chOff x="0" y="0"/>
          <a:chExt cx="0" cy="0"/>
        </a:xfrm>
      </p:grpSpPr>
      <p:sp>
        <p:nvSpPr>
          <p:cNvPr id="179" name="Google Shape;179;g3b48cf68732_3_19"/>
          <p:cNvSpPr txBox="1"/>
          <p:nvPr>
            <p:ph type="title"/>
          </p:nvPr>
        </p:nvSpPr>
        <p:spPr>
          <a:xfrm>
            <a:off x="452761" y="178693"/>
            <a:ext cx="11327907" cy="7199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g3b48cf68732_3_19"/>
          <p:cNvSpPr txBox="1"/>
          <p:nvPr>
            <p:ph idx="1" type="body"/>
          </p:nvPr>
        </p:nvSpPr>
        <p:spPr>
          <a:xfrm>
            <a:off x="452761" y="1003178"/>
            <a:ext cx="11327907" cy="517378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81" name="Google Shape;181;g3b48cf68732_3_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2" name="Google Shape;182;g3b48cf68732_3_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g3b48cf68732_3_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4" name="Shape 184"/>
        <p:cNvGrpSpPr/>
        <p:nvPr/>
      </p:nvGrpSpPr>
      <p:grpSpPr>
        <a:xfrm>
          <a:off x="0" y="0"/>
          <a:ext cx="0" cy="0"/>
          <a:chOff x="0" y="0"/>
          <a:chExt cx="0" cy="0"/>
        </a:xfrm>
      </p:grpSpPr>
      <p:sp>
        <p:nvSpPr>
          <p:cNvPr id="185" name="Google Shape;185;g3b48cf68732_3_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 name="Google Shape;186;g3b48cf68732_3_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000"/>
              <a:buNone/>
              <a:defRPr sz="2000">
                <a:solidFill>
                  <a:schemeClr val="lt1"/>
                </a:solidFill>
              </a:defRPr>
            </a:lvl2pPr>
            <a:lvl3pPr indent="-228600" lvl="2" marL="1371600" algn="l">
              <a:lnSpc>
                <a:spcPct val="90000"/>
              </a:lnSpc>
              <a:spcBef>
                <a:spcPts val="500"/>
              </a:spcBef>
              <a:spcAft>
                <a:spcPts val="0"/>
              </a:spcAft>
              <a:buClr>
                <a:schemeClr val="lt1"/>
              </a:buClr>
              <a:buSzPts val="1800"/>
              <a:buNone/>
              <a:defRPr sz="1800">
                <a:solidFill>
                  <a:schemeClr val="lt1"/>
                </a:solidFill>
              </a:defRPr>
            </a:lvl3pPr>
            <a:lvl4pPr indent="-228600" lvl="3" marL="1828800" algn="l">
              <a:lnSpc>
                <a:spcPct val="90000"/>
              </a:lnSpc>
              <a:spcBef>
                <a:spcPts val="500"/>
              </a:spcBef>
              <a:spcAft>
                <a:spcPts val="0"/>
              </a:spcAft>
              <a:buClr>
                <a:schemeClr val="lt1"/>
              </a:buClr>
              <a:buSzPts val="1600"/>
              <a:buNone/>
              <a:defRPr sz="1600">
                <a:solidFill>
                  <a:schemeClr val="lt1"/>
                </a:solidFill>
              </a:defRPr>
            </a:lvl4pPr>
            <a:lvl5pPr indent="-228600" lvl="4" marL="2286000" algn="l">
              <a:lnSpc>
                <a:spcPct val="90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187" name="Google Shape;187;g3b48cf68732_3_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g3b48cf68732_3_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 name="Google Shape;189;g3b48cf68732_3_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90" name="Shape 190"/>
        <p:cNvGrpSpPr/>
        <p:nvPr/>
      </p:nvGrpSpPr>
      <p:grpSpPr>
        <a:xfrm>
          <a:off x="0" y="0"/>
          <a:ext cx="0" cy="0"/>
          <a:chOff x="0" y="0"/>
          <a:chExt cx="0" cy="0"/>
        </a:xfrm>
      </p:grpSpPr>
      <p:sp>
        <p:nvSpPr>
          <p:cNvPr id="191" name="Google Shape;191;g3b48cf68732_3_31"/>
          <p:cNvSpPr txBox="1"/>
          <p:nvPr>
            <p:ph idx="1" type="body"/>
          </p:nvPr>
        </p:nvSpPr>
        <p:spPr>
          <a:xfrm>
            <a:off x="426128" y="997582"/>
            <a:ext cx="556827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92" name="Google Shape;192;g3b48cf68732_3_31"/>
          <p:cNvSpPr txBox="1"/>
          <p:nvPr>
            <p:ph idx="2" type="body"/>
          </p:nvPr>
        </p:nvSpPr>
        <p:spPr>
          <a:xfrm>
            <a:off x="426128" y="1920426"/>
            <a:ext cx="5571447" cy="426923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3" name="Google Shape;193;g3b48cf68732_3_31"/>
          <p:cNvSpPr txBox="1"/>
          <p:nvPr>
            <p:ph idx="3" type="body"/>
          </p:nvPr>
        </p:nvSpPr>
        <p:spPr>
          <a:xfrm>
            <a:off x="6170612" y="1000865"/>
            <a:ext cx="559526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400"/>
              <a:buNone/>
              <a:defRPr b="1" sz="2400"/>
            </a:lvl1pPr>
            <a:lvl2pPr indent="-228600" lvl="1" marL="914400" algn="l">
              <a:lnSpc>
                <a:spcPct val="90000"/>
              </a:lnSpc>
              <a:spcBef>
                <a:spcPts val="500"/>
              </a:spcBef>
              <a:spcAft>
                <a:spcPts val="0"/>
              </a:spcAft>
              <a:buClr>
                <a:schemeClr val="lt1"/>
              </a:buClr>
              <a:buSzPts val="2000"/>
              <a:buNone/>
              <a:defRPr b="1" sz="2000"/>
            </a:lvl2pPr>
            <a:lvl3pPr indent="-228600" lvl="2" marL="1371600" algn="l">
              <a:lnSpc>
                <a:spcPct val="90000"/>
              </a:lnSpc>
              <a:spcBef>
                <a:spcPts val="500"/>
              </a:spcBef>
              <a:spcAft>
                <a:spcPts val="0"/>
              </a:spcAft>
              <a:buClr>
                <a:schemeClr val="lt1"/>
              </a:buClr>
              <a:buSzPts val="1800"/>
              <a:buNone/>
              <a:defRPr b="1" sz="1800"/>
            </a:lvl3pPr>
            <a:lvl4pPr indent="-228600" lvl="3" marL="1828800" algn="l">
              <a:lnSpc>
                <a:spcPct val="90000"/>
              </a:lnSpc>
              <a:spcBef>
                <a:spcPts val="500"/>
              </a:spcBef>
              <a:spcAft>
                <a:spcPts val="0"/>
              </a:spcAft>
              <a:buClr>
                <a:schemeClr val="lt1"/>
              </a:buClr>
              <a:buSzPts val="1600"/>
              <a:buNone/>
              <a:defRPr b="1" sz="1600"/>
            </a:lvl4pPr>
            <a:lvl5pPr indent="-228600" lvl="4" marL="2286000" algn="l">
              <a:lnSpc>
                <a:spcPct val="90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94" name="Google Shape;194;g3b48cf68732_3_31"/>
          <p:cNvSpPr txBox="1"/>
          <p:nvPr>
            <p:ph idx="4" type="body"/>
          </p:nvPr>
        </p:nvSpPr>
        <p:spPr>
          <a:xfrm>
            <a:off x="6172200" y="1920426"/>
            <a:ext cx="5593672" cy="426923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95" name="Google Shape;195;g3b48cf68732_3_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g3b48cf68732_3_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7" name="Google Shape;197;g3b48cf68732_3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98" name="Google Shape;198;g3b48cf68732_3_31"/>
          <p:cNvSpPr txBox="1"/>
          <p:nvPr>
            <p:ph type="title"/>
          </p:nvPr>
        </p:nvSpPr>
        <p:spPr>
          <a:xfrm>
            <a:off x="426128" y="178687"/>
            <a:ext cx="11345662" cy="7199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Calibri"/>
              <a:buNone/>
              <a:defRPr>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9" name="Shape 199"/>
        <p:cNvGrpSpPr/>
        <p:nvPr/>
      </p:nvGrpSpPr>
      <p:grpSpPr>
        <a:xfrm>
          <a:off x="0" y="0"/>
          <a:ext cx="0" cy="0"/>
          <a:chOff x="0" y="0"/>
          <a:chExt cx="0" cy="0"/>
        </a:xfrm>
      </p:grpSpPr>
      <p:sp>
        <p:nvSpPr>
          <p:cNvPr id="200" name="Google Shape;200;g3b48cf68732_3_40"/>
          <p:cNvSpPr txBox="1"/>
          <p:nvPr>
            <p:ph type="title"/>
          </p:nvPr>
        </p:nvSpPr>
        <p:spPr>
          <a:xfrm>
            <a:off x="452761" y="178693"/>
            <a:ext cx="11327907" cy="7199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g3b48cf68732_3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g3b48cf68732_3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g3b48cf68732_3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4" name="Shape 204"/>
        <p:cNvGrpSpPr/>
        <p:nvPr/>
      </p:nvGrpSpPr>
      <p:grpSpPr>
        <a:xfrm>
          <a:off x="0" y="0"/>
          <a:ext cx="0" cy="0"/>
          <a:chOff x="0" y="0"/>
          <a:chExt cx="0" cy="0"/>
        </a:xfrm>
      </p:grpSpPr>
      <p:sp>
        <p:nvSpPr>
          <p:cNvPr id="205" name="Google Shape;205;g3b48cf68732_3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 name="Google Shape;206;g3b48cf68732_3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 name="Google Shape;207;g3b48cf68732_3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45"/>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8" name="Shape 208"/>
        <p:cNvGrpSpPr/>
        <p:nvPr/>
      </p:nvGrpSpPr>
      <p:grpSpPr>
        <a:xfrm>
          <a:off x="0" y="0"/>
          <a:ext cx="0" cy="0"/>
          <a:chOff x="0" y="0"/>
          <a:chExt cx="0" cy="0"/>
        </a:xfrm>
      </p:grpSpPr>
      <p:sp>
        <p:nvSpPr>
          <p:cNvPr id="209" name="Google Shape;209;g3b48cf68732_3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 name="Google Shape;210;g3b48cf68732_3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lt1"/>
              </a:buClr>
              <a:buSzPts val="3200"/>
              <a:buChar char="•"/>
              <a:defRPr sz="3200"/>
            </a:lvl1pPr>
            <a:lvl2pPr indent="-406400" lvl="1" marL="914400" algn="l">
              <a:lnSpc>
                <a:spcPct val="90000"/>
              </a:lnSpc>
              <a:spcBef>
                <a:spcPts val="500"/>
              </a:spcBef>
              <a:spcAft>
                <a:spcPts val="0"/>
              </a:spcAft>
              <a:buClr>
                <a:schemeClr val="lt1"/>
              </a:buClr>
              <a:buSzPts val="2800"/>
              <a:buChar char="•"/>
              <a:defRPr sz="2800"/>
            </a:lvl2pPr>
            <a:lvl3pPr indent="-381000" lvl="2" marL="1371600" algn="l">
              <a:lnSpc>
                <a:spcPct val="90000"/>
              </a:lnSpc>
              <a:spcBef>
                <a:spcPts val="500"/>
              </a:spcBef>
              <a:spcAft>
                <a:spcPts val="0"/>
              </a:spcAft>
              <a:buClr>
                <a:schemeClr val="lt1"/>
              </a:buClr>
              <a:buSzPts val="2400"/>
              <a:buChar char="•"/>
              <a:defRPr sz="2400"/>
            </a:lvl3pPr>
            <a:lvl4pPr indent="-355600" lvl="3" marL="1828800" algn="l">
              <a:lnSpc>
                <a:spcPct val="90000"/>
              </a:lnSpc>
              <a:spcBef>
                <a:spcPts val="500"/>
              </a:spcBef>
              <a:spcAft>
                <a:spcPts val="0"/>
              </a:spcAft>
              <a:buClr>
                <a:schemeClr val="lt1"/>
              </a:buClr>
              <a:buSzPts val="2000"/>
              <a:buChar char="•"/>
              <a:defRPr sz="2000"/>
            </a:lvl4pPr>
            <a:lvl5pPr indent="-355600" lvl="4" marL="2286000" algn="l">
              <a:lnSpc>
                <a:spcPct val="90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211" name="Google Shape;211;g3b48cf68732_3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2" name="Google Shape;212;g3b48cf68732_3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g3b48cf68732_3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4" name="Google Shape;214;g3b48cf68732_3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5" name="Shape 215"/>
        <p:cNvGrpSpPr/>
        <p:nvPr/>
      </p:nvGrpSpPr>
      <p:grpSpPr>
        <a:xfrm>
          <a:off x="0" y="0"/>
          <a:ext cx="0" cy="0"/>
          <a:chOff x="0" y="0"/>
          <a:chExt cx="0" cy="0"/>
        </a:xfrm>
      </p:grpSpPr>
      <p:sp>
        <p:nvSpPr>
          <p:cNvPr id="216" name="Google Shape;216;g3b48cf68732_3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g3b48cf68732_3_56"/>
          <p:cNvSpPr/>
          <p:nvPr>
            <p:ph idx="2" type="pic"/>
          </p:nvPr>
        </p:nvSpPr>
        <p:spPr>
          <a:xfrm>
            <a:off x="5183188" y="987425"/>
            <a:ext cx="6172200" cy="4873625"/>
          </a:xfrm>
          <a:prstGeom prst="rect">
            <a:avLst/>
          </a:prstGeom>
          <a:noFill/>
          <a:ln>
            <a:noFill/>
          </a:ln>
        </p:spPr>
      </p:sp>
      <p:sp>
        <p:nvSpPr>
          <p:cNvPr id="218" name="Google Shape;218;g3b48cf68732_3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219" name="Google Shape;219;g3b48cf68732_3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g3b48cf68732_3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g3b48cf68732_3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2" name="Shape 222"/>
        <p:cNvGrpSpPr/>
        <p:nvPr/>
      </p:nvGrpSpPr>
      <p:grpSpPr>
        <a:xfrm>
          <a:off x="0" y="0"/>
          <a:ext cx="0" cy="0"/>
          <a:chOff x="0" y="0"/>
          <a:chExt cx="0" cy="0"/>
        </a:xfrm>
      </p:grpSpPr>
      <p:sp>
        <p:nvSpPr>
          <p:cNvPr id="223" name="Google Shape;223;g3b48cf68732_3_63"/>
          <p:cNvSpPr txBox="1"/>
          <p:nvPr>
            <p:ph type="title"/>
          </p:nvPr>
        </p:nvSpPr>
        <p:spPr>
          <a:xfrm>
            <a:off x="452761" y="178693"/>
            <a:ext cx="11327907" cy="7199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g3b48cf68732_3_63"/>
          <p:cNvSpPr txBox="1"/>
          <p:nvPr>
            <p:ph idx="1" type="body"/>
          </p:nvPr>
        </p:nvSpPr>
        <p:spPr>
          <a:xfrm rot="5400000">
            <a:off x="3529822" y="-2073883"/>
            <a:ext cx="5173786" cy="11327907"/>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25" name="Google Shape;225;g3b48cf68732_3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g3b48cf68732_3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g3b48cf68732_3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8" name="Shape 228"/>
        <p:cNvGrpSpPr/>
        <p:nvPr/>
      </p:nvGrpSpPr>
      <p:grpSpPr>
        <a:xfrm>
          <a:off x="0" y="0"/>
          <a:ext cx="0" cy="0"/>
          <a:chOff x="0" y="0"/>
          <a:chExt cx="0" cy="0"/>
        </a:xfrm>
      </p:grpSpPr>
      <p:sp>
        <p:nvSpPr>
          <p:cNvPr id="229" name="Google Shape;229;g3b48cf68732_3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 name="Google Shape;230;g3b48cf68732_3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lt1"/>
              </a:buClr>
              <a:buSzPts val="1800"/>
              <a:buChar char="•"/>
              <a:defRPr/>
            </a:lvl1pPr>
            <a:lvl2pPr indent="-342900" lvl="1" marL="914400" algn="l">
              <a:lnSpc>
                <a:spcPct val="90000"/>
              </a:lnSpc>
              <a:spcBef>
                <a:spcPts val="500"/>
              </a:spcBef>
              <a:spcAft>
                <a:spcPts val="0"/>
              </a:spcAft>
              <a:buClr>
                <a:schemeClr val="lt1"/>
              </a:buClr>
              <a:buSzPts val="1800"/>
              <a:buChar char="•"/>
              <a:defRPr/>
            </a:lvl2pPr>
            <a:lvl3pPr indent="-342900" lvl="2" marL="1371600" algn="l">
              <a:lnSpc>
                <a:spcPct val="90000"/>
              </a:lnSpc>
              <a:spcBef>
                <a:spcPts val="500"/>
              </a:spcBef>
              <a:spcAft>
                <a:spcPts val="0"/>
              </a:spcAft>
              <a:buClr>
                <a:schemeClr val="lt1"/>
              </a:buClr>
              <a:buSzPts val="1800"/>
              <a:buChar char="•"/>
              <a:defRPr/>
            </a:lvl3pPr>
            <a:lvl4pPr indent="-342900" lvl="3" marL="1828800" algn="l">
              <a:lnSpc>
                <a:spcPct val="90000"/>
              </a:lnSpc>
              <a:spcBef>
                <a:spcPts val="500"/>
              </a:spcBef>
              <a:spcAft>
                <a:spcPts val="0"/>
              </a:spcAft>
              <a:buClr>
                <a:schemeClr val="lt1"/>
              </a:buClr>
              <a:buSzPts val="1800"/>
              <a:buChar char="•"/>
              <a:defRPr/>
            </a:lvl4pPr>
            <a:lvl5pPr indent="-342900" lvl="4" marL="2286000" algn="l">
              <a:lnSpc>
                <a:spcPct val="90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1" name="Google Shape;231;g3b48cf68732_3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2" name="Google Shape;232;g3b48cf68732_3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g3b48cf68732_3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4" name="Shape 34"/>
        <p:cNvGrpSpPr/>
        <p:nvPr/>
      </p:nvGrpSpPr>
      <p:grpSpPr>
        <a:xfrm>
          <a:off x="0" y="0"/>
          <a:ext cx="0" cy="0"/>
          <a:chOff x="0" y="0"/>
          <a:chExt cx="0" cy="0"/>
        </a:xfrm>
      </p:grpSpPr>
      <p:sp>
        <p:nvSpPr>
          <p:cNvPr id="35" name="Google Shape;35;p4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0" name="Shape 40"/>
        <p:cNvGrpSpPr/>
        <p:nvPr/>
      </p:nvGrpSpPr>
      <p:grpSpPr>
        <a:xfrm>
          <a:off x="0" y="0"/>
          <a:ext cx="0" cy="0"/>
          <a:chOff x="0" y="0"/>
          <a:chExt cx="0" cy="0"/>
        </a:xfrm>
      </p:grpSpPr>
      <p:sp>
        <p:nvSpPr>
          <p:cNvPr id="41" name="Google Shape;41;p47"/>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7"/>
          <p:cNvSpPr txBox="1"/>
          <p:nvPr>
            <p:ph idx="1" type="body"/>
          </p:nvPr>
        </p:nvSpPr>
        <p:spPr>
          <a:xfrm rot="5400000">
            <a:off x="3920332" y="-1256507"/>
            <a:ext cx="4351337"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6" name="Shape 46"/>
        <p:cNvGrpSpPr/>
        <p:nvPr/>
      </p:nvGrpSpPr>
      <p:grpSpPr>
        <a:xfrm>
          <a:off x="0" y="0"/>
          <a:ext cx="0" cy="0"/>
          <a:chOff x="0" y="0"/>
          <a:chExt cx="0" cy="0"/>
        </a:xfrm>
      </p:grpSpPr>
      <p:sp>
        <p:nvSpPr>
          <p:cNvPr id="47" name="Google Shape;47;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Open Sans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48"/>
          <p:cNvSpPr/>
          <p:nvPr>
            <p:ph idx="2" type="pic"/>
          </p:nvPr>
        </p:nvSpPr>
        <p:spPr>
          <a:xfrm>
            <a:off x="5183188" y="987425"/>
            <a:ext cx="6172200" cy="4873625"/>
          </a:xfrm>
          <a:prstGeom prst="rect">
            <a:avLst/>
          </a:prstGeom>
          <a:noFill/>
          <a:ln>
            <a:noFill/>
          </a:ln>
        </p:spPr>
      </p:sp>
      <p:sp>
        <p:nvSpPr>
          <p:cNvPr id="49" name="Google Shape;49;p4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0" name="Google Shape;50;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Open Sans SemiBo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6" name="Google Shape;56;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7" name="Google Shape;57;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51"/>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76767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1pPr>
            <a:lvl2pPr indent="0" lvl="1"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2pPr>
            <a:lvl3pPr indent="0" lvl="2"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3pPr>
            <a:lvl4pPr indent="0" lvl="3"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4pPr>
            <a:lvl5pPr indent="0" lvl="4"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5pPr>
            <a:lvl6pPr indent="0" lvl="5"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6pPr>
            <a:lvl7pPr indent="0" lvl="6"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7pPr>
            <a:lvl8pPr indent="0" lvl="7"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8pPr>
            <a:lvl9pPr indent="0" lvl="8" marL="0" marR="0" algn="r">
              <a:lnSpc>
                <a:spcPct val="100000"/>
              </a:lnSpc>
              <a:spcBef>
                <a:spcPts val="0"/>
              </a:spcBef>
              <a:spcAft>
                <a:spcPts val="0"/>
              </a:spcAft>
              <a:buClr>
                <a:srgbClr val="767676"/>
              </a:buClr>
              <a:buSzPts val="1200"/>
              <a:buFont typeface="Open Sans SemiBold"/>
              <a:buNone/>
              <a:defRPr b="0" i="0" sz="1200" u="non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Open Sans SemiBold"/>
              <a:buNone/>
              <a:defRPr b="0" i="0" sz="4400" u="none" cap="none" strike="noStrike">
                <a:solidFill>
                  <a:schemeClr val="dk1"/>
                </a:solidFill>
                <a:latin typeface="Open Sans SemiBold"/>
                <a:ea typeface="Open Sans SemiBold"/>
                <a:cs typeface="Open Sans SemiBold"/>
                <a:sym typeface="Open Sans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0"/>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SemiBold"/>
                <a:ea typeface="Open Sans SemiBold"/>
                <a:cs typeface="Open Sans SemiBold"/>
                <a:sym typeface="Open Sans SemiBol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SemiBold"/>
                <a:ea typeface="Open Sans SemiBold"/>
                <a:cs typeface="Open Sans SemiBold"/>
                <a:sym typeface="Open Sans SemiBol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SemiBold"/>
                <a:ea typeface="Open Sans SemiBold"/>
                <a:cs typeface="Open Sans SemiBold"/>
                <a:sym typeface="Open Sans SemiBol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9pPr>
          </a:lstStyle>
          <a:p/>
        </p:txBody>
      </p:sp>
      <p:sp>
        <p:nvSpPr>
          <p:cNvPr id="12" name="Google Shape;1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767676"/>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9pPr>
          </a:lstStyle>
          <a:p/>
        </p:txBody>
      </p:sp>
      <p:sp>
        <p:nvSpPr>
          <p:cNvPr id="13" name="Google Shape;1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9pPr>
          </a:lstStyle>
          <a:p/>
        </p:txBody>
      </p:sp>
      <p:sp>
        <p:nvSpPr>
          <p:cNvPr id="14" name="Google Shape;1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1pPr>
            <a:lvl2pPr indent="0" lvl="1"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2pPr>
            <a:lvl3pPr indent="0" lvl="2"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3pPr>
            <a:lvl4pPr indent="0" lvl="3"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4pPr>
            <a:lvl5pPr indent="0" lvl="4"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5pPr>
            <a:lvl6pPr indent="0" lvl="5"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6pPr>
            <a:lvl7pPr indent="0" lvl="6"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7pPr>
            <a:lvl8pPr indent="0" lvl="7"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8pPr>
            <a:lvl9pPr indent="0" lvl="8"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4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Open Sans SemiBold"/>
              <a:buNone/>
              <a:defRPr b="0" i="0" sz="4400" u="none" cap="none" strike="noStrike">
                <a:solidFill>
                  <a:schemeClr val="dk1"/>
                </a:solidFill>
                <a:latin typeface="Open Sans SemiBold"/>
                <a:ea typeface="Open Sans SemiBold"/>
                <a:cs typeface="Open Sans SemiBold"/>
                <a:sym typeface="Open Sans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43"/>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Open Sans SemiBold"/>
                <a:ea typeface="Open Sans SemiBold"/>
                <a:cs typeface="Open Sans SemiBold"/>
                <a:sym typeface="Open Sans SemiBold"/>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Open Sans SemiBold"/>
                <a:ea typeface="Open Sans SemiBold"/>
                <a:cs typeface="Open Sans SemiBold"/>
                <a:sym typeface="Open Sans SemiBold"/>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Open Sans SemiBold"/>
                <a:ea typeface="Open Sans SemiBold"/>
                <a:cs typeface="Open Sans SemiBold"/>
                <a:sym typeface="Open Sans SemiBold"/>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SemiBold"/>
                <a:ea typeface="Open Sans SemiBold"/>
                <a:cs typeface="Open Sans SemiBold"/>
                <a:sym typeface="Open Sans SemiBold"/>
              </a:defRPr>
            </a:lvl9pPr>
          </a:lstStyle>
          <a:p/>
        </p:txBody>
      </p:sp>
      <p:sp>
        <p:nvSpPr>
          <p:cNvPr id="87" name="Google Shape;87;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767676"/>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9pPr>
          </a:lstStyle>
          <a:p/>
        </p:txBody>
      </p:sp>
      <p:sp>
        <p:nvSpPr>
          <p:cNvPr id="88" name="Google Shape;88;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1pPr>
            <a:lvl2pPr lvl="1"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2pPr>
            <a:lvl3pPr lvl="2"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3pPr>
            <a:lvl4pPr lvl="3"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4pPr>
            <a:lvl5pPr lvl="4"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5pPr>
            <a:lvl6pPr lvl="5"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6pPr>
            <a:lvl7pPr lvl="6"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7pPr>
            <a:lvl8pPr lvl="7"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8pPr>
            <a:lvl9pPr lvl="8" marR="0" rtl="0" algn="l">
              <a:lnSpc>
                <a:spcPct val="100000"/>
              </a:lnSpc>
              <a:spcBef>
                <a:spcPts val="0"/>
              </a:spcBef>
              <a:spcAft>
                <a:spcPts val="0"/>
              </a:spcAft>
              <a:buSzPts val="1400"/>
              <a:buNone/>
              <a:defRPr b="0" i="0" sz="1800" u="none" cap="none" strike="noStrike">
                <a:solidFill>
                  <a:schemeClr val="dk1"/>
                </a:solidFill>
                <a:latin typeface="Open Sans SemiBold"/>
                <a:ea typeface="Open Sans SemiBold"/>
                <a:cs typeface="Open Sans SemiBold"/>
                <a:sym typeface="Open Sans SemiBold"/>
              </a:defRPr>
            </a:lvl9pPr>
          </a:lstStyle>
          <a:p/>
        </p:txBody>
      </p:sp>
      <p:sp>
        <p:nvSpPr>
          <p:cNvPr id="89" name="Google Shape;89;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1pPr>
            <a:lvl2pPr indent="0" lvl="1"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2pPr>
            <a:lvl3pPr indent="0" lvl="2"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3pPr>
            <a:lvl4pPr indent="0" lvl="3"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4pPr>
            <a:lvl5pPr indent="0" lvl="4"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5pPr>
            <a:lvl6pPr indent="0" lvl="5"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6pPr>
            <a:lvl7pPr indent="0" lvl="6"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7pPr>
            <a:lvl8pPr indent="0" lvl="7"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8pPr>
            <a:lvl9pPr indent="0" lvl="8" marL="0" marR="0" rtl="0" algn="r">
              <a:lnSpc>
                <a:spcPct val="100000"/>
              </a:lnSpc>
              <a:spcBef>
                <a:spcPts val="0"/>
              </a:spcBef>
              <a:spcAft>
                <a:spcPts val="0"/>
              </a:spcAft>
              <a:buClr>
                <a:srgbClr val="767676"/>
              </a:buClr>
              <a:buSzPts val="1200"/>
              <a:buFont typeface="Open Sans SemiBold"/>
              <a:buNone/>
              <a:defRPr b="0" i="0" sz="1200" u="none" cap="none" strike="noStrike">
                <a:solidFill>
                  <a:srgbClr val="767676"/>
                </a:solidFill>
                <a:latin typeface="Open Sans SemiBold"/>
                <a:ea typeface="Open Sans SemiBold"/>
                <a:cs typeface="Open Sans SemiBold"/>
                <a:sym typeface="Open Sans SemiBold"/>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159" name="Shape 159"/>
        <p:cNvGrpSpPr/>
        <p:nvPr/>
      </p:nvGrpSpPr>
      <p:grpSpPr>
        <a:xfrm>
          <a:off x="0" y="0"/>
          <a:ext cx="0" cy="0"/>
          <a:chOff x="0" y="0"/>
          <a:chExt cx="0" cy="0"/>
        </a:xfrm>
      </p:grpSpPr>
      <p:sp>
        <p:nvSpPr>
          <p:cNvPr id="160" name="Google Shape;160;g3b48cf68732_3_0"/>
          <p:cNvSpPr txBox="1"/>
          <p:nvPr>
            <p:ph type="title"/>
          </p:nvPr>
        </p:nvSpPr>
        <p:spPr>
          <a:xfrm>
            <a:off x="452761" y="178693"/>
            <a:ext cx="11327907" cy="7199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Calibri"/>
              <a:buNone/>
              <a:defRPr b="1" i="0" sz="36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1" name="Google Shape;161;g3b48cf68732_3_0"/>
          <p:cNvSpPr txBox="1"/>
          <p:nvPr>
            <p:ph idx="1" type="body"/>
          </p:nvPr>
        </p:nvSpPr>
        <p:spPr>
          <a:xfrm>
            <a:off x="452761" y="1003178"/>
            <a:ext cx="11327907" cy="517378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90000"/>
              </a:lnSpc>
              <a:spcBef>
                <a:spcPts val="10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1pPr>
            <a:lvl2pPr indent="-342900" lvl="1" marL="914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62" name="Google Shape;162;g3b48cf68732_3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63" name="Google Shape;163;g3b48cf68732_3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64" name="Google Shape;164;g3b48cf68732_3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5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5.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2.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76.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5.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8.png"/><Relationship Id="rId6" Type="http://schemas.openxmlformats.org/officeDocument/2006/relationships/image" Target="../media/image43.png"/><Relationship Id="rId7"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42.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5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53.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57.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54.png"/><Relationship Id="rId7"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40.png"/><Relationship Id="rId5" Type="http://schemas.openxmlformats.org/officeDocument/2006/relationships/image" Target="../media/image54.png"/><Relationship Id="rId6" Type="http://schemas.openxmlformats.org/officeDocument/2006/relationships/image" Target="../media/image48.png"/><Relationship Id="rId7" Type="http://schemas.openxmlformats.org/officeDocument/2006/relationships/image" Target="../media/image43.png"/><Relationship Id="rId8"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40.png"/><Relationship Id="rId5" Type="http://schemas.openxmlformats.org/officeDocument/2006/relationships/image" Target="../media/image54.png"/><Relationship Id="rId6" Type="http://schemas.openxmlformats.org/officeDocument/2006/relationships/image" Target="../media/image48.png"/><Relationship Id="rId7" Type="http://schemas.openxmlformats.org/officeDocument/2006/relationships/image" Target="../media/image43.png"/><Relationship Id="rId8"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 Id="rId3" Type="http://schemas.openxmlformats.org/officeDocument/2006/relationships/image" Target="../media/image62.png"/><Relationship Id="rId4" Type="http://schemas.openxmlformats.org/officeDocument/2006/relationships/image" Target="../media/image57.png"/><Relationship Id="rId5" Type="http://schemas.openxmlformats.org/officeDocument/2006/relationships/image" Target="../media/image48.png"/><Relationship Id="rId6" Type="http://schemas.openxmlformats.org/officeDocument/2006/relationships/image" Target="../media/image43.png"/><Relationship Id="rId7" Type="http://schemas.openxmlformats.org/officeDocument/2006/relationships/image" Target="../media/image39.png"/><Relationship Id="rId8"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67.png"/><Relationship Id="rId4" Type="http://schemas.openxmlformats.org/officeDocument/2006/relationships/image" Target="../media/image57.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7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67.png"/><Relationship Id="rId4" Type="http://schemas.openxmlformats.org/officeDocument/2006/relationships/image" Target="../media/image57.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8.xml"/><Relationship Id="rId3" Type="http://schemas.openxmlformats.org/officeDocument/2006/relationships/image" Target="../media/image62.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70.png"/><Relationship Id="rId7"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xml"/><Relationship Id="rId3" Type="http://schemas.openxmlformats.org/officeDocument/2006/relationships/image" Target="../media/image62.png"/><Relationship Id="rId4" Type="http://schemas.openxmlformats.org/officeDocument/2006/relationships/image" Target="../media/image48.png"/><Relationship Id="rId5" Type="http://schemas.openxmlformats.org/officeDocument/2006/relationships/image" Target="../media/image43.png"/><Relationship Id="rId6" Type="http://schemas.openxmlformats.org/officeDocument/2006/relationships/image" Target="../media/image70.png"/><Relationship Id="rId7"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6.png"/><Relationship Id="rId4" Type="http://schemas.openxmlformats.org/officeDocument/2006/relationships/image" Target="../media/image9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6.png"/><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1.png"/><Relationship Id="rId4" Type="http://schemas.openxmlformats.org/officeDocument/2006/relationships/image" Target="../media/image84.png"/><Relationship Id="rId5" Type="http://schemas.openxmlformats.org/officeDocument/2006/relationships/image" Target="../media/image9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9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8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9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8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1" title="Vireo.jpg"/>
          <p:cNvPicPr preferRelativeResize="0"/>
          <p:nvPr/>
        </p:nvPicPr>
        <p:blipFill>
          <a:blip r:embed="rId3">
            <a:alphaModFix amt="80000"/>
          </a:blip>
          <a:stretch>
            <a:fillRect/>
          </a:stretch>
        </p:blipFill>
        <p:spPr>
          <a:xfrm>
            <a:off x="-1690975" y="0"/>
            <a:ext cx="13882977" cy="6857999"/>
          </a:xfrm>
          <a:prstGeom prst="rect">
            <a:avLst/>
          </a:prstGeom>
          <a:noFill/>
          <a:ln>
            <a:noFill/>
          </a:ln>
        </p:spPr>
      </p:pic>
      <p:sp>
        <p:nvSpPr>
          <p:cNvPr id="239" name="Google Shape;239;p1"/>
          <p:cNvSpPr txBox="1"/>
          <p:nvPr>
            <p:ph type="ctrTitle"/>
          </p:nvPr>
        </p:nvSpPr>
        <p:spPr>
          <a:xfrm>
            <a:off x="2903200" y="261962"/>
            <a:ext cx="9144000" cy="23877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6000"/>
              <a:buFont typeface="Open Sans SemiBold"/>
              <a:buNone/>
            </a:pPr>
            <a:r>
              <a:rPr b="0" i="0" lang="en-US" sz="6000" u="none">
                <a:solidFill>
                  <a:schemeClr val="dk1"/>
                </a:solidFill>
                <a:latin typeface="Open Sans SemiBold"/>
                <a:ea typeface="Open Sans SemiBold"/>
                <a:cs typeface="Open Sans SemiBold"/>
                <a:sym typeface="Open Sans SemiBold"/>
              </a:rPr>
              <a:t>A Primer for Phylogenetic Causal Inference</a:t>
            </a:r>
            <a:endParaRPr/>
          </a:p>
        </p:txBody>
      </p:sp>
      <p:sp>
        <p:nvSpPr>
          <p:cNvPr id="240" name="Google Shape;240;p1"/>
          <p:cNvSpPr txBox="1"/>
          <p:nvPr>
            <p:ph idx="1" type="subTitle"/>
          </p:nvPr>
        </p:nvSpPr>
        <p:spPr>
          <a:xfrm>
            <a:off x="2903200" y="2969372"/>
            <a:ext cx="9144000" cy="2126400"/>
          </a:xfrm>
          <a:prstGeom prst="rect">
            <a:avLst/>
          </a:prstGeom>
          <a:noFill/>
          <a:ln>
            <a:noFill/>
          </a:ln>
        </p:spPr>
        <p:txBody>
          <a:bodyPr anchorCtr="0" anchor="t" bIns="45700" lIns="91425" spcFirstLastPara="1" rIns="91425" wrap="square" tIns="45700">
            <a:normAutofit/>
          </a:bodyPr>
          <a:lstStyle/>
          <a:p>
            <a:pPr indent="0" lvl="0" marL="0" rtl="0" algn="r">
              <a:lnSpc>
                <a:spcPct val="80000"/>
              </a:lnSpc>
              <a:spcBef>
                <a:spcPts val="0"/>
              </a:spcBef>
              <a:spcAft>
                <a:spcPts val="0"/>
              </a:spcAft>
              <a:buClr>
                <a:schemeClr val="dk1"/>
              </a:buClr>
              <a:buSzPts val="2400"/>
              <a:buNone/>
            </a:pPr>
            <a:r>
              <a:rPr b="0" i="0" lang="en-US" sz="2400" u="none">
                <a:solidFill>
                  <a:schemeClr val="dk1"/>
                </a:solidFill>
                <a:latin typeface="Open Sans SemiBold"/>
                <a:ea typeface="Open Sans SemiBold"/>
                <a:cs typeface="Open Sans SemiBold"/>
                <a:sym typeface="Open Sans SemiBold"/>
              </a:rPr>
              <a:t>Orlando Schwery (U Kentucky)</a:t>
            </a:r>
            <a:endParaRPr/>
          </a:p>
          <a:p>
            <a:pPr indent="0" lvl="0" marL="0" rtl="0" algn="r">
              <a:lnSpc>
                <a:spcPct val="80000"/>
              </a:lnSpc>
              <a:spcBef>
                <a:spcPts val="1000"/>
              </a:spcBef>
              <a:spcAft>
                <a:spcPts val="0"/>
              </a:spcAft>
              <a:buClr>
                <a:schemeClr val="dk1"/>
              </a:buClr>
              <a:buSzPts val="2400"/>
              <a:buNone/>
            </a:pPr>
            <a:r>
              <a:rPr b="0" i="0" lang="en-US" sz="2400" u="none">
                <a:solidFill>
                  <a:schemeClr val="dk1"/>
                </a:solidFill>
                <a:latin typeface="Open Sans SemiBold"/>
                <a:ea typeface="Open Sans SemiBold"/>
                <a:cs typeface="Open Sans SemiBold"/>
                <a:sym typeface="Open Sans SemiBold"/>
              </a:rPr>
              <a:t>Josef Uyeda (Virginia Tech)</a:t>
            </a:r>
            <a:endParaRPr/>
          </a:p>
          <a:p>
            <a:pPr indent="0" lvl="0" marL="0" rtl="0" algn="r">
              <a:lnSpc>
                <a:spcPct val="80000"/>
              </a:lnSpc>
              <a:spcBef>
                <a:spcPts val="1000"/>
              </a:spcBef>
              <a:spcAft>
                <a:spcPts val="0"/>
              </a:spcAft>
              <a:buClr>
                <a:schemeClr val="dk1"/>
              </a:buClr>
              <a:buSzPts val="2400"/>
              <a:buNone/>
            </a:pPr>
            <a:r>
              <a:rPr b="0" i="0" lang="en-US" sz="2400" u="none">
                <a:solidFill>
                  <a:schemeClr val="dk1"/>
                </a:solidFill>
                <a:latin typeface="Open Sans SemiBold"/>
                <a:ea typeface="Open Sans SemiBold"/>
                <a:cs typeface="Open Sans SemiBold"/>
                <a:sym typeface="Open Sans SemiBold"/>
              </a:rPr>
              <a:t>2026 SSB Breakout Meeting, </a:t>
            </a:r>
            <a:endParaRPr b="0" i="0" sz="2400" u="none">
              <a:solidFill>
                <a:schemeClr val="dk1"/>
              </a:solidFill>
              <a:latin typeface="Open Sans SemiBold"/>
              <a:ea typeface="Open Sans SemiBold"/>
              <a:cs typeface="Open Sans SemiBold"/>
              <a:sym typeface="Open Sans SemiBold"/>
            </a:endParaRPr>
          </a:p>
          <a:p>
            <a:pPr indent="0" lvl="0" marL="0" rtl="0" algn="r">
              <a:lnSpc>
                <a:spcPct val="80000"/>
              </a:lnSpc>
              <a:spcBef>
                <a:spcPts val="1000"/>
              </a:spcBef>
              <a:spcAft>
                <a:spcPts val="0"/>
              </a:spcAft>
              <a:buClr>
                <a:schemeClr val="dk1"/>
              </a:buClr>
              <a:buSzPts val="2400"/>
              <a:buNone/>
            </a:pPr>
            <a:r>
              <a:rPr b="0" i="0" lang="en-US" sz="2400" u="none">
                <a:solidFill>
                  <a:schemeClr val="dk1"/>
                </a:solidFill>
                <a:latin typeface="Open Sans SemiBold"/>
                <a:ea typeface="Open Sans SemiBold"/>
                <a:cs typeface="Open Sans SemiBold"/>
                <a:sym typeface="Open Sans SemiBold"/>
              </a:rPr>
              <a:t>Baton Rouge LA</a:t>
            </a:r>
            <a:endParaRPr/>
          </a:p>
          <a:p>
            <a:pPr indent="0" lvl="0" marL="0" rtl="0" algn="r">
              <a:lnSpc>
                <a:spcPct val="80000"/>
              </a:lnSpc>
              <a:spcBef>
                <a:spcPts val="1000"/>
              </a:spcBef>
              <a:spcAft>
                <a:spcPts val="0"/>
              </a:spcAft>
              <a:buClr>
                <a:schemeClr val="dk1"/>
              </a:buClr>
              <a:buSzPts val="2400"/>
              <a:buNone/>
            </a:pPr>
            <a:r>
              <a:rPr b="0" i="0" lang="en-US" sz="2400" u="none">
                <a:solidFill>
                  <a:schemeClr val="dk1"/>
                </a:solidFill>
                <a:latin typeface="Open Sans SemiBold"/>
                <a:ea typeface="Open Sans SemiBold"/>
                <a:cs typeface="Open Sans SemiBold"/>
                <a:sym typeface="Open Sans SemiBold"/>
              </a:rPr>
              <a:t>9. Jan. 2026</a:t>
            </a:r>
            <a:endParaRPr/>
          </a:p>
        </p:txBody>
      </p:sp>
      <p:sp>
        <p:nvSpPr>
          <p:cNvPr id="241" name="Google Shape;241;p1"/>
          <p:cNvSpPr/>
          <p:nvPr/>
        </p:nvSpPr>
        <p:spPr>
          <a:xfrm flipH="1" rot="10799412">
            <a:off x="6008350" y="4737975"/>
            <a:ext cx="3507300" cy="1972200"/>
          </a:xfrm>
          <a:prstGeom prst="wedgeEllipseCallout">
            <a:avLst>
              <a:gd fmla="val -38478" name="adj1"/>
              <a:gd fmla="val 6014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SemiBold"/>
              <a:ea typeface="Open Sans SemiBold"/>
              <a:cs typeface="Open Sans SemiBold"/>
              <a:sym typeface="Open Sans SemiBold"/>
            </a:endParaRPr>
          </a:p>
        </p:txBody>
      </p:sp>
      <p:sp>
        <p:nvSpPr>
          <p:cNvPr id="242" name="Google Shape;242;p1"/>
          <p:cNvSpPr txBox="1"/>
          <p:nvPr/>
        </p:nvSpPr>
        <p:spPr>
          <a:xfrm>
            <a:off x="5859090" y="5308532"/>
            <a:ext cx="37641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chemeClr val="dk1"/>
                </a:solidFill>
                <a:latin typeface="Open Sans SemiBold"/>
                <a:ea typeface="Open Sans SemiBold"/>
                <a:cs typeface="Open Sans SemiBold"/>
                <a:sym typeface="Open Sans SemiBold"/>
              </a:rPr>
              <a:t>....b</a:t>
            </a:r>
            <a:r>
              <a:rPr lang="en-US" sz="2200">
                <a:solidFill>
                  <a:schemeClr val="dk1"/>
                </a:solidFill>
                <a:latin typeface="Open Sans SemiBold"/>
                <a:ea typeface="Open Sans SemiBold"/>
                <a:cs typeface="Open Sans SemiBold"/>
                <a:sym typeface="Open Sans SemiBold"/>
              </a:rPr>
              <a:t>ut Correlation ≠ </a:t>
            </a:r>
            <a:endParaRPr sz="2200">
              <a:solidFill>
                <a:schemeClr val="dk1"/>
              </a:solidFill>
              <a:latin typeface="Open Sans SemiBold"/>
              <a:ea typeface="Open Sans SemiBold"/>
              <a:cs typeface="Open Sans SemiBold"/>
              <a:sym typeface="Open Sans SemiBold"/>
            </a:endParaRPr>
          </a:p>
          <a:p>
            <a:pPr indent="0" lvl="0" marL="0" rtl="0" algn="ctr">
              <a:spcBef>
                <a:spcPts val="0"/>
              </a:spcBef>
              <a:spcAft>
                <a:spcPts val="0"/>
              </a:spcAft>
              <a:buNone/>
            </a:pPr>
            <a:r>
              <a:rPr lang="en-US" sz="2200">
                <a:solidFill>
                  <a:schemeClr val="dk1"/>
                </a:solidFill>
                <a:latin typeface="Open Sans SemiBold"/>
                <a:ea typeface="Open Sans SemiBold"/>
                <a:cs typeface="Open Sans SemiBold"/>
                <a:sym typeface="Open Sans SemiBold"/>
              </a:rPr>
              <a:t>Causation!!</a:t>
            </a:r>
            <a:endParaRPr sz="2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8"/>
          <p:cNvSpPr/>
          <p:nvPr/>
        </p:nvSpPr>
        <p:spPr>
          <a:xfrm>
            <a:off x="4958175" y="1865850"/>
            <a:ext cx="2301900" cy="1625100"/>
          </a:xfrm>
          <a:prstGeom prst="ellipse">
            <a:avLst/>
          </a:prstGeom>
          <a:solidFill>
            <a:schemeClr val="accent1"/>
          </a:solidFill>
          <a:ln cap="flat" cmpd="sng" w="19050">
            <a:solidFill>
              <a:srgbClr val="0C445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700">
                <a:solidFill>
                  <a:schemeClr val="lt1"/>
                </a:solidFill>
                <a:latin typeface="Open Sans SemiBold"/>
                <a:ea typeface="Open Sans SemiBold"/>
                <a:cs typeface="Open Sans SemiBold"/>
                <a:sym typeface="Open Sans SemiBold"/>
              </a:rPr>
              <a:t>Genetics</a:t>
            </a:r>
            <a:endParaRPr sz="2700">
              <a:solidFill>
                <a:schemeClr val="lt1"/>
              </a:solidFill>
              <a:latin typeface="Open Sans SemiBold"/>
              <a:ea typeface="Open Sans SemiBold"/>
              <a:cs typeface="Open Sans SemiBold"/>
              <a:sym typeface="Open Sans SemiBold"/>
            </a:endParaRPr>
          </a:p>
        </p:txBody>
      </p:sp>
      <p:sp>
        <p:nvSpPr>
          <p:cNvPr id="316" name="Google Shape;316;p8"/>
          <p:cNvSpPr/>
          <p:nvPr/>
        </p:nvSpPr>
        <p:spPr>
          <a:xfrm>
            <a:off x="7594600" y="5475287"/>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Lung cancer</a:t>
            </a:r>
            <a:endParaRPr/>
          </a:p>
        </p:txBody>
      </p:sp>
      <p:sp>
        <p:nvSpPr>
          <p:cNvPr id="317" name="Google Shape;317;p8"/>
          <p:cNvSpPr/>
          <p:nvPr/>
        </p:nvSpPr>
        <p:spPr>
          <a:xfrm>
            <a:off x="2435225" y="5475287"/>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Smoking</a:t>
            </a:r>
            <a:endParaRPr/>
          </a:p>
        </p:txBody>
      </p:sp>
      <p:cxnSp>
        <p:nvCxnSpPr>
          <p:cNvPr id="318" name="Google Shape;318;p8"/>
          <p:cNvCxnSpPr/>
          <p:nvPr/>
        </p:nvCxnSpPr>
        <p:spPr>
          <a:xfrm>
            <a:off x="4737100" y="6099175"/>
            <a:ext cx="2857500" cy="0"/>
          </a:xfrm>
          <a:prstGeom prst="straightConnector1">
            <a:avLst/>
          </a:prstGeom>
          <a:noFill/>
          <a:ln cap="flat" cmpd="sng" w="69850">
            <a:solidFill>
              <a:schemeClr val="accent1"/>
            </a:solidFill>
            <a:prstDash val="solid"/>
            <a:miter lim="800000"/>
            <a:headEnd len="med" w="med" type="none"/>
            <a:tailEnd len="med" w="med" type="stealth"/>
          </a:ln>
        </p:spPr>
      </p:cxnSp>
      <p:cxnSp>
        <p:nvCxnSpPr>
          <p:cNvPr id="319" name="Google Shape;319;p8"/>
          <p:cNvCxnSpPr/>
          <p:nvPr/>
        </p:nvCxnSpPr>
        <p:spPr>
          <a:xfrm>
            <a:off x="6096000" y="3490912"/>
            <a:ext cx="2649537" cy="1984375"/>
          </a:xfrm>
          <a:prstGeom prst="straightConnector1">
            <a:avLst/>
          </a:prstGeom>
          <a:noFill/>
          <a:ln cap="flat" cmpd="sng" w="69850">
            <a:solidFill>
              <a:schemeClr val="accent1"/>
            </a:solidFill>
            <a:prstDash val="solid"/>
            <a:miter lim="800000"/>
            <a:headEnd len="med" w="med" type="none"/>
            <a:tailEnd len="med" w="med" type="stealth"/>
          </a:ln>
        </p:spPr>
      </p:cxnSp>
      <p:cxnSp>
        <p:nvCxnSpPr>
          <p:cNvPr id="320" name="Google Shape;320;p8"/>
          <p:cNvCxnSpPr/>
          <p:nvPr/>
        </p:nvCxnSpPr>
        <p:spPr>
          <a:xfrm flipH="1">
            <a:off x="3587750" y="3490912"/>
            <a:ext cx="2508250" cy="1984375"/>
          </a:xfrm>
          <a:prstGeom prst="straightConnector1">
            <a:avLst/>
          </a:prstGeom>
          <a:noFill/>
          <a:ln cap="flat" cmpd="sng" w="69850">
            <a:solidFill>
              <a:schemeClr val="accent1"/>
            </a:solidFill>
            <a:prstDash val="solid"/>
            <a:miter lim="800000"/>
            <a:headEnd len="med" w="med" type="none"/>
            <a:tailEnd len="med" w="med" type="stealth"/>
          </a:ln>
        </p:spPr>
      </p:cxnSp>
      <p:sp>
        <p:nvSpPr>
          <p:cNvPr id="321" name="Google Shape;321;p8"/>
          <p:cNvSpPr txBox="1"/>
          <p:nvPr>
            <p:ph type="title"/>
          </p:nvPr>
        </p:nvSpPr>
        <p:spPr>
          <a:xfrm>
            <a:off x="247650" y="174625"/>
            <a:ext cx="11082337"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Confounding</a:t>
            </a:r>
            <a:endParaRPr/>
          </a:p>
        </p:txBody>
      </p:sp>
      <p:sp>
        <p:nvSpPr>
          <p:cNvPr id="322" name="Google Shape;322;p8"/>
          <p:cNvSpPr txBox="1"/>
          <p:nvPr>
            <p:ph type="title"/>
          </p:nvPr>
        </p:nvSpPr>
        <p:spPr>
          <a:xfrm>
            <a:off x="362100" y="2203375"/>
            <a:ext cx="39192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lang="en-US" sz="1900"/>
              <a:t>Endogeneity - Explanatory variable is correlated with the error term.</a:t>
            </a:r>
            <a:endParaRPr sz="19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7" name="Shape 1997"/>
        <p:cNvGrpSpPr/>
        <p:nvPr/>
      </p:nvGrpSpPr>
      <p:grpSpPr>
        <a:xfrm>
          <a:off x="0" y="0"/>
          <a:ext cx="0" cy="0"/>
          <a:chOff x="0" y="0"/>
          <a:chExt cx="0" cy="0"/>
        </a:xfrm>
      </p:grpSpPr>
      <p:pic>
        <p:nvPicPr>
          <p:cNvPr id="1998" name="Google Shape;1998;g3b480a7c63e_0_166"/>
          <p:cNvPicPr preferRelativeResize="0"/>
          <p:nvPr/>
        </p:nvPicPr>
        <p:blipFill>
          <a:blip r:embed="rId3">
            <a:alphaModFix/>
          </a:blip>
          <a:stretch>
            <a:fillRect/>
          </a:stretch>
        </p:blipFill>
        <p:spPr>
          <a:xfrm>
            <a:off x="1651322" y="0"/>
            <a:ext cx="8889359" cy="6858002"/>
          </a:xfrm>
          <a:prstGeom prst="rect">
            <a:avLst/>
          </a:prstGeom>
          <a:noFill/>
          <a:ln>
            <a:noFill/>
          </a:ln>
        </p:spPr>
      </p:pic>
      <p:sp>
        <p:nvSpPr>
          <p:cNvPr id="1999" name="Google Shape;1999;g3b480a7c63e_0_166"/>
          <p:cNvSpPr txBox="1"/>
          <p:nvPr/>
        </p:nvSpPr>
        <p:spPr>
          <a:xfrm>
            <a:off x="1857475" y="1093925"/>
            <a:ext cx="1226400" cy="730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Deviation from clade mean X</a:t>
            </a:r>
            <a:endParaRPr sz="1200">
              <a:solidFill>
                <a:schemeClr val="dk1"/>
              </a:solidFill>
              <a:latin typeface="Open Sans SemiBold"/>
              <a:ea typeface="Open Sans SemiBold"/>
              <a:cs typeface="Open Sans SemiBold"/>
              <a:sym typeface="Open Sans SemiBold"/>
            </a:endParaRPr>
          </a:p>
        </p:txBody>
      </p:sp>
      <p:sp>
        <p:nvSpPr>
          <p:cNvPr id="2000" name="Google Shape;2000;g3b480a7c63e_0_166"/>
          <p:cNvSpPr txBox="1"/>
          <p:nvPr/>
        </p:nvSpPr>
        <p:spPr>
          <a:xfrm>
            <a:off x="3732200" y="1106973"/>
            <a:ext cx="1226400" cy="730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Deviation from clade mean Y</a:t>
            </a:r>
            <a:endParaRPr sz="1200">
              <a:solidFill>
                <a:schemeClr val="dk1"/>
              </a:solidFill>
              <a:latin typeface="Open Sans SemiBold"/>
              <a:ea typeface="Open Sans SemiBold"/>
              <a:cs typeface="Open Sans SemiBold"/>
              <a:sym typeface="Open Sans SemiBold"/>
            </a:endParaRPr>
          </a:p>
        </p:txBody>
      </p:sp>
      <p:sp>
        <p:nvSpPr>
          <p:cNvPr id="2001" name="Google Shape;2001;g3b480a7c63e_0_166"/>
          <p:cNvSpPr txBox="1"/>
          <p:nvPr/>
        </p:nvSpPr>
        <p:spPr>
          <a:xfrm>
            <a:off x="6646100" y="1537771"/>
            <a:ext cx="1035300" cy="32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X</a:t>
            </a:r>
            <a:endParaRPr sz="1200">
              <a:solidFill>
                <a:schemeClr val="dk1"/>
              </a:solidFill>
              <a:latin typeface="Open Sans SemiBold"/>
              <a:ea typeface="Open Sans SemiBold"/>
              <a:cs typeface="Open Sans SemiBold"/>
              <a:sym typeface="Open Sans SemiBold"/>
            </a:endParaRPr>
          </a:p>
        </p:txBody>
      </p:sp>
      <p:sp>
        <p:nvSpPr>
          <p:cNvPr id="2002" name="Google Shape;2002;g3b480a7c63e_0_166"/>
          <p:cNvSpPr txBox="1"/>
          <p:nvPr/>
        </p:nvSpPr>
        <p:spPr>
          <a:xfrm>
            <a:off x="6646100" y="842046"/>
            <a:ext cx="1035300" cy="32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Clade</a:t>
            </a:r>
            <a:endParaRPr sz="1200">
              <a:solidFill>
                <a:schemeClr val="dk1"/>
              </a:solidFill>
              <a:latin typeface="Open Sans SemiBold"/>
              <a:ea typeface="Open Sans SemiBold"/>
              <a:cs typeface="Open Sans SemiBold"/>
              <a:sym typeface="Open Sans SemiBold"/>
            </a:endParaRPr>
          </a:p>
        </p:txBody>
      </p:sp>
      <p:sp>
        <p:nvSpPr>
          <p:cNvPr id="2003" name="Google Shape;2003;g3b480a7c63e_0_166"/>
          <p:cNvSpPr txBox="1"/>
          <p:nvPr/>
        </p:nvSpPr>
        <p:spPr>
          <a:xfrm>
            <a:off x="8394533" y="1181198"/>
            <a:ext cx="678900" cy="32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Y</a:t>
            </a:r>
            <a:endParaRPr sz="1200">
              <a:solidFill>
                <a:schemeClr val="dk1"/>
              </a:solidFill>
              <a:latin typeface="Open Sans SemiBold"/>
              <a:ea typeface="Open Sans SemiBold"/>
              <a:cs typeface="Open Sans SemiBold"/>
              <a:sym typeface="Open Sans SemiBold"/>
            </a:endParaRPr>
          </a:p>
        </p:txBody>
      </p:sp>
      <p:sp>
        <p:nvSpPr>
          <p:cNvPr id="2004" name="Google Shape;2004;g3b480a7c63e_0_166"/>
          <p:cNvSpPr txBox="1"/>
          <p:nvPr/>
        </p:nvSpPr>
        <p:spPr>
          <a:xfrm>
            <a:off x="2144269" y="3408201"/>
            <a:ext cx="1135500" cy="491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Clade mean X</a:t>
            </a:r>
            <a:endParaRPr sz="1200">
              <a:solidFill>
                <a:schemeClr val="dk1"/>
              </a:solidFill>
              <a:latin typeface="Open Sans SemiBold"/>
              <a:ea typeface="Open Sans SemiBold"/>
              <a:cs typeface="Open Sans SemiBold"/>
              <a:sym typeface="Open Sans SemiBold"/>
            </a:endParaRPr>
          </a:p>
        </p:txBody>
      </p:sp>
      <p:sp>
        <p:nvSpPr>
          <p:cNvPr id="2005" name="Google Shape;2005;g3b480a7c63e_0_166"/>
          <p:cNvSpPr txBox="1"/>
          <p:nvPr/>
        </p:nvSpPr>
        <p:spPr>
          <a:xfrm>
            <a:off x="2127069" y="4081932"/>
            <a:ext cx="1135500" cy="269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X</a:t>
            </a:r>
            <a:endParaRPr sz="1200">
              <a:solidFill>
                <a:schemeClr val="dk1"/>
              </a:solidFill>
              <a:latin typeface="Open Sans SemiBold"/>
              <a:ea typeface="Open Sans SemiBold"/>
              <a:cs typeface="Open Sans SemiBold"/>
              <a:sym typeface="Open Sans SemiBold"/>
            </a:endParaRPr>
          </a:p>
        </p:txBody>
      </p:sp>
      <p:sp>
        <p:nvSpPr>
          <p:cNvPr id="2006" name="Google Shape;2006;g3b480a7c63e_0_166"/>
          <p:cNvSpPr txBox="1"/>
          <p:nvPr/>
        </p:nvSpPr>
        <p:spPr>
          <a:xfrm>
            <a:off x="3914910" y="3721369"/>
            <a:ext cx="678900" cy="32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Y</a:t>
            </a:r>
            <a:endParaRPr sz="1200">
              <a:solidFill>
                <a:schemeClr val="dk1"/>
              </a:solidFill>
              <a:latin typeface="Open Sans SemiBold"/>
              <a:ea typeface="Open Sans SemiBold"/>
              <a:cs typeface="Open Sans SemiBold"/>
              <a:sym typeface="Open Sans SemiBold"/>
            </a:endParaRPr>
          </a:p>
        </p:txBody>
      </p:sp>
      <p:sp>
        <p:nvSpPr>
          <p:cNvPr id="2007" name="Google Shape;2007;g3b480a7c63e_0_166"/>
          <p:cNvSpPr txBox="1"/>
          <p:nvPr/>
        </p:nvSpPr>
        <p:spPr>
          <a:xfrm>
            <a:off x="3914900" y="2829354"/>
            <a:ext cx="678900" cy="32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Clade</a:t>
            </a:r>
            <a:endParaRPr sz="1200">
              <a:solidFill>
                <a:schemeClr val="dk1"/>
              </a:solidFill>
              <a:latin typeface="Open Sans SemiBold"/>
              <a:ea typeface="Open Sans SemiBold"/>
              <a:cs typeface="Open Sans SemiBold"/>
              <a:sym typeface="Open Sans SemiBold"/>
            </a:endParaRPr>
          </a:p>
        </p:txBody>
      </p:sp>
      <p:sp>
        <p:nvSpPr>
          <p:cNvPr id="2008" name="Google Shape;2008;g3b480a7c63e_0_166"/>
          <p:cNvSpPr txBox="1"/>
          <p:nvPr/>
        </p:nvSpPr>
        <p:spPr>
          <a:xfrm>
            <a:off x="6545894" y="3230276"/>
            <a:ext cx="1135500" cy="491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Clade mean X</a:t>
            </a:r>
            <a:endParaRPr sz="1200">
              <a:solidFill>
                <a:schemeClr val="dk1"/>
              </a:solidFill>
              <a:latin typeface="Open Sans SemiBold"/>
              <a:ea typeface="Open Sans SemiBold"/>
              <a:cs typeface="Open Sans SemiBold"/>
              <a:sym typeface="Open Sans SemiBold"/>
            </a:endParaRPr>
          </a:p>
        </p:txBody>
      </p:sp>
      <p:sp>
        <p:nvSpPr>
          <p:cNvPr id="2009" name="Google Shape;2009;g3b480a7c63e_0_166"/>
          <p:cNvSpPr txBox="1"/>
          <p:nvPr/>
        </p:nvSpPr>
        <p:spPr>
          <a:xfrm>
            <a:off x="6545900" y="3899300"/>
            <a:ext cx="1135500" cy="730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Deviation from c</a:t>
            </a:r>
            <a:r>
              <a:rPr lang="en-US" sz="1200">
                <a:solidFill>
                  <a:schemeClr val="dk1"/>
                </a:solidFill>
                <a:latin typeface="Open Sans SemiBold"/>
                <a:ea typeface="Open Sans SemiBold"/>
                <a:cs typeface="Open Sans SemiBold"/>
                <a:sym typeface="Open Sans SemiBold"/>
              </a:rPr>
              <a:t>lade mean X</a:t>
            </a:r>
            <a:endParaRPr sz="1200">
              <a:solidFill>
                <a:schemeClr val="dk1"/>
              </a:solidFill>
              <a:latin typeface="Open Sans SemiBold"/>
              <a:ea typeface="Open Sans SemiBold"/>
              <a:cs typeface="Open Sans SemiBold"/>
              <a:sym typeface="Open Sans SemiBold"/>
            </a:endParaRPr>
          </a:p>
        </p:txBody>
      </p:sp>
      <p:sp>
        <p:nvSpPr>
          <p:cNvPr id="2010" name="Google Shape;2010;g3b480a7c63e_0_166"/>
          <p:cNvSpPr txBox="1"/>
          <p:nvPr/>
        </p:nvSpPr>
        <p:spPr>
          <a:xfrm>
            <a:off x="8347033" y="3560146"/>
            <a:ext cx="678900" cy="32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Y</a:t>
            </a:r>
            <a:endParaRPr sz="1200">
              <a:solidFill>
                <a:schemeClr val="dk1"/>
              </a:solidFill>
              <a:latin typeface="Open Sans SemiBold"/>
              <a:ea typeface="Open Sans SemiBold"/>
              <a:cs typeface="Open Sans SemiBold"/>
              <a:sym typeface="Open Sans SemiBold"/>
            </a:endParaRPr>
          </a:p>
        </p:txBody>
      </p:sp>
      <p:sp>
        <p:nvSpPr>
          <p:cNvPr id="2011" name="Google Shape;2011;g3b480a7c63e_0_166"/>
          <p:cNvSpPr txBox="1"/>
          <p:nvPr/>
        </p:nvSpPr>
        <p:spPr>
          <a:xfrm>
            <a:off x="8385875" y="2668725"/>
            <a:ext cx="601200" cy="32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Clade</a:t>
            </a:r>
            <a:endParaRPr sz="1200">
              <a:solidFill>
                <a:schemeClr val="dk1"/>
              </a:solidFill>
              <a:latin typeface="Open Sans SemiBold"/>
              <a:ea typeface="Open Sans SemiBold"/>
              <a:cs typeface="Open Sans SemiBold"/>
              <a:sym typeface="Open Sans SemiBold"/>
            </a:endParaRPr>
          </a:p>
        </p:txBody>
      </p:sp>
      <p:sp>
        <p:nvSpPr>
          <p:cNvPr id="2012" name="Google Shape;2012;g3b480a7c63e_0_166"/>
          <p:cNvSpPr txBox="1"/>
          <p:nvPr/>
        </p:nvSpPr>
        <p:spPr>
          <a:xfrm>
            <a:off x="1987522" y="5269874"/>
            <a:ext cx="1135500" cy="491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Change in </a:t>
            </a:r>
            <a:r>
              <a:rPr lang="en-US" sz="1200">
                <a:solidFill>
                  <a:schemeClr val="dk1"/>
                </a:solidFill>
                <a:latin typeface="Open Sans SemiBold"/>
                <a:ea typeface="Open Sans SemiBold"/>
                <a:cs typeface="Open Sans SemiBold"/>
                <a:sym typeface="Open Sans SemiBold"/>
              </a:rPr>
              <a:t>X</a:t>
            </a:r>
            <a:endParaRPr sz="1200">
              <a:solidFill>
                <a:schemeClr val="dk1"/>
              </a:solidFill>
              <a:latin typeface="Open Sans SemiBold"/>
              <a:ea typeface="Open Sans SemiBold"/>
              <a:cs typeface="Open Sans SemiBold"/>
              <a:sym typeface="Open Sans SemiBold"/>
            </a:endParaRPr>
          </a:p>
        </p:txBody>
      </p:sp>
      <p:sp>
        <p:nvSpPr>
          <p:cNvPr id="2013" name="Google Shape;2013;g3b480a7c63e_0_166"/>
          <p:cNvSpPr txBox="1"/>
          <p:nvPr/>
        </p:nvSpPr>
        <p:spPr>
          <a:xfrm>
            <a:off x="1857475" y="6035525"/>
            <a:ext cx="1265400" cy="65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Rate of other clade-level changes</a:t>
            </a:r>
            <a:endParaRPr sz="1200">
              <a:solidFill>
                <a:schemeClr val="dk1"/>
              </a:solidFill>
              <a:latin typeface="Open Sans SemiBold"/>
              <a:ea typeface="Open Sans SemiBold"/>
              <a:cs typeface="Open Sans SemiBold"/>
              <a:sym typeface="Open Sans SemiBold"/>
            </a:endParaRPr>
          </a:p>
        </p:txBody>
      </p:sp>
      <p:sp>
        <p:nvSpPr>
          <p:cNvPr id="2014" name="Google Shape;2014;g3b480a7c63e_0_166"/>
          <p:cNvSpPr txBox="1"/>
          <p:nvPr/>
        </p:nvSpPr>
        <p:spPr>
          <a:xfrm>
            <a:off x="3849196" y="5800119"/>
            <a:ext cx="1135500" cy="399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dk1"/>
                </a:solidFill>
                <a:latin typeface="Open Sans SemiBold"/>
                <a:ea typeface="Open Sans SemiBold"/>
                <a:cs typeface="Open Sans SemiBold"/>
                <a:sym typeface="Open Sans SemiBold"/>
              </a:rPr>
              <a:t>Change in Y</a:t>
            </a:r>
            <a:endParaRPr sz="1200">
              <a:solidFill>
                <a:schemeClr val="dk1"/>
              </a:solidFill>
              <a:latin typeface="Open Sans SemiBold"/>
              <a:ea typeface="Open Sans SemiBold"/>
              <a:cs typeface="Open Sans SemiBold"/>
              <a:sym typeface="Open Sans SemiBold"/>
            </a:endParaRPr>
          </a:p>
        </p:txBody>
      </p:sp>
      <p:sp>
        <p:nvSpPr>
          <p:cNvPr id="2015" name="Google Shape;2015;g3b480a7c63e_0_166"/>
          <p:cNvSpPr txBox="1"/>
          <p:nvPr/>
        </p:nvSpPr>
        <p:spPr>
          <a:xfrm>
            <a:off x="6258900" y="5684774"/>
            <a:ext cx="1135500" cy="65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Acceleration of change in X</a:t>
            </a:r>
            <a:endParaRPr sz="1200">
              <a:solidFill>
                <a:schemeClr val="dk1"/>
              </a:solidFill>
              <a:latin typeface="Open Sans SemiBold"/>
              <a:ea typeface="Open Sans SemiBold"/>
              <a:cs typeface="Open Sans SemiBold"/>
              <a:sym typeface="Open Sans SemiBold"/>
            </a:endParaRPr>
          </a:p>
        </p:txBody>
      </p:sp>
      <p:sp>
        <p:nvSpPr>
          <p:cNvPr id="2016" name="Google Shape;2016;g3b480a7c63e_0_166"/>
          <p:cNvSpPr txBox="1"/>
          <p:nvPr/>
        </p:nvSpPr>
        <p:spPr>
          <a:xfrm>
            <a:off x="8055325" y="5684774"/>
            <a:ext cx="1135500" cy="65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Acceleration of change in Y</a:t>
            </a:r>
            <a:endParaRPr sz="1200">
              <a:solidFill>
                <a:schemeClr val="dk1"/>
              </a:solidFill>
              <a:latin typeface="Open Sans SemiBold"/>
              <a:ea typeface="Open Sans SemiBold"/>
              <a:cs typeface="Open Sans SemiBold"/>
              <a:sym typeface="Open Sans SemiBold"/>
            </a:endParaRPr>
          </a:p>
        </p:txBody>
      </p:sp>
      <p:sp>
        <p:nvSpPr>
          <p:cNvPr id="2017" name="Google Shape;2017;g3b480a7c63e_0_166"/>
          <p:cNvSpPr/>
          <p:nvPr/>
        </p:nvSpPr>
        <p:spPr>
          <a:xfrm>
            <a:off x="683200" y="4721275"/>
            <a:ext cx="10999500" cy="221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2" name="Shape 2022"/>
        <p:cNvGrpSpPr/>
        <p:nvPr/>
      </p:nvGrpSpPr>
      <p:grpSpPr>
        <a:xfrm>
          <a:off x="0" y="0"/>
          <a:ext cx="0" cy="0"/>
          <a:chOff x="0" y="0"/>
          <a:chExt cx="0" cy="0"/>
        </a:xfrm>
      </p:grpSpPr>
      <p:sp>
        <p:nvSpPr>
          <p:cNvPr id="2023" name="Google Shape;2023;g3b48cf68732_1_249"/>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Collider: common effect</a:t>
            </a:r>
            <a:endParaRPr/>
          </a:p>
        </p:txBody>
      </p:sp>
      <p:sp>
        <p:nvSpPr>
          <p:cNvPr id="2024" name="Google Shape;2024;g3b48cf68732_1_249"/>
          <p:cNvSpPr txBox="1"/>
          <p:nvPr>
            <p:ph idx="1" type="body"/>
          </p:nvPr>
        </p:nvSpPr>
        <p:spPr>
          <a:xfrm>
            <a:off x="225175" y="4239350"/>
            <a:ext cx="6277800" cy="2608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500">
                <a:solidFill>
                  <a:srgbClr val="4A86E8"/>
                </a:solidFill>
                <a:latin typeface="Courier New"/>
                <a:ea typeface="Courier New"/>
                <a:cs typeface="Courier New"/>
                <a:sym typeface="Courier New"/>
              </a:rPr>
              <a:t>Example:</a:t>
            </a:r>
            <a:endParaRPr b="1" sz="1500">
              <a:solidFill>
                <a:srgbClr val="4A86E8"/>
              </a:solidFill>
              <a:latin typeface="Courier New"/>
              <a:ea typeface="Courier New"/>
              <a:cs typeface="Courier New"/>
              <a:sym typeface="Courier New"/>
            </a:endParaRPr>
          </a:p>
          <a:p>
            <a:pPr indent="-323850" lvl="0" marL="457200" rtl="0" algn="l">
              <a:spcBef>
                <a:spcPts val="1000"/>
              </a:spcBef>
              <a:spcAft>
                <a:spcPts val="0"/>
              </a:spcAft>
              <a:buClr>
                <a:srgbClr val="4A86E8"/>
              </a:buClr>
              <a:buSzPts val="1500"/>
              <a:buFont typeface="Courier New"/>
              <a:buChar char="-"/>
            </a:pPr>
            <a:r>
              <a:rPr b="1" lang="en-US" sz="1500">
                <a:solidFill>
                  <a:srgbClr val="4A86E8"/>
                </a:solidFill>
                <a:latin typeface="Courier New"/>
                <a:ea typeface="Courier New"/>
                <a:cs typeface="Courier New"/>
                <a:sym typeface="Courier New"/>
              </a:rPr>
              <a:t>restaurant location and quality</a:t>
            </a:r>
            <a:endParaRPr b="1" sz="1500">
              <a:solidFill>
                <a:srgbClr val="4A86E8"/>
              </a:solidFill>
              <a:latin typeface="Courier New"/>
              <a:ea typeface="Courier New"/>
              <a:cs typeface="Courier New"/>
              <a:sym typeface="Courier New"/>
            </a:endParaRPr>
          </a:p>
          <a:p>
            <a:pPr indent="-323850" lvl="0" marL="457200" rtl="0" algn="l">
              <a:spcBef>
                <a:spcPts val="0"/>
              </a:spcBef>
              <a:spcAft>
                <a:spcPts val="0"/>
              </a:spcAft>
              <a:buClr>
                <a:srgbClr val="4A86E8"/>
              </a:buClr>
              <a:buSzPts val="1500"/>
              <a:buFont typeface="Courier New"/>
              <a:buChar char="-"/>
            </a:pPr>
            <a:r>
              <a:rPr b="1" lang="en-US" sz="1500">
                <a:solidFill>
                  <a:srgbClr val="4A86E8"/>
                </a:solidFill>
                <a:latin typeface="Courier New"/>
                <a:ea typeface="Courier New"/>
                <a:cs typeface="Courier New"/>
                <a:sym typeface="Courier New"/>
              </a:rPr>
              <a:t>actor looks and talent</a:t>
            </a:r>
            <a:endParaRPr b="1" sz="1500">
              <a:solidFill>
                <a:srgbClr val="4A86E8"/>
              </a:solidFill>
              <a:latin typeface="Courier New"/>
              <a:ea typeface="Courier New"/>
              <a:cs typeface="Courier New"/>
              <a:sym typeface="Courier New"/>
            </a:endParaRPr>
          </a:p>
          <a:p>
            <a:pPr indent="-323850" lvl="0" marL="457200" rtl="0" algn="l">
              <a:spcBef>
                <a:spcPts val="0"/>
              </a:spcBef>
              <a:spcAft>
                <a:spcPts val="0"/>
              </a:spcAft>
              <a:buClr>
                <a:srgbClr val="4A86E8"/>
              </a:buClr>
              <a:buSzPts val="1500"/>
              <a:buFont typeface="Courier New"/>
              <a:buChar char="-"/>
            </a:pPr>
            <a:r>
              <a:rPr b="1" lang="en-US" sz="1500">
                <a:solidFill>
                  <a:srgbClr val="4A86E8"/>
                </a:solidFill>
                <a:latin typeface="Courier New"/>
                <a:ea typeface="Courier New"/>
                <a:cs typeface="Courier New"/>
                <a:sym typeface="Courier New"/>
              </a:rPr>
              <a:t>grant newsworthy vs trustworthy</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323850" lvl="0" marL="457200" rtl="0" algn="l">
              <a:spcBef>
                <a:spcPts val="1000"/>
              </a:spcBef>
              <a:spcAft>
                <a:spcPts val="0"/>
              </a:spcAft>
              <a:buClr>
                <a:srgbClr val="4A86E8"/>
              </a:buClr>
              <a:buSzPts val="1500"/>
              <a:buFont typeface="Courier New"/>
              <a:buChar char="-"/>
            </a:pPr>
            <a:r>
              <a:rPr b="1" lang="en-US" sz="1500">
                <a:solidFill>
                  <a:srgbClr val="4A86E8"/>
                </a:solidFill>
                <a:latin typeface="Courier New"/>
                <a:ea typeface="Courier New"/>
                <a:cs typeface="Courier New"/>
                <a:sym typeface="Courier New"/>
              </a:rPr>
              <a:t>exerise, diet, and hospitalisation</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rPr b="1" lang="en-US" sz="1500">
                <a:solidFill>
                  <a:srgbClr val="4A86E8"/>
                </a:solidFill>
                <a:latin typeface="Courier New"/>
                <a:ea typeface="Courier New"/>
                <a:cs typeface="Courier New"/>
                <a:sym typeface="Courier New"/>
              </a:rPr>
              <a:t>→ Sampling bias / bad (endogenous) controls</a:t>
            </a:r>
            <a:endParaRPr b="1" sz="1500">
              <a:solidFill>
                <a:srgbClr val="4A86E8"/>
              </a:solidFill>
              <a:latin typeface="Courier New"/>
              <a:ea typeface="Courier New"/>
              <a:cs typeface="Courier New"/>
              <a:sym typeface="Courier New"/>
            </a:endParaRPr>
          </a:p>
        </p:txBody>
      </p:sp>
      <p:grpSp>
        <p:nvGrpSpPr>
          <p:cNvPr id="2025" name="Google Shape;2025;g3b48cf68732_1_249"/>
          <p:cNvGrpSpPr/>
          <p:nvPr/>
        </p:nvGrpSpPr>
        <p:grpSpPr>
          <a:xfrm>
            <a:off x="838207" y="2509903"/>
            <a:ext cx="784116" cy="779400"/>
            <a:chOff x="-4716" y="4398313"/>
            <a:chExt cx="784116" cy="779400"/>
          </a:xfrm>
        </p:grpSpPr>
        <p:sp>
          <p:nvSpPr>
            <p:cNvPr id="2026" name="Google Shape;2026;g3b48cf68732_1_249"/>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2027" name="Google Shape;2027;g3b48cf68732_1_249"/>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2028" name="Google Shape;2028;g3b48cf68732_1_249"/>
          <p:cNvGrpSpPr/>
          <p:nvPr/>
        </p:nvGrpSpPr>
        <p:grpSpPr>
          <a:xfrm>
            <a:off x="2599732" y="2509903"/>
            <a:ext cx="784116" cy="779400"/>
            <a:chOff x="-4716" y="4398313"/>
            <a:chExt cx="784116" cy="779400"/>
          </a:xfrm>
        </p:grpSpPr>
        <p:sp>
          <p:nvSpPr>
            <p:cNvPr id="2029" name="Google Shape;2029;g3b48cf68732_1_249"/>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2030" name="Google Shape;2030;g3b48cf68732_1_249"/>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2031" name="Google Shape;2031;g3b48cf68732_1_249"/>
          <p:cNvGrpSpPr/>
          <p:nvPr/>
        </p:nvGrpSpPr>
        <p:grpSpPr>
          <a:xfrm>
            <a:off x="1719407" y="1512028"/>
            <a:ext cx="784116" cy="779400"/>
            <a:chOff x="-4716" y="4398313"/>
            <a:chExt cx="784116" cy="779400"/>
          </a:xfrm>
        </p:grpSpPr>
        <p:sp>
          <p:nvSpPr>
            <p:cNvPr id="2032" name="Google Shape;2032;g3b48cf68732_1_249"/>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2033" name="Google Shape;2033;g3b48cf68732_1_249"/>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2034" name="Google Shape;2034;g3b48cf68732_1_249"/>
          <p:cNvCxnSpPr/>
          <p:nvPr/>
        </p:nvCxnSpPr>
        <p:spPr>
          <a:xfrm>
            <a:off x="2390773" y="2190615"/>
            <a:ext cx="314400" cy="419700"/>
          </a:xfrm>
          <a:prstGeom prst="straightConnector1">
            <a:avLst/>
          </a:prstGeom>
          <a:noFill/>
          <a:ln cap="flat" cmpd="sng" w="38100">
            <a:solidFill>
              <a:srgbClr val="666666"/>
            </a:solidFill>
            <a:prstDash val="solid"/>
            <a:round/>
            <a:headEnd len="med" w="med" type="triangle"/>
            <a:tailEnd len="med" w="med" type="none"/>
          </a:ln>
        </p:spPr>
      </p:cxnSp>
      <p:cxnSp>
        <p:nvCxnSpPr>
          <p:cNvPr id="2035" name="Google Shape;2035;g3b48cf68732_1_249"/>
          <p:cNvCxnSpPr/>
          <p:nvPr/>
        </p:nvCxnSpPr>
        <p:spPr>
          <a:xfrm flipH="1">
            <a:off x="1497398" y="2161740"/>
            <a:ext cx="314400" cy="419700"/>
          </a:xfrm>
          <a:prstGeom prst="straightConnector1">
            <a:avLst/>
          </a:prstGeom>
          <a:noFill/>
          <a:ln cap="flat" cmpd="sng" w="38100">
            <a:solidFill>
              <a:srgbClr val="666666"/>
            </a:solidFill>
            <a:prstDash val="solid"/>
            <a:round/>
            <a:headEnd len="med" w="med" type="triangle"/>
            <a:tailEnd len="med" w="med" type="non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39" name="Shape 2039"/>
        <p:cNvGrpSpPr/>
        <p:nvPr/>
      </p:nvGrpSpPr>
      <p:grpSpPr>
        <a:xfrm>
          <a:off x="0" y="0"/>
          <a:ext cx="0" cy="0"/>
          <a:chOff x="0" y="0"/>
          <a:chExt cx="0" cy="0"/>
        </a:xfrm>
      </p:grpSpPr>
      <p:sp>
        <p:nvSpPr>
          <p:cNvPr id="2040" name="Google Shape;2040;p11"/>
          <p:cNvSpPr txBox="1"/>
          <p:nvPr>
            <p:ph type="title"/>
          </p:nvPr>
        </p:nvSpPr>
        <p:spPr>
          <a:xfrm>
            <a:off x="247650" y="174625"/>
            <a:ext cx="11082337"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Mediators/pipes</a:t>
            </a:r>
            <a:endParaRPr/>
          </a:p>
        </p:txBody>
      </p:sp>
      <p:sp>
        <p:nvSpPr>
          <p:cNvPr id="2041" name="Google Shape;2041;p11"/>
          <p:cNvSpPr/>
          <p:nvPr/>
        </p:nvSpPr>
        <p:spPr>
          <a:xfrm>
            <a:off x="4945062" y="2241550"/>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a:solidFill>
                  <a:srgbClr val="FFFFFF"/>
                </a:solidFill>
                <a:latin typeface="Open Sans SemiBold"/>
                <a:ea typeface="Open Sans SemiBold"/>
                <a:cs typeface="Open Sans SemiBold"/>
                <a:sym typeface="Open Sans SemiBold"/>
              </a:rPr>
              <a:t>Genetics</a:t>
            </a:r>
            <a:endParaRPr/>
          </a:p>
        </p:txBody>
      </p:sp>
      <p:sp>
        <p:nvSpPr>
          <p:cNvPr id="2042" name="Google Shape;2042;p11"/>
          <p:cNvSpPr/>
          <p:nvPr/>
        </p:nvSpPr>
        <p:spPr>
          <a:xfrm>
            <a:off x="7594600" y="5475287"/>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a:solidFill>
                  <a:srgbClr val="FFFFFF"/>
                </a:solidFill>
                <a:latin typeface="Open Sans SemiBold"/>
                <a:ea typeface="Open Sans SemiBold"/>
                <a:cs typeface="Open Sans SemiBold"/>
                <a:sym typeface="Open Sans SemiBold"/>
              </a:rPr>
              <a:t>Lung cancer</a:t>
            </a:r>
            <a:endParaRPr/>
          </a:p>
        </p:txBody>
      </p:sp>
      <p:sp>
        <p:nvSpPr>
          <p:cNvPr id="2043" name="Google Shape;2043;p11"/>
          <p:cNvSpPr/>
          <p:nvPr/>
        </p:nvSpPr>
        <p:spPr>
          <a:xfrm>
            <a:off x="2435225" y="5475287"/>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a:solidFill>
                  <a:srgbClr val="FFFFFF"/>
                </a:solidFill>
                <a:latin typeface="Open Sans SemiBold"/>
                <a:ea typeface="Open Sans SemiBold"/>
                <a:cs typeface="Open Sans SemiBold"/>
                <a:sym typeface="Open Sans SemiBold"/>
              </a:rPr>
              <a:t>Smoking</a:t>
            </a:r>
            <a:endParaRPr/>
          </a:p>
        </p:txBody>
      </p:sp>
      <p:cxnSp>
        <p:nvCxnSpPr>
          <p:cNvPr id="2044" name="Google Shape;2044;p11"/>
          <p:cNvCxnSpPr/>
          <p:nvPr/>
        </p:nvCxnSpPr>
        <p:spPr>
          <a:xfrm>
            <a:off x="4737100" y="6099175"/>
            <a:ext cx="2857500" cy="0"/>
          </a:xfrm>
          <a:prstGeom prst="straightConnector1">
            <a:avLst/>
          </a:prstGeom>
          <a:noFill/>
          <a:ln cap="flat" cmpd="sng" w="69850">
            <a:solidFill>
              <a:schemeClr val="accent1"/>
            </a:solidFill>
            <a:prstDash val="solid"/>
            <a:miter lim="800000"/>
            <a:headEnd len="med" w="med" type="none"/>
            <a:tailEnd len="med" w="med" type="stealth"/>
          </a:ln>
        </p:spPr>
      </p:cxnSp>
      <p:cxnSp>
        <p:nvCxnSpPr>
          <p:cNvPr id="2045" name="Google Shape;2045;p11"/>
          <p:cNvCxnSpPr/>
          <p:nvPr/>
        </p:nvCxnSpPr>
        <p:spPr>
          <a:xfrm>
            <a:off x="6096000" y="3490912"/>
            <a:ext cx="2649537" cy="1984375"/>
          </a:xfrm>
          <a:prstGeom prst="straightConnector1">
            <a:avLst/>
          </a:prstGeom>
          <a:noFill/>
          <a:ln cap="flat" cmpd="sng" w="69850">
            <a:solidFill>
              <a:srgbClr val="FF0000"/>
            </a:solidFill>
            <a:prstDash val="solid"/>
            <a:miter lim="800000"/>
            <a:headEnd len="med" w="med" type="none"/>
            <a:tailEnd len="med" w="med" type="stealth"/>
          </a:ln>
        </p:spPr>
      </p:cxnSp>
      <p:cxnSp>
        <p:nvCxnSpPr>
          <p:cNvPr id="2046" name="Google Shape;2046;p11"/>
          <p:cNvCxnSpPr/>
          <p:nvPr/>
        </p:nvCxnSpPr>
        <p:spPr>
          <a:xfrm flipH="1" rot="10800000">
            <a:off x="3587750" y="3490912"/>
            <a:ext cx="2508250" cy="1984375"/>
          </a:xfrm>
          <a:prstGeom prst="straightConnector1">
            <a:avLst/>
          </a:prstGeom>
          <a:noFill/>
          <a:ln cap="flat" cmpd="sng" w="69850">
            <a:solidFill>
              <a:srgbClr val="FF0000"/>
            </a:solidFill>
            <a:prstDash val="solid"/>
            <a:miter lim="800000"/>
            <a:headEnd len="med" w="med" type="none"/>
            <a:tailEnd len="med" w="med" type="stealth"/>
          </a:ln>
        </p:spPr>
      </p:cxnSp>
      <p:sp>
        <p:nvSpPr>
          <p:cNvPr id="2047" name="Google Shape;2047;p11"/>
          <p:cNvSpPr txBox="1"/>
          <p:nvPr/>
        </p:nvSpPr>
        <p:spPr>
          <a:xfrm>
            <a:off x="393700" y="1289050"/>
            <a:ext cx="4029075" cy="18145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Open Sans SemiBold"/>
              <a:buNone/>
            </a:pPr>
            <a:r>
              <a:rPr b="0" i="0" lang="en-US" sz="2800" u="none">
                <a:solidFill>
                  <a:schemeClr val="dk1"/>
                </a:solidFill>
                <a:latin typeface="Open Sans SemiBold"/>
                <a:ea typeface="Open Sans SemiBold"/>
                <a:cs typeface="Open Sans SemiBold"/>
                <a:sym typeface="Open Sans SemiBold"/>
              </a:rPr>
              <a:t>Don’t adjust for mediators/pipes!</a:t>
            </a:r>
            <a:endParaRPr/>
          </a:p>
          <a:p>
            <a:pPr indent="0" lvl="0" marL="0" marR="0" rtl="0" algn="l">
              <a:lnSpc>
                <a:spcPct val="100000"/>
              </a:lnSpc>
              <a:spcBef>
                <a:spcPts val="0"/>
              </a:spcBef>
              <a:spcAft>
                <a:spcPts val="0"/>
              </a:spcAft>
              <a:buClr>
                <a:schemeClr val="dk1"/>
              </a:buClr>
              <a:buSzPts val="2800"/>
              <a:buFont typeface="Open Sans SemiBold"/>
              <a:buNone/>
            </a:pPr>
            <a:r>
              <a:t/>
            </a:r>
            <a:endParaRPr b="0" i="0" sz="2800" u="none">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None/>
            </a:pPr>
            <a:r>
              <a:t/>
            </a:r>
            <a:endParaRPr b="0" i="0" sz="2800" u="none">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52" name="Shape 2052"/>
        <p:cNvGrpSpPr/>
        <p:nvPr/>
      </p:nvGrpSpPr>
      <p:grpSpPr>
        <a:xfrm>
          <a:off x="0" y="0"/>
          <a:ext cx="0" cy="0"/>
          <a:chOff x="0" y="0"/>
          <a:chExt cx="0" cy="0"/>
        </a:xfrm>
      </p:grpSpPr>
      <p:sp>
        <p:nvSpPr>
          <p:cNvPr id="2053" name="Google Shape;2053;g3b5bdc7bf05_0_0"/>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d-separation: testing the DAG</a:t>
            </a:r>
            <a:endParaRPr/>
          </a:p>
        </p:txBody>
      </p:sp>
      <p:pic>
        <p:nvPicPr>
          <p:cNvPr id="2054" name="Google Shape;2054;g3b5bdc7bf05_0_0"/>
          <p:cNvPicPr preferRelativeResize="0"/>
          <p:nvPr/>
        </p:nvPicPr>
        <p:blipFill>
          <a:blip r:embed="rId3">
            <a:alphaModFix/>
          </a:blip>
          <a:stretch>
            <a:fillRect/>
          </a:stretch>
        </p:blipFill>
        <p:spPr>
          <a:xfrm>
            <a:off x="9425652" y="0"/>
            <a:ext cx="2766349" cy="6847849"/>
          </a:xfrm>
          <a:prstGeom prst="rect">
            <a:avLst/>
          </a:prstGeom>
          <a:noFill/>
          <a:ln>
            <a:noFill/>
          </a:ln>
        </p:spPr>
      </p:pic>
      <p:grpSp>
        <p:nvGrpSpPr>
          <p:cNvPr id="2055" name="Google Shape;2055;g3b5bdc7bf05_0_0"/>
          <p:cNvGrpSpPr/>
          <p:nvPr/>
        </p:nvGrpSpPr>
        <p:grpSpPr>
          <a:xfrm>
            <a:off x="838207" y="2509903"/>
            <a:ext cx="784116" cy="779400"/>
            <a:chOff x="-4716" y="4398313"/>
            <a:chExt cx="784116" cy="779400"/>
          </a:xfrm>
        </p:grpSpPr>
        <p:sp>
          <p:nvSpPr>
            <p:cNvPr id="2056" name="Google Shape;2056;g3b5bdc7bf05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2057" name="Google Shape;2057;g3b5bdc7bf05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2058" name="Google Shape;2058;g3b5bdc7bf05_0_0"/>
          <p:cNvGrpSpPr/>
          <p:nvPr/>
        </p:nvGrpSpPr>
        <p:grpSpPr>
          <a:xfrm>
            <a:off x="2599732" y="2509903"/>
            <a:ext cx="784116" cy="779400"/>
            <a:chOff x="-4716" y="4398313"/>
            <a:chExt cx="784116" cy="779400"/>
          </a:xfrm>
        </p:grpSpPr>
        <p:sp>
          <p:nvSpPr>
            <p:cNvPr id="2059" name="Google Shape;2059;g3b5bdc7bf05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2060" name="Google Shape;2060;g3b5bdc7bf05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2061" name="Google Shape;2061;g3b5bdc7bf05_0_0"/>
          <p:cNvGrpSpPr/>
          <p:nvPr/>
        </p:nvGrpSpPr>
        <p:grpSpPr>
          <a:xfrm>
            <a:off x="1719407" y="1512028"/>
            <a:ext cx="784116" cy="779400"/>
            <a:chOff x="-4716" y="4398313"/>
            <a:chExt cx="784116" cy="779400"/>
          </a:xfrm>
        </p:grpSpPr>
        <p:sp>
          <p:nvSpPr>
            <p:cNvPr id="2062" name="Google Shape;2062;g3b5bdc7bf05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2063" name="Google Shape;2063;g3b5bdc7bf05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2064" name="Google Shape;2064;g3b5bdc7bf05_0_0"/>
          <p:cNvCxnSpPr/>
          <p:nvPr/>
        </p:nvCxnSpPr>
        <p:spPr>
          <a:xfrm>
            <a:off x="2390773" y="2190615"/>
            <a:ext cx="314400" cy="419700"/>
          </a:xfrm>
          <a:prstGeom prst="straightConnector1">
            <a:avLst/>
          </a:prstGeom>
          <a:noFill/>
          <a:ln cap="flat" cmpd="sng" w="38100">
            <a:solidFill>
              <a:srgbClr val="666666"/>
            </a:solidFill>
            <a:prstDash val="solid"/>
            <a:round/>
            <a:headEnd len="med" w="med" type="none"/>
            <a:tailEnd len="med" w="med" type="triangle"/>
          </a:ln>
        </p:spPr>
      </p:cxnSp>
      <p:cxnSp>
        <p:nvCxnSpPr>
          <p:cNvPr id="2065" name="Google Shape;2065;g3b5bdc7bf05_0_0"/>
          <p:cNvCxnSpPr/>
          <p:nvPr/>
        </p:nvCxnSpPr>
        <p:spPr>
          <a:xfrm flipH="1">
            <a:off x="1497398" y="2161740"/>
            <a:ext cx="314400" cy="419700"/>
          </a:xfrm>
          <a:prstGeom prst="straightConnector1">
            <a:avLst/>
          </a:prstGeom>
          <a:noFill/>
          <a:ln cap="flat" cmpd="sng" w="38100">
            <a:solidFill>
              <a:srgbClr val="666666"/>
            </a:solidFill>
            <a:prstDash val="solid"/>
            <a:round/>
            <a:headEnd len="med" w="med" type="none"/>
            <a:tailEnd len="med" w="med" type="triangle"/>
          </a:ln>
        </p:spPr>
      </p:cxnSp>
      <p:grpSp>
        <p:nvGrpSpPr>
          <p:cNvPr id="2066" name="Google Shape;2066;g3b5bdc7bf05_0_0"/>
          <p:cNvGrpSpPr/>
          <p:nvPr/>
        </p:nvGrpSpPr>
        <p:grpSpPr>
          <a:xfrm>
            <a:off x="895357" y="4603021"/>
            <a:ext cx="784116" cy="779400"/>
            <a:chOff x="-4716" y="4398313"/>
            <a:chExt cx="784116" cy="779400"/>
          </a:xfrm>
        </p:grpSpPr>
        <p:sp>
          <p:nvSpPr>
            <p:cNvPr id="2067" name="Google Shape;2067;g3b5bdc7bf05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2068" name="Google Shape;2068;g3b5bdc7bf05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2069" name="Google Shape;2069;g3b5bdc7bf05_0_0"/>
          <p:cNvGrpSpPr/>
          <p:nvPr/>
        </p:nvGrpSpPr>
        <p:grpSpPr>
          <a:xfrm>
            <a:off x="2656882" y="4603021"/>
            <a:ext cx="784116" cy="779400"/>
            <a:chOff x="-4716" y="4398313"/>
            <a:chExt cx="784116" cy="779400"/>
          </a:xfrm>
        </p:grpSpPr>
        <p:sp>
          <p:nvSpPr>
            <p:cNvPr id="2070" name="Google Shape;2070;g3b5bdc7bf05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2071" name="Google Shape;2071;g3b5bdc7bf05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2072" name="Google Shape;2072;g3b5bdc7bf05_0_0"/>
          <p:cNvGrpSpPr/>
          <p:nvPr/>
        </p:nvGrpSpPr>
        <p:grpSpPr>
          <a:xfrm>
            <a:off x="1776557" y="3605146"/>
            <a:ext cx="784116" cy="779400"/>
            <a:chOff x="-4716" y="4398313"/>
            <a:chExt cx="784116" cy="779400"/>
          </a:xfrm>
        </p:grpSpPr>
        <p:sp>
          <p:nvSpPr>
            <p:cNvPr id="2073" name="Google Shape;2073;g3b5bdc7bf05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2074" name="Google Shape;2074;g3b5bdc7bf05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2075" name="Google Shape;2075;g3b5bdc7bf05_0_0"/>
          <p:cNvCxnSpPr/>
          <p:nvPr/>
        </p:nvCxnSpPr>
        <p:spPr>
          <a:xfrm>
            <a:off x="2447923" y="4283734"/>
            <a:ext cx="314400" cy="419700"/>
          </a:xfrm>
          <a:prstGeom prst="straightConnector1">
            <a:avLst/>
          </a:prstGeom>
          <a:noFill/>
          <a:ln cap="flat" cmpd="sng" w="38100">
            <a:solidFill>
              <a:srgbClr val="666666"/>
            </a:solidFill>
            <a:prstDash val="solid"/>
            <a:round/>
            <a:headEnd len="med" w="med" type="none"/>
            <a:tailEnd len="med" w="med" type="triangle"/>
          </a:ln>
        </p:spPr>
      </p:cxnSp>
      <p:cxnSp>
        <p:nvCxnSpPr>
          <p:cNvPr id="2076" name="Google Shape;2076;g3b5bdc7bf05_0_0"/>
          <p:cNvCxnSpPr/>
          <p:nvPr/>
        </p:nvCxnSpPr>
        <p:spPr>
          <a:xfrm flipH="1">
            <a:off x="1554548" y="4254859"/>
            <a:ext cx="314400" cy="419700"/>
          </a:xfrm>
          <a:prstGeom prst="straightConnector1">
            <a:avLst/>
          </a:prstGeom>
          <a:noFill/>
          <a:ln cap="flat" cmpd="sng" w="38100">
            <a:solidFill>
              <a:srgbClr val="666666"/>
            </a:solidFill>
            <a:prstDash val="solid"/>
            <a:round/>
            <a:headEnd len="med" w="med" type="none"/>
            <a:tailEnd len="med" w="med" type="triangle"/>
          </a:ln>
        </p:spPr>
      </p:cxnSp>
      <p:cxnSp>
        <p:nvCxnSpPr>
          <p:cNvPr id="2077" name="Google Shape;2077;g3b5bdc7bf05_0_0"/>
          <p:cNvCxnSpPr>
            <a:stCxn id="2068" idx="3"/>
            <a:endCxn id="2071" idx="1"/>
          </p:cNvCxnSpPr>
          <p:nvPr/>
        </p:nvCxnSpPr>
        <p:spPr>
          <a:xfrm>
            <a:off x="1679473" y="5005434"/>
            <a:ext cx="982200" cy="0"/>
          </a:xfrm>
          <a:prstGeom prst="straightConnector1">
            <a:avLst/>
          </a:prstGeom>
          <a:noFill/>
          <a:ln cap="flat" cmpd="sng" w="38100">
            <a:solidFill>
              <a:srgbClr val="666666"/>
            </a:solidFill>
            <a:prstDash val="solid"/>
            <a:round/>
            <a:headEnd len="med" w="med" type="none"/>
            <a:tailEnd len="med" w="med" type="triangle"/>
          </a:ln>
        </p:spPr>
      </p:cxnSp>
      <p:grpSp>
        <p:nvGrpSpPr>
          <p:cNvPr id="2078" name="Google Shape;2078;g3b5bdc7bf05_0_0"/>
          <p:cNvGrpSpPr/>
          <p:nvPr/>
        </p:nvGrpSpPr>
        <p:grpSpPr>
          <a:xfrm>
            <a:off x="838645" y="5934128"/>
            <a:ext cx="784116" cy="779400"/>
            <a:chOff x="-4716" y="4398313"/>
            <a:chExt cx="784116" cy="779400"/>
          </a:xfrm>
        </p:grpSpPr>
        <p:sp>
          <p:nvSpPr>
            <p:cNvPr id="2079" name="Google Shape;2079;g3b5bdc7bf05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2080" name="Google Shape;2080;g3b5bdc7bf05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2081" name="Google Shape;2081;g3b5bdc7bf05_0_0"/>
          <p:cNvGrpSpPr/>
          <p:nvPr/>
        </p:nvGrpSpPr>
        <p:grpSpPr>
          <a:xfrm>
            <a:off x="2600170" y="5934128"/>
            <a:ext cx="784116" cy="779400"/>
            <a:chOff x="-4716" y="4398313"/>
            <a:chExt cx="784116" cy="779400"/>
          </a:xfrm>
        </p:grpSpPr>
        <p:sp>
          <p:nvSpPr>
            <p:cNvPr id="2082" name="Google Shape;2082;g3b5bdc7bf05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2083" name="Google Shape;2083;g3b5bdc7bf05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cxnSp>
        <p:nvCxnSpPr>
          <p:cNvPr id="2084" name="Google Shape;2084;g3b5bdc7bf05_0_0"/>
          <p:cNvCxnSpPr>
            <a:stCxn id="2080" idx="3"/>
            <a:endCxn id="2083" idx="1"/>
          </p:cNvCxnSpPr>
          <p:nvPr/>
        </p:nvCxnSpPr>
        <p:spPr>
          <a:xfrm>
            <a:off x="1622761" y="6336540"/>
            <a:ext cx="982200" cy="0"/>
          </a:xfrm>
          <a:prstGeom prst="straightConnector1">
            <a:avLst/>
          </a:prstGeom>
          <a:noFill/>
          <a:ln cap="flat" cmpd="sng" w="38100">
            <a:solidFill>
              <a:srgbClr val="666666"/>
            </a:solidFill>
            <a:prstDash val="solid"/>
            <a:round/>
            <a:headEnd len="med" w="med" type="none"/>
            <a:tailEnd len="med" w="med" type="triangle"/>
          </a:ln>
        </p:spPr>
      </p:cxn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8" name="Shape 2088"/>
        <p:cNvGrpSpPr/>
        <p:nvPr/>
      </p:nvGrpSpPr>
      <p:grpSpPr>
        <a:xfrm>
          <a:off x="0" y="0"/>
          <a:ext cx="0" cy="0"/>
          <a:chOff x="0" y="0"/>
          <a:chExt cx="0" cy="0"/>
        </a:xfrm>
      </p:grpSpPr>
      <p:sp>
        <p:nvSpPr>
          <p:cNvPr id="2089" name="Google Shape;2089;p12"/>
          <p:cNvSpPr txBox="1"/>
          <p:nvPr>
            <p:ph type="title"/>
          </p:nvPr>
        </p:nvSpPr>
        <p:spPr>
          <a:xfrm>
            <a:off x="247650" y="174625"/>
            <a:ext cx="11082337"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Mediators/pipes</a:t>
            </a:r>
            <a:endParaRPr/>
          </a:p>
        </p:txBody>
      </p:sp>
      <p:sp>
        <p:nvSpPr>
          <p:cNvPr id="2090" name="Google Shape;2090;p12"/>
          <p:cNvSpPr/>
          <p:nvPr/>
        </p:nvSpPr>
        <p:spPr>
          <a:xfrm>
            <a:off x="4945062" y="2241550"/>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a:solidFill>
                  <a:srgbClr val="FFFFFF"/>
                </a:solidFill>
                <a:latin typeface="Open Sans SemiBold"/>
                <a:ea typeface="Open Sans SemiBold"/>
                <a:cs typeface="Open Sans SemiBold"/>
                <a:sym typeface="Open Sans SemiBold"/>
              </a:rPr>
              <a:t>Blood pressure</a:t>
            </a:r>
            <a:endParaRPr/>
          </a:p>
        </p:txBody>
      </p:sp>
      <p:sp>
        <p:nvSpPr>
          <p:cNvPr id="2091" name="Google Shape;2091;p12"/>
          <p:cNvSpPr/>
          <p:nvPr/>
        </p:nvSpPr>
        <p:spPr>
          <a:xfrm>
            <a:off x="7594600" y="5475287"/>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a:solidFill>
                  <a:srgbClr val="FFFFFF"/>
                </a:solidFill>
                <a:latin typeface="Open Sans SemiBold"/>
                <a:ea typeface="Open Sans SemiBold"/>
                <a:cs typeface="Open Sans SemiBold"/>
                <a:sym typeface="Open Sans SemiBold"/>
              </a:rPr>
              <a:t>Lung cancer</a:t>
            </a:r>
            <a:endParaRPr/>
          </a:p>
        </p:txBody>
      </p:sp>
      <p:sp>
        <p:nvSpPr>
          <p:cNvPr id="2092" name="Google Shape;2092;p12"/>
          <p:cNvSpPr/>
          <p:nvPr/>
        </p:nvSpPr>
        <p:spPr>
          <a:xfrm>
            <a:off x="2435225" y="5475287"/>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a:solidFill>
                  <a:srgbClr val="FFFFFF"/>
                </a:solidFill>
                <a:latin typeface="Open Sans SemiBold"/>
                <a:ea typeface="Open Sans SemiBold"/>
                <a:cs typeface="Open Sans SemiBold"/>
                <a:sym typeface="Open Sans SemiBold"/>
              </a:rPr>
              <a:t>Smoking</a:t>
            </a:r>
            <a:endParaRPr/>
          </a:p>
        </p:txBody>
      </p:sp>
      <p:cxnSp>
        <p:nvCxnSpPr>
          <p:cNvPr id="2093" name="Google Shape;2093;p12"/>
          <p:cNvCxnSpPr/>
          <p:nvPr/>
        </p:nvCxnSpPr>
        <p:spPr>
          <a:xfrm>
            <a:off x="4737100" y="6099175"/>
            <a:ext cx="2857500" cy="0"/>
          </a:xfrm>
          <a:prstGeom prst="straightConnector1">
            <a:avLst/>
          </a:prstGeom>
          <a:noFill/>
          <a:ln cap="flat" cmpd="sng" w="69850">
            <a:solidFill>
              <a:schemeClr val="accent1"/>
            </a:solidFill>
            <a:prstDash val="solid"/>
            <a:miter lim="800000"/>
            <a:headEnd len="med" w="med" type="none"/>
            <a:tailEnd len="med" w="med" type="stealth"/>
          </a:ln>
        </p:spPr>
      </p:cxnSp>
      <p:cxnSp>
        <p:nvCxnSpPr>
          <p:cNvPr id="2094" name="Google Shape;2094;p12"/>
          <p:cNvCxnSpPr/>
          <p:nvPr/>
        </p:nvCxnSpPr>
        <p:spPr>
          <a:xfrm>
            <a:off x="6096000" y="3490912"/>
            <a:ext cx="2649537" cy="1984375"/>
          </a:xfrm>
          <a:prstGeom prst="straightConnector1">
            <a:avLst/>
          </a:prstGeom>
          <a:noFill/>
          <a:ln cap="flat" cmpd="sng" w="69850">
            <a:solidFill>
              <a:srgbClr val="FF0000"/>
            </a:solidFill>
            <a:prstDash val="solid"/>
            <a:miter lim="800000"/>
            <a:headEnd len="med" w="med" type="none"/>
            <a:tailEnd len="med" w="med" type="stealth"/>
          </a:ln>
        </p:spPr>
      </p:cxnSp>
      <p:cxnSp>
        <p:nvCxnSpPr>
          <p:cNvPr id="2095" name="Google Shape;2095;p12"/>
          <p:cNvCxnSpPr/>
          <p:nvPr/>
        </p:nvCxnSpPr>
        <p:spPr>
          <a:xfrm flipH="1" rot="10800000">
            <a:off x="3587750" y="3490912"/>
            <a:ext cx="2508250" cy="1984375"/>
          </a:xfrm>
          <a:prstGeom prst="straightConnector1">
            <a:avLst/>
          </a:prstGeom>
          <a:noFill/>
          <a:ln cap="flat" cmpd="sng" w="69850">
            <a:solidFill>
              <a:srgbClr val="FF0000"/>
            </a:solidFill>
            <a:prstDash val="solid"/>
            <a:miter lim="800000"/>
            <a:headEnd len="med" w="med" type="none"/>
            <a:tailEnd len="med" w="med" type="stealth"/>
          </a:ln>
        </p:spPr>
      </p:cxnSp>
      <p:sp>
        <p:nvSpPr>
          <p:cNvPr id="2096" name="Google Shape;2096;p12"/>
          <p:cNvSpPr txBox="1"/>
          <p:nvPr/>
        </p:nvSpPr>
        <p:spPr>
          <a:xfrm>
            <a:off x="393700" y="1289050"/>
            <a:ext cx="4029075" cy="18145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Open Sans SemiBold"/>
              <a:buNone/>
            </a:pPr>
            <a:r>
              <a:rPr b="0" i="0" lang="en-US" sz="2800" u="none">
                <a:solidFill>
                  <a:schemeClr val="dk1"/>
                </a:solidFill>
                <a:latin typeface="Open Sans SemiBold"/>
                <a:ea typeface="Open Sans SemiBold"/>
                <a:cs typeface="Open Sans SemiBold"/>
                <a:sym typeface="Open Sans SemiBold"/>
              </a:rPr>
              <a:t>Don’t adjust for mediators/pipes!</a:t>
            </a:r>
            <a:endParaRPr/>
          </a:p>
          <a:p>
            <a:pPr indent="0" lvl="0" marL="0" marR="0" rtl="0" algn="l">
              <a:lnSpc>
                <a:spcPct val="100000"/>
              </a:lnSpc>
              <a:spcBef>
                <a:spcPts val="0"/>
              </a:spcBef>
              <a:spcAft>
                <a:spcPts val="0"/>
              </a:spcAft>
              <a:buClr>
                <a:schemeClr val="dk1"/>
              </a:buClr>
              <a:buSzPts val="2800"/>
              <a:buFont typeface="Open Sans SemiBold"/>
              <a:buNone/>
            </a:pPr>
            <a:r>
              <a:t/>
            </a:r>
            <a:endParaRPr b="0" i="0" sz="2800" u="none">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None/>
            </a:pPr>
            <a:r>
              <a:t/>
            </a:r>
            <a:endParaRPr b="0" i="0" sz="2800" u="none">
              <a:solidFill>
                <a:schemeClr val="dk1"/>
              </a:solidFill>
              <a:latin typeface="Open Sans SemiBold"/>
              <a:ea typeface="Open Sans SemiBold"/>
              <a:cs typeface="Open Sans SemiBold"/>
              <a:sym typeface="Open Sans SemiBold"/>
            </a:endParaRPr>
          </a:p>
        </p:txBody>
      </p:sp>
      <p:sp>
        <p:nvSpPr>
          <p:cNvPr id="2097" name="Google Shape;2097;p12"/>
          <p:cNvSpPr txBox="1"/>
          <p:nvPr/>
        </p:nvSpPr>
        <p:spPr>
          <a:xfrm>
            <a:off x="8334375" y="1244600"/>
            <a:ext cx="3062287" cy="9540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Open Sans SemiBold"/>
              <a:buNone/>
            </a:pPr>
            <a:r>
              <a:rPr b="0" i="0" lang="en-US" sz="2800" u="none">
                <a:solidFill>
                  <a:schemeClr val="dk1"/>
                </a:solidFill>
                <a:latin typeface="Open Sans SemiBold"/>
                <a:ea typeface="Open Sans SemiBold"/>
                <a:cs typeface="Open Sans SemiBold"/>
                <a:sym typeface="Open Sans SemiBold"/>
              </a:rPr>
              <a:t>e.g. regression</a:t>
            </a:r>
            <a:endParaRPr/>
          </a:p>
          <a:p>
            <a:pPr indent="0" lvl="0" marL="0" marR="0" rtl="0" algn="l">
              <a:lnSpc>
                <a:spcPct val="100000"/>
              </a:lnSpc>
              <a:spcBef>
                <a:spcPts val="0"/>
              </a:spcBef>
              <a:spcAft>
                <a:spcPts val="0"/>
              </a:spcAft>
              <a:buClr>
                <a:schemeClr val="dk1"/>
              </a:buClr>
              <a:buSzPts val="2800"/>
              <a:buFont typeface="Open Sans SemiBold"/>
              <a:buNone/>
            </a:pPr>
            <a:r>
              <a:rPr b="0" i="0" lang="en-US" sz="2800" u="none">
                <a:solidFill>
                  <a:schemeClr val="dk1"/>
                </a:solidFill>
                <a:latin typeface="Open Sans SemiBold"/>
                <a:ea typeface="Open Sans SemiBold"/>
                <a:cs typeface="Open Sans SemiBold"/>
                <a:sym typeface="Open Sans SemiBold"/>
              </a:rPr>
              <a:t>L ~ B + S</a:t>
            </a:r>
            <a:endParaRPr/>
          </a:p>
        </p:txBody>
      </p:sp>
      <p:sp>
        <p:nvSpPr>
          <p:cNvPr id="2098" name="Google Shape;2098;p12"/>
          <p:cNvSpPr/>
          <p:nvPr/>
        </p:nvSpPr>
        <p:spPr>
          <a:xfrm>
            <a:off x="8959850" y="2198687"/>
            <a:ext cx="301625" cy="352425"/>
          </a:xfrm>
          <a:prstGeom prst="upArrow">
            <a:avLst>
              <a:gd fmla="val 9243" name="adj1"/>
              <a:gd fmla="val 50000" name="adj2"/>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2099" name="Google Shape;2099;p12"/>
          <p:cNvSpPr txBox="1"/>
          <p:nvPr/>
        </p:nvSpPr>
        <p:spPr>
          <a:xfrm>
            <a:off x="8736012" y="2692400"/>
            <a:ext cx="2984500" cy="644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Blocks causal path between S &amp; L</a:t>
            </a:r>
            <a:endParaRPr/>
          </a:p>
        </p:txBody>
      </p:sp>
      <p:sp>
        <p:nvSpPr>
          <p:cNvPr id="2100" name="Google Shape;2100;p12"/>
          <p:cNvSpPr/>
          <p:nvPr/>
        </p:nvSpPr>
        <p:spPr>
          <a:xfrm>
            <a:off x="9594850" y="2214562"/>
            <a:ext cx="301625" cy="352425"/>
          </a:xfrm>
          <a:prstGeom prst="upArrow">
            <a:avLst>
              <a:gd fmla="val 9243" name="adj1"/>
              <a:gd fmla="val 50000" name="adj2"/>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2101" name="Google Shape;2101;p12"/>
          <p:cNvSpPr txBox="1"/>
          <p:nvPr/>
        </p:nvSpPr>
        <p:spPr>
          <a:xfrm>
            <a:off x="8736012" y="2692400"/>
            <a:ext cx="2984500" cy="9207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Coefficient estimates only partial causal effect of S -&gt; 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09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09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5" name="Shape 2105"/>
        <p:cNvGrpSpPr/>
        <p:nvPr/>
      </p:nvGrpSpPr>
      <p:grpSpPr>
        <a:xfrm>
          <a:off x="0" y="0"/>
          <a:ext cx="0" cy="0"/>
          <a:chOff x="0" y="0"/>
          <a:chExt cx="0" cy="0"/>
        </a:xfrm>
      </p:grpSpPr>
      <p:sp>
        <p:nvSpPr>
          <p:cNvPr id="2106" name="Google Shape;2106;p13"/>
          <p:cNvSpPr txBox="1"/>
          <p:nvPr>
            <p:ph type="title"/>
          </p:nvPr>
        </p:nvSpPr>
        <p:spPr>
          <a:xfrm>
            <a:off x="212725" y="106362"/>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Danger: Colliders</a:t>
            </a:r>
            <a:endParaRPr/>
          </a:p>
        </p:txBody>
      </p:sp>
      <p:sp>
        <p:nvSpPr>
          <p:cNvPr id="2107" name="Google Shape;2107;p13"/>
          <p:cNvSpPr txBox="1"/>
          <p:nvPr>
            <p:ph idx="1" type="body"/>
          </p:nvPr>
        </p:nvSpPr>
        <p:spPr>
          <a:xfrm>
            <a:off x="328612" y="1252537"/>
            <a:ext cx="3941762" cy="43513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Conditioning on colliders </a:t>
            </a:r>
            <a:r>
              <a:rPr b="0" i="1" lang="en-US" sz="2400" u="none" cap="none" strike="noStrike">
                <a:solidFill>
                  <a:schemeClr val="dk1"/>
                </a:solidFill>
                <a:latin typeface="Open Sans SemiBold"/>
                <a:ea typeface="Open Sans SemiBold"/>
                <a:cs typeface="Open Sans SemiBold"/>
                <a:sym typeface="Open Sans SemiBold"/>
              </a:rPr>
              <a:t>creates </a:t>
            </a:r>
            <a:r>
              <a:rPr b="0" i="0" lang="en-US" sz="2400" u="none" cap="none" strike="noStrike">
                <a:solidFill>
                  <a:schemeClr val="dk1"/>
                </a:solidFill>
                <a:latin typeface="Open Sans SemiBold"/>
                <a:ea typeface="Open Sans SemiBold"/>
                <a:cs typeface="Open Sans SemiBold"/>
                <a:sym typeface="Open Sans SemiBold"/>
              </a:rPr>
              <a:t>spurious correlations</a:t>
            </a:r>
            <a:endParaRPr/>
          </a:p>
          <a:p>
            <a:pPr indent="0" lvl="0" marL="0" marR="0" rtl="0" algn="l">
              <a:lnSpc>
                <a:spcPct val="90000"/>
              </a:lnSpc>
              <a:spcBef>
                <a:spcPts val="1000"/>
              </a:spcBef>
              <a:spcAft>
                <a:spcPts val="0"/>
              </a:spcAft>
              <a:buClr>
                <a:schemeClr val="dk1"/>
              </a:buClr>
              <a:buSzPts val="2400"/>
              <a:buFont typeface="Arial"/>
              <a:buNone/>
            </a:pPr>
            <a:br>
              <a:rPr b="0" i="0" lang="en-US" sz="2400" u="none" cap="none" strike="noStrike">
                <a:solidFill>
                  <a:schemeClr val="dk1"/>
                </a:solidFill>
                <a:latin typeface="Open Sans SemiBold"/>
                <a:ea typeface="Open Sans SemiBold"/>
                <a:cs typeface="Open Sans SemiBold"/>
                <a:sym typeface="Open Sans SemiBold"/>
              </a:rPr>
            </a:br>
            <a:r>
              <a:rPr b="0" i="0" lang="en-US" sz="2400" u="none" cap="none" strike="noStrike">
                <a:solidFill>
                  <a:schemeClr val="dk1"/>
                </a:solidFill>
                <a:latin typeface="Open Sans SemiBold"/>
                <a:ea typeface="Open Sans SemiBold"/>
                <a:cs typeface="Open Sans SemiBold"/>
                <a:sym typeface="Open Sans SemiBold"/>
              </a:rPr>
              <a:t>Assume S -&gt; L = 0</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S -&gt; H &gt; 0</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L -&gt; H &gt;0 </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Pop in H will be enriched for both S &amp; L, result in estimation of S -&gt; L &gt; 0</a:t>
            </a:r>
            <a:endParaRPr/>
          </a:p>
        </p:txBody>
      </p:sp>
      <p:sp>
        <p:nvSpPr>
          <p:cNvPr id="2108" name="Google Shape;2108;p13"/>
          <p:cNvSpPr/>
          <p:nvPr/>
        </p:nvSpPr>
        <p:spPr>
          <a:xfrm>
            <a:off x="4857750" y="2241550"/>
            <a:ext cx="2474912"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Open Sans SemiBold"/>
              <a:buNone/>
            </a:pPr>
            <a:r>
              <a:rPr b="0" i="0" lang="en-US" sz="2000" u="none">
                <a:solidFill>
                  <a:srgbClr val="FFFFFF"/>
                </a:solidFill>
                <a:latin typeface="Open Sans SemiBold"/>
                <a:ea typeface="Open Sans SemiBold"/>
                <a:cs typeface="Open Sans SemiBold"/>
                <a:sym typeface="Open Sans SemiBold"/>
              </a:rPr>
              <a:t>Hospitalization</a:t>
            </a:r>
            <a:endParaRPr/>
          </a:p>
        </p:txBody>
      </p:sp>
      <p:sp>
        <p:nvSpPr>
          <p:cNvPr id="2109" name="Google Shape;2109;p13"/>
          <p:cNvSpPr/>
          <p:nvPr/>
        </p:nvSpPr>
        <p:spPr>
          <a:xfrm>
            <a:off x="7594600" y="5475287"/>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a:solidFill>
                  <a:srgbClr val="FFFFFF"/>
                </a:solidFill>
                <a:latin typeface="Open Sans SemiBold"/>
                <a:ea typeface="Open Sans SemiBold"/>
                <a:cs typeface="Open Sans SemiBold"/>
                <a:sym typeface="Open Sans SemiBold"/>
              </a:rPr>
              <a:t>Lung cancer</a:t>
            </a:r>
            <a:endParaRPr/>
          </a:p>
        </p:txBody>
      </p:sp>
      <p:sp>
        <p:nvSpPr>
          <p:cNvPr id="2110" name="Google Shape;2110;p13"/>
          <p:cNvSpPr/>
          <p:nvPr/>
        </p:nvSpPr>
        <p:spPr>
          <a:xfrm>
            <a:off x="2435225" y="5475287"/>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a:solidFill>
                  <a:srgbClr val="FFFFFF"/>
                </a:solidFill>
                <a:latin typeface="Open Sans SemiBold"/>
                <a:ea typeface="Open Sans SemiBold"/>
                <a:cs typeface="Open Sans SemiBold"/>
                <a:sym typeface="Open Sans SemiBold"/>
              </a:rPr>
              <a:t>Smoking</a:t>
            </a:r>
            <a:endParaRPr/>
          </a:p>
        </p:txBody>
      </p:sp>
      <p:cxnSp>
        <p:nvCxnSpPr>
          <p:cNvPr id="2111" name="Google Shape;2111;p13"/>
          <p:cNvCxnSpPr/>
          <p:nvPr/>
        </p:nvCxnSpPr>
        <p:spPr>
          <a:xfrm rot="10800000">
            <a:off x="6096000" y="3490912"/>
            <a:ext cx="2649537" cy="1984375"/>
          </a:xfrm>
          <a:prstGeom prst="straightConnector1">
            <a:avLst/>
          </a:prstGeom>
          <a:noFill/>
          <a:ln cap="flat" cmpd="sng" w="69850">
            <a:solidFill>
              <a:srgbClr val="FF0000"/>
            </a:solidFill>
            <a:prstDash val="solid"/>
            <a:miter lim="800000"/>
            <a:headEnd len="med" w="med" type="none"/>
            <a:tailEnd len="med" w="med" type="stealth"/>
          </a:ln>
        </p:spPr>
      </p:cxnSp>
      <p:cxnSp>
        <p:nvCxnSpPr>
          <p:cNvPr id="2112" name="Google Shape;2112;p13"/>
          <p:cNvCxnSpPr/>
          <p:nvPr/>
        </p:nvCxnSpPr>
        <p:spPr>
          <a:xfrm flipH="1" rot="10800000">
            <a:off x="3587750" y="3490912"/>
            <a:ext cx="2508250" cy="1984375"/>
          </a:xfrm>
          <a:prstGeom prst="straightConnector1">
            <a:avLst/>
          </a:prstGeom>
          <a:noFill/>
          <a:ln cap="flat" cmpd="sng" w="69850">
            <a:solidFill>
              <a:srgbClr val="FF0000"/>
            </a:solidFill>
            <a:prstDash val="solid"/>
            <a:miter lim="800000"/>
            <a:headEnd len="med" w="med" type="none"/>
            <a:tailEnd len="med" w="med" type="stealth"/>
          </a:ln>
        </p:spPr>
      </p:cxnSp>
      <p:sp>
        <p:nvSpPr>
          <p:cNvPr id="2113" name="Google Shape;2113;p13"/>
          <p:cNvSpPr txBox="1"/>
          <p:nvPr/>
        </p:nvSpPr>
        <p:spPr>
          <a:xfrm>
            <a:off x="8334375" y="1244600"/>
            <a:ext cx="3062287" cy="9540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Open Sans SemiBold"/>
              <a:buNone/>
            </a:pPr>
            <a:r>
              <a:rPr b="0" i="0" lang="en-US" sz="2800" u="none">
                <a:solidFill>
                  <a:schemeClr val="dk1"/>
                </a:solidFill>
                <a:latin typeface="Open Sans SemiBold"/>
                <a:ea typeface="Open Sans SemiBold"/>
                <a:cs typeface="Open Sans SemiBold"/>
                <a:sym typeface="Open Sans SemiBold"/>
              </a:rPr>
              <a:t>e.g. regression</a:t>
            </a:r>
            <a:endParaRPr/>
          </a:p>
          <a:p>
            <a:pPr indent="0" lvl="0" marL="0" marR="0" rtl="0" algn="l">
              <a:lnSpc>
                <a:spcPct val="100000"/>
              </a:lnSpc>
              <a:spcBef>
                <a:spcPts val="0"/>
              </a:spcBef>
              <a:spcAft>
                <a:spcPts val="0"/>
              </a:spcAft>
              <a:buClr>
                <a:schemeClr val="dk1"/>
              </a:buClr>
              <a:buSzPts val="2800"/>
              <a:buFont typeface="Open Sans SemiBold"/>
              <a:buNone/>
            </a:pPr>
            <a:r>
              <a:rPr b="0" i="0" lang="en-US" sz="2800" u="none">
                <a:solidFill>
                  <a:schemeClr val="dk1"/>
                </a:solidFill>
                <a:latin typeface="Open Sans SemiBold"/>
                <a:ea typeface="Open Sans SemiBold"/>
                <a:cs typeface="Open Sans SemiBold"/>
                <a:sym typeface="Open Sans SemiBold"/>
              </a:rPr>
              <a:t>L ~ H + S</a:t>
            </a:r>
            <a:endParaRPr/>
          </a:p>
        </p:txBody>
      </p:sp>
      <p:sp>
        <p:nvSpPr>
          <p:cNvPr id="2114" name="Google Shape;2114;p13"/>
          <p:cNvSpPr/>
          <p:nvPr/>
        </p:nvSpPr>
        <p:spPr>
          <a:xfrm>
            <a:off x="8959850" y="2198687"/>
            <a:ext cx="301625" cy="352425"/>
          </a:xfrm>
          <a:prstGeom prst="upArrow">
            <a:avLst>
              <a:gd fmla="val 9243" name="adj1"/>
              <a:gd fmla="val 50000" name="adj2"/>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2115" name="Google Shape;2115;p13"/>
          <p:cNvSpPr txBox="1"/>
          <p:nvPr/>
        </p:nvSpPr>
        <p:spPr>
          <a:xfrm>
            <a:off x="8736012" y="2692400"/>
            <a:ext cx="2984500" cy="644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Opens backdoor path between S and L</a:t>
            </a:r>
            <a:endParaRPr/>
          </a:p>
        </p:txBody>
      </p:sp>
      <p:sp>
        <p:nvSpPr>
          <p:cNvPr id="2116" name="Google Shape;2116;p13"/>
          <p:cNvSpPr/>
          <p:nvPr/>
        </p:nvSpPr>
        <p:spPr>
          <a:xfrm>
            <a:off x="9594850" y="2214562"/>
            <a:ext cx="301625" cy="352425"/>
          </a:xfrm>
          <a:prstGeom prst="upArrow">
            <a:avLst>
              <a:gd fmla="val 9243" name="adj1"/>
              <a:gd fmla="val 50000" name="adj2"/>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2117" name="Google Shape;2117;p13"/>
          <p:cNvSpPr txBox="1"/>
          <p:nvPr/>
        </p:nvSpPr>
        <p:spPr>
          <a:xfrm>
            <a:off x="8736012" y="2706687"/>
            <a:ext cx="2984500" cy="644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Coefficient estimates spurious effect of S -&gt; 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11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11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1" name="Shape 2121"/>
        <p:cNvGrpSpPr/>
        <p:nvPr/>
      </p:nvGrpSpPr>
      <p:grpSpPr>
        <a:xfrm>
          <a:off x="0" y="0"/>
          <a:ext cx="0" cy="0"/>
          <a:chOff x="0" y="0"/>
          <a:chExt cx="0" cy="0"/>
        </a:xfrm>
      </p:grpSpPr>
      <p:sp>
        <p:nvSpPr>
          <p:cNvPr id="2122" name="Google Shape;2122;p33"/>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Case Studies</a:t>
            </a:r>
            <a:endParaRPr/>
          </a:p>
        </p:txBody>
      </p:sp>
      <p:sp>
        <p:nvSpPr>
          <p:cNvPr id="2123" name="Google Shape;2123;p33"/>
          <p:cNvSpPr txBox="1"/>
          <p:nvPr>
            <p:ph idx="1" type="body"/>
          </p:nvPr>
        </p:nvSpPr>
        <p:spPr>
          <a:xfrm>
            <a:off x="838200" y="1312862"/>
            <a:ext cx="10515600" cy="5180012"/>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Open Sans SemiBold"/>
                <a:ea typeface="Open Sans SemiBold"/>
                <a:cs typeface="Open Sans SemiBold"/>
                <a:sym typeface="Open Sans SemiBold"/>
              </a:rPr>
              <a:t>Utricularia</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Data/Residuals as d-sep outliers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Exploratory for better fit</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Alternative explanations to explore further</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Open Sans SemiBold"/>
                <a:ea typeface="Open Sans SemiBold"/>
                <a:cs typeface="Open Sans SemiBold"/>
                <a:sym typeface="Open Sans SemiBold"/>
              </a:rPr>
              <a:t>🡪 check with Rosana about COX and epistatic effects?</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Open Sans SemiBold"/>
                <a:ea typeface="Open Sans SemiBold"/>
                <a:cs typeface="Open Sans SemiBold"/>
                <a:sym typeface="Open Sans SemiBold"/>
              </a:rPr>
              <a:t>Meliphagidae</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Nectarivory-BS-evo only by 1 shift?</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Condition on background rate shifts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Latent effect higher, nectar effect negative (or secondary nectarivory higher?)</a:t>
            </a:r>
            <a:endParaRPr/>
          </a:p>
          <a:p>
            <a:pPr indent="-228600" lvl="2" marL="11430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Open Sans SemiBold"/>
                <a:ea typeface="Open Sans SemiBold"/>
                <a:cs typeface="Open Sans SemiBold"/>
                <a:sym typeface="Open Sans SemiBold"/>
              </a:rPr>
              <a:t>🡪 Fels on steroids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9"/>
          <p:cNvSpPr/>
          <p:nvPr/>
        </p:nvSpPr>
        <p:spPr>
          <a:xfrm>
            <a:off x="7593012" y="5453062"/>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Lung cancer</a:t>
            </a:r>
            <a:endParaRPr/>
          </a:p>
        </p:txBody>
      </p:sp>
      <p:sp>
        <p:nvSpPr>
          <p:cNvPr id="328" name="Google Shape;328;p9"/>
          <p:cNvSpPr/>
          <p:nvPr/>
        </p:nvSpPr>
        <p:spPr>
          <a:xfrm>
            <a:off x="2435225" y="5453062"/>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Smoking</a:t>
            </a:r>
            <a:endParaRPr/>
          </a:p>
        </p:txBody>
      </p:sp>
      <p:cxnSp>
        <p:nvCxnSpPr>
          <p:cNvPr id="329" name="Google Shape;329;p9"/>
          <p:cNvCxnSpPr/>
          <p:nvPr/>
        </p:nvCxnSpPr>
        <p:spPr>
          <a:xfrm>
            <a:off x="4737100" y="6076950"/>
            <a:ext cx="2855912" cy="0"/>
          </a:xfrm>
          <a:prstGeom prst="straightConnector1">
            <a:avLst/>
          </a:prstGeom>
          <a:noFill/>
          <a:ln cap="flat" cmpd="sng" w="69850">
            <a:solidFill>
              <a:schemeClr val="accent1"/>
            </a:solidFill>
            <a:prstDash val="solid"/>
            <a:miter lim="800000"/>
            <a:headEnd len="med" w="med" type="none"/>
            <a:tailEnd len="med" w="med" type="stealth"/>
          </a:ln>
        </p:spPr>
      </p:cxnSp>
      <p:cxnSp>
        <p:nvCxnSpPr>
          <p:cNvPr id="330" name="Google Shape;330;p9"/>
          <p:cNvCxnSpPr/>
          <p:nvPr/>
        </p:nvCxnSpPr>
        <p:spPr>
          <a:xfrm>
            <a:off x="6096000" y="3468687"/>
            <a:ext cx="2647950" cy="1984375"/>
          </a:xfrm>
          <a:prstGeom prst="straightConnector1">
            <a:avLst/>
          </a:prstGeom>
          <a:noFill/>
          <a:ln cap="flat" cmpd="sng" w="69850">
            <a:solidFill>
              <a:schemeClr val="accent1"/>
            </a:solidFill>
            <a:prstDash val="solid"/>
            <a:miter lim="800000"/>
            <a:headEnd len="med" w="med" type="none"/>
            <a:tailEnd len="med" w="med" type="stealth"/>
          </a:ln>
        </p:spPr>
      </p:cxnSp>
      <p:cxnSp>
        <p:nvCxnSpPr>
          <p:cNvPr id="331" name="Google Shape;331;p9"/>
          <p:cNvCxnSpPr/>
          <p:nvPr/>
        </p:nvCxnSpPr>
        <p:spPr>
          <a:xfrm flipH="1">
            <a:off x="3586162" y="3468687"/>
            <a:ext cx="2509837" cy="1984375"/>
          </a:xfrm>
          <a:prstGeom prst="straightConnector1">
            <a:avLst/>
          </a:prstGeom>
          <a:noFill/>
          <a:ln cap="flat" cmpd="sng" w="69850">
            <a:solidFill>
              <a:schemeClr val="accent1"/>
            </a:solidFill>
            <a:prstDash val="solid"/>
            <a:miter lim="800000"/>
            <a:headEnd len="med" w="med" type="none"/>
            <a:tailEnd len="med" w="med" type="stealth"/>
          </a:ln>
        </p:spPr>
      </p:cxnSp>
      <p:sp>
        <p:nvSpPr>
          <p:cNvPr id="332" name="Google Shape;332;p9"/>
          <p:cNvSpPr/>
          <p:nvPr/>
        </p:nvSpPr>
        <p:spPr>
          <a:xfrm>
            <a:off x="1284287" y="2219325"/>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baseline="30000" i="0" lang="en-US" sz="2800" u="none" cap="none" strike="noStrike">
                <a:solidFill>
                  <a:srgbClr val="FFFFFF"/>
                </a:solidFill>
                <a:latin typeface="Open Sans SemiBold"/>
                <a:ea typeface="Open Sans SemiBold"/>
                <a:cs typeface="Open Sans SemiBold"/>
                <a:sym typeface="Open Sans SemiBold"/>
              </a:rPr>
              <a:t>Random assignment to treatment group</a:t>
            </a:r>
            <a:endParaRPr/>
          </a:p>
        </p:txBody>
      </p:sp>
      <p:cxnSp>
        <p:nvCxnSpPr>
          <p:cNvPr id="333" name="Google Shape;333;p9"/>
          <p:cNvCxnSpPr/>
          <p:nvPr/>
        </p:nvCxnSpPr>
        <p:spPr>
          <a:xfrm>
            <a:off x="2435225" y="3468687"/>
            <a:ext cx="1190625" cy="1995487"/>
          </a:xfrm>
          <a:prstGeom prst="straightConnector1">
            <a:avLst/>
          </a:prstGeom>
          <a:noFill/>
          <a:ln cap="flat" cmpd="sng" w="69850">
            <a:solidFill>
              <a:schemeClr val="accent1"/>
            </a:solidFill>
            <a:prstDash val="solid"/>
            <a:miter lim="800000"/>
            <a:headEnd len="med" w="med" type="none"/>
            <a:tailEnd len="med" w="med" type="stealth"/>
          </a:ln>
        </p:spPr>
      </p:cxnSp>
      <p:sp>
        <p:nvSpPr>
          <p:cNvPr id="334" name="Google Shape;334;p9"/>
          <p:cNvSpPr txBox="1"/>
          <p:nvPr>
            <p:ph type="title"/>
          </p:nvPr>
        </p:nvSpPr>
        <p:spPr>
          <a:xfrm>
            <a:off x="247650" y="174625"/>
            <a:ext cx="11082337"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Deconfounding via experiments</a:t>
            </a:r>
            <a:endParaRPr/>
          </a:p>
        </p:txBody>
      </p:sp>
      <p:pic>
        <p:nvPicPr>
          <p:cNvPr id="335" name="Google Shape;335;p9"/>
          <p:cNvPicPr preferRelativeResize="0"/>
          <p:nvPr/>
        </p:nvPicPr>
        <p:blipFill rotWithShape="1">
          <a:blip r:embed="rId3">
            <a:alphaModFix/>
          </a:blip>
          <a:srcRect b="16978" l="5200" r="6310" t="18698"/>
          <a:stretch/>
        </p:blipFill>
        <p:spPr>
          <a:xfrm rot="1560000">
            <a:off x="4651375" y="3900487"/>
            <a:ext cx="1539875" cy="1119187"/>
          </a:xfrm>
          <a:prstGeom prst="rect">
            <a:avLst/>
          </a:prstGeom>
          <a:noFill/>
          <a:ln>
            <a:noFill/>
          </a:ln>
        </p:spPr>
      </p:pic>
      <p:sp>
        <p:nvSpPr>
          <p:cNvPr id="336" name="Google Shape;336;p9"/>
          <p:cNvSpPr/>
          <p:nvPr/>
        </p:nvSpPr>
        <p:spPr>
          <a:xfrm>
            <a:off x="4958175" y="1865850"/>
            <a:ext cx="2301900" cy="1625100"/>
          </a:xfrm>
          <a:prstGeom prst="ellipse">
            <a:avLst/>
          </a:prstGeom>
          <a:solidFill>
            <a:schemeClr val="accent1"/>
          </a:solidFill>
          <a:ln cap="flat" cmpd="sng" w="19050">
            <a:solidFill>
              <a:srgbClr val="0C445E"/>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700">
                <a:solidFill>
                  <a:schemeClr val="lt1"/>
                </a:solidFill>
                <a:latin typeface="Open Sans SemiBold"/>
                <a:ea typeface="Open Sans SemiBold"/>
                <a:cs typeface="Open Sans SemiBold"/>
                <a:sym typeface="Open Sans SemiBold"/>
              </a:rPr>
              <a:t>Genetics</a:t>
            </a:r>
            <a:endParaRPr sz="2700">
              <a:solidFill>
                <a:schemeClr val="lt1"/>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3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0"/>
          <p:cNvSpPr txBox="1"/>
          <p:nvPr>
            <p:ph type="title"/>
          </p:nvPr>
        </p:nvSpPr>
        <p:spPr>
          <a:xfrm>
            <a:off x="247650" y="174625"/>
            <a:ext cx="11082337"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Deconfounding via conditioning</a:t>
            </a:r>
            <a:endParaRPr/>
          </a:p>
        </p:txBody>
      </p:sp>
      <p:sp>
        <p:nvSpPr>
          <p:cNvPr id="342" name="Google Shape;342;p10"/>
          <p:cNvSpPr/>
          <p:nvPr/>
        </p:nvSpPr>
        <p:spPr>
          <a:xfrm>
            <a:off x="4945062" y="2241550"/>
            <a:ext cx="2301900" cy="1249500"/>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Genetics</a:t>
            </a:r>
            <a:endParaRPr/>
          </a:p>
        </p:txBody>
      </p:sp>
      <p:sp>
        <p:nvSpPr>
          <p:cNvPr id="343" name="Google Shape;343;p10"/>
          <p:cNvSpPr/>
          <p:nvPr/>
        </p:nvSpPr>
        <p:spPr>
          <a:xfrm>
            <a:off x="7594600" y="5475287"/>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Lung cancer</a:t>
            </a:r>
            <a:endParaRPr/>
          </a:p>
        </p:txBody>
      </p:sp>
      <p:sp>
        <p:nvSpPr>
          <p:cNvPr id="344" name="Google Shape;344;p10"/>
          <p:cNvSpPr/>
          <p:nvPr/>
        </p:nvSpPr>
        <p:spPr>
          <a:xfrm>
            <a:off x="2435225" y="5475287"/>
            <a:ext cx="2301875" cy="1249362"/>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Smoking</a:t>
            </a:r>
            <a:endParaRPr/>
          </a:p>
        </p:txBody>
      </p:sp>
      <p:cxnSp>
        <p:nvCxnSpPr>
          <p:cNvPr id="345" name="Google Shape;345;p10"/>
          <p:cNvCxnSpPr/>
          <p:nvPr/>
        </p:nvCxnSpPr>
        <p:spPr>
          <a:xfrm>
            <a:off x="4737100" y="6099175"/>
            <a:ext cx="2857500" cy="0"/>
          </a:xfrm>
          <a:prstGeom prst="straightConnector1">
            <a:avLst/>
          </a:prstGeom>
          <a:noFill/>
          <a:ln cap="flat" cmpd="sng" w="69850">
            <a:solidFill>
              <a:schemeClr val="accent1"/>
            </a:solidFill>
            <a:prstDash val="solid"/>
            <a:miter lim="800000"/>
            <a:headEnd len="med" w="med" type="none"/>
            <a:tailEnd len="med" w="med" type="stealth"/>
          </a:ln>
        </p:spPr>
      </p:cxnSp>
      <p:cxnSp>
        <p:nvCxnSpPr>
          <p:cNvPr id="346" name="Google Shape;346;p10"/>
          <p:cNvCxnSpPr/>
          <p:nvPr/>
        </p:nvCxnSpPr>
        <p:spPr>
          <a:xfrm>
            <a:off x="6096000" y="3490912"/>
            <a:ext cx="2649537" cy="1984375"/>
          </a:xfrm>
          <a:prstGeom prst="straightConnector1">
            <a:avLst/>
          </a:prstGeom>
          <a:noFill/>
          <a:ln cap="flat" cmpd="sng" w="69850">
            <a:solidFill>
              <a:srgbClr val="FF0000"/>
            </a:solidFill>
            <a:prstDash val="solid"/>
            <a:miter lim="800000"/>
            <a:headEnd len="med" w="med" type="none"/>
            <a:tailEnd len="med" w="med" type="stealth"/>
          </a:ln>
        </p:spPr>
      </p:cxnSp>
      <p:cxnSp>
        <p:nvCxnSpPr>
          <p:cNvPr id="347" name="Google Shape;347;p10"/>
          <p:cNvCxnSpPr/>
          <p:nvPr/>
        </p:nvCxnSpPr>
        <p:spPr>
          <a:xfrm flipH="1">
            <a:off x="3587750" y="3490912"/>
            <a:ext cx="2508250" cy="1984375"/>
          </a:xfrm>
          <a:prstGeom prst="straightConnector1">
            <a:avLst/>
          </a:prstGeom>
          <a:noFill/>
          <a:ln cap="flat" cmpd="sng" w="69850">
            <a:solidFill>
              <a:srgbClr val="FF0000"/>
            </a:solidFill>
            <a:prstDash val="solid"/>
            <a:miter lim="800000"/>
            <a:headEnd len="med" w="med" type="none"/>
            <a:tailEnd len="med" w="med" type="stealth"/>
          </a:ln>
        </p:spPr>
      </p:cxnSp>
      <p:sp>
        <p:nvSpPr>
          <p:cNvPr id="348" name="Google Shape;348;p10"/>
          <p:cNvSpPr txBox="1"/>
          <p:nvPr/>
        </p:nvSpPr>
        <p:spPr>
          <a:xfrm>
            <a:off x="352425" y="1244600"/>
            <a:ext cx="4029075" cy="3538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Open Sans SemiBold"/>
              <a:buNone/>
            </a:pPr>
            <a:r>
              <a:rPr b="0" i="0" lang="en-US" sz="2800" u="none" cap="none" strike="noStrike">
                <a:solidFill>
                  <a:schemeClr val="dk1"/>
                </a:solidFill>
                <a:latin typeface="Open Sans SemiBold"/>
                <a:ea typeface="Open Sans SemiBold"/>
                <a:cs typeface="Open Sans SemiBold"/>
                <a:sym typeface="Open Sans SemiBold"/>
              </a:rPr>
              <a:t>Backdoor adjustment</a:t>
            </a:r>
            <a:endParaRPr/>
          </a:p>
          <a:p>
            <a:pPr indent="0" lvl="0" marL="0" marR="0" rtl="0" algn="l">
              <a:lnSpc>
                <a:spcPct val="100000"/>
              </a:lnSpc>
              <a:spcBef>
                <a:spcPts val="0"/>
              </a:spcBef>
              <a:spcAft>
                <a:spcPts val="0"/>
              </a:spcAft>
              <a:buClr>
                <a:schemeClr val="dk1"/>
              </a:buClr>
              <a:buSzPts val="2800"/>
              <a:buFont typeface="Open Sans SemiBold"/>
              <a:buNone/>
            </a:pPr>
            <a:r>
              <a:rPr b="0" i="0" lang="en-US" sz="2800" u="none" cap="none" strike="noStrike">
                <a:solidFill>
                  <a:schemeClr val="dk1"/>
                </a:solidFill>
                <a:latin typeface="Open Sans SemiBold"/>
                <a:ea typeface="Open Sans SemiBold"/>
                <a:cs typeface="Open Sans SemiBold"/>
                <a:sym typeface="Open Sans SemiBold"/>
              </a:rPr>
              <a:t>Conditioning on G blocks backdoor path between S and L</a:t>
            </a:r>
            <a:endParaRPr/>
          </a:p>
          <a:p>
            <a:pPr indent="0" lvl="0" marL="0" marR="0" rtl="0" algn="l">
              <a:lnSpc>
                <a:spcPct val="100000"/>
              </a:lnSpc>
              <a:spcBef>
                <a:spcPts val="0"/>
              </a:spcBef>
              <a:spcAft>
                <a:spcPts val="0"/>
              </a:spcAft>
              <a:buClr>
                <a:schemeClr val="dk1"/>
              </a:buClr>
              <a:buSzPts val="2800"/>
              <a:buFont typeface="Open Sans SemiBold"/>
              <a:buNone/>
            </a:pPr>
            <a:r>
              <a:t/>
            </a:r>
            <a:endParaRPr b="0" i="0" sz="2800" u="none" cap="none" strike="noStrike">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chemeClr val="dk1"/>
              </a:buClr>
              <a:buSzPts val="2800"/>
              <a:buFont typeface="Open Sans SemiBold"/>
              <a:buNone/>
            </a:pPr>
            <a:r>
              <a:rPr b="0" i="0" lang="en-US" sz="2800" u="none" cap="none" strike="noStrike">
                <a:solidFill>
                  <a:schemeClr val="dk1"/>
                </a:solidFill>
                <a:latin typeface="Open Sans SemiBold"/>
                <a:ea typeface="Open Sans SemiBold"/>
                <a:cs typeface="Open Sans SemiBold"/>
                <a:sym typeface="Open Sans SemiBold"/>
              </a:rPr>
              <a:t>Population stratification, Twin studies, Genotypes </a:t>
            </a:r>
            <a:endParaRPr/>
          </a:p>
          <a:p>
            <a:pPr indent="0" lvl="0" marL="0" marR="0" rtl="0" algn="l">
              <a:lnSpc>
                <a:spcPct val="100000"/>
              </a:lnSpc>
              <a:spcBef>
                <a:spcPts val="0"/>
              </a:spcBef>
              <a:spcAft>
                <a:spcPts val="0"/>
              </a:spcAft>
              <a:buClr>
                <a:schemeClr val="dk1"/>
              </a:buClr>
              <a:buSzPts val="2800"/>
              <a:buFont typeface="Open Sans SemiBold"/>
              <a:buNone/>
            </a:pPr>
            <a:r>
              <a:rPr b="0" i="0" lang="en-US" sz="2800" u="none" cap="none" strike="noStrike">
                <a:solidFill>
                  <a:schemeClr val="dk1"/>
                </a:solidFill>
                <a:latin typeface="Open Sans SemiBold"/>
                <a:ea typeface="Open Sans SemiBold"/>
                <a:cs typeface="Open Sans SemiBold"/>
                <a:sym typeface="Open Sans SemiBold"/>
              </a:rPr>
              <a:t>etc. </a:t>
            </a:r>
            <a:endParaRPr/>
          </a:p>
        </p:txBody>
      </p:sp>
      <p:sp>
        <p:nvSpPr>
          <p:cNvPr id="349" name="Google Shape;349;p10"/>
          <p:cNvSpPr txBox="1"/>
          <p:nvPr/>
        </p:nvSpPr>
        <p:spPr>
          <a:xfrm>
            <a:off x="8334375" y="1244600"/>
            <a:ext cx="3062287" cy="9540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Open Sans SemiBold"/>
              <a:buNone/>
            </a:pPr>
            <a:r>
              <a:rPr b="0" i="0" lang="en-US" sz="2800" u="none" cap="none" strike="noStrike">
                <a:solidFill>
                  <a:schemeClr val="dk1"/>
                </a:solidFill>
                <a:latin typeface="Open Sans SemiBold"/>
                <a:ea typeface="Open Sans SemiBold"/>
                <a:cs typeface="Open Sans SemiBold"/>
                <a:sym typeface="Open Sans SemiBold"/>
              </a:rPr>
              <a:t>e.g. regression</a:t>
            </a:r>
            <a:endParaRPr/>
          </a:p>
          <a:p>
            <a:pPr indent="0" lvl="0" marL="0" marR="0" rtl="0" algn="l">
              <a:lnSpc>
                <a:spcPct val="100000"/>
              </a:lnSpc>
              <a:spcBef>
                <a:spcPts val="0"/>
              </a:spcBef>
              <a:spcAft>
                <a:spcPts val="0"/>
              </a:spcAft>
              <a:buClr>
                <a:schemeClr val="dk1"/>
              </a:buClr>
              <a:buSzPts val="2800"/>
              <a:buFont typeface="Open Sans SemiBold"/>
              <a:buNone/>
            </a:pPr>
            <a:r>
              <a:rPr b="0" i="0" lang="en-US" sz="2800" u="none" cap="none" strike="noStrike">
                <a:solidFill>
                  <a:schemeClr val="dk1"/>
                </a:solidFill>
                <a:latin typeface="Open Sans SemiBold"/>
                <a:ea typeface="Open Sans SemiBold"/>
                <a:cs typeface="Open Sans SemiBold"/>
                <a:sym typeface="Open Sans SemiBold"/>
              </a:rPr>
              <a:t>L ~ G + S</a:t>
            </a:r>
            <a:endParaRPr/>
          </a:p>
        </p:txBody>
      </p:sp>
      <p:sp>
        <p:nvSpPr>
          <p:cNvPr id="350" name="Google Shape;350;p10"/>
          <p:cNvSpPr/>
          <p:nvPr/>
        </p:nvSpPr>
        <p:spPr>
          <a:xfrm>
            <a:off x="8959850" y="2198687"/>
            <a:ext cx="301625" cy="352425"/>
          </a:xfrm>
          <a:prstGeom prst="upArrow">
            <a:avLst>
              <a:gd fmla="val 9243" name="adj1"/>
              <a:gd fmla="val 50000" name="adj2"/>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351" name="Google Shape;351;p10"/>
          <p:cNvSpPr txBox="1"/>
          <p:nvPr/>
        </p:nvSpPr>
        <p:spPr>
          <a:xfrm>
            <a:off x="8736012" y="2692400"/>
            <a:ext cx="2984500" cy="644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Blocks non-causal backdoor between S &amp; L</a:t>
            </a:r>
            <a:endParaRPr/>
          </a:p>
        </p:txBody>
      </p:sp>
      <p:sp>
        <p:nvSpPr>
          <p:cNvPr id="352" name="Google Shape;352;p10"/>
          <p:cNvSpPr/>
          <p:nvPr/>
        </p:nvSpPr>
        <p:spPr>
          <a:xfrm>
            <a:off x="9594850" y="2214562"/>
            <a:ext cx="301625" cy="352425"/>
          </a:xfrm>
          <a:prstGeom prst="upArrow">
            <a:avLst>
              <a:gd fmla="val 9243" name="adj1"/>
              <a:gd fmla="val 50000" name="adj2"/>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353" name="Google Shape;353;p10"/>
          <p:cNvSpPr txBox="1"/>
          <p:nvPr/>
        </p:nvSpPr>
        <p:spPr>
          <a:xfrm>
            <a:off x="8736012" y="2706687"/>
            <a:ext cx="2984500" cy="6445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Coefficient estimates causal effect of S -&gt; L</a:t>
            </a:r>
            <a:endParaRPr/>
          </a:p>
        </p:txBody>
      </p:sp>
      <p:sp>
        <p:nvSpPr>
          <p:cNvPr id="354" name="Google Shape;354;p10"/>
          <p:cNvSpPr txBox="1"/>
          <p:nvPr/>
        </p:nvSpPr>
        <p:spPr>
          <a:xfrm>
            <a:off x="8258025" y="3744300"/>
            <a:ext cx="37539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Open Sans SemiBold"/>
              <a:buNone/>
            </a:pPr>
            <a:r>
              <a:rPr lang="en-US" sz="2000"/>
              <a:t>Requires knowing, measuring, and blocking confounding variables. Otherwise, omitted variable bias (OVB).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3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3b48cf68732_1_200"/>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“Elemental Confounds”</a:t>
            </a:r>
            <a:endParaRPr/>
          </a:p>
        </p:txBody>
      </p:sp>
      <p:sp>
        <p:nvSpPr>
          <p:cNvPr id="361" name="Google Shape;361;g3b48cf68732_1_200"/>
          <p:cNvSpPr txBox="1"/>
          <p:nvPr>
            <p:ph idx="1" type="body"/>
          </p:nvPr>
        </p:nvSpPr>
        <p:spPr>
          <a:xfrm>
            <a:off x="4605625" y="2106575"/>
            <a:ext cx="5664900" cy="33774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SzPts val="2400"/>
              <a:buFont typeface="Arial"/>
              <a:buChar char="●"/>
            </a:pPr>
            <a:r>
              <a:rPr lang="en-US" sz="2400">
                <a:latin typeface="Arial"/>
                <a:ea typeface="Arial"/>
                <a:cs typeface="Arial"/>
                <a:sym typeface="Arial"/>
              </a:rPr>
              <a:t>Basic ways of how three variables can be causally connected</a:t>
            </a:r>
            <a:endParaRPr sz="2400">
              <a:latin typeface="Arial"/>
              <a:ea typeface="Arial"/>
              <a:cs typeface="Arial"/>
              <a:sym typeface="Arial"/>
            </a:endParaRPr>
          </a:p>
          <a:p>
            <a:pPr indent="-381000" lvl="0" marL="457200" rtl="0" algn="l">
              <a:lnSpc>
                <a:spcPct val="115000"/>
              </a:lnSpc>
              <a:spcBef>
                <a:spcPts val="1000"/>
              </a:spcBef>
              <a:spcAft>
                <a:spcPts val="0"/>
              </a:spcAft>
              <a:buSzPts val="2400"/>
              <a:buFont typeface="Arial"/>
              <a:buChar char="●"/>
            </a:pPr>
            <a:r>
              <a:rPr lang="en-US" sz="2400">
                <a:latin typeface="Arial"/>
                <a:ea typeface="Arial"/>
                <a:cs typeface="Arial"/>
                <a:sym typeface="Arial"/>
              </a:rPr>
              <a:t>Rules for how information flows reveal confounding dangers</a:t>
            </a:r>
            <a:endParaRPr sz="2400">
              <a:latin typeface="Arial"/>
              <a:ea typeface="Arial"/>
              <a:cs typeface="Arial"/>
              <a:sym typeface="Arial"/>
            </a:endParaRPr>
          </a:p>
          <a:p>
            <a:pPr indent="-381000" lvl="0" marL="457200" rtl="0" algn="l">
              <a:lnSpc>
                <a:spcPct val="115000"/>
              </a:lnSpc>
              <a:spcBef>
                <a:spcPts val="1000"/>
              </a:spcBef>
              <a:spcAft>
                <a:spcPts val="1000"/>
              </a:spcAft>
              <a:buSzPts val="2400"/>
              <a:buFont typeface="Arial"/>
              <a:buChar char="●"/>
            </a:pPr>
            <a:r>
              <a:rPr lang="en-US" sz="2400">
                <a:latin typeface="Arial"/>
                <a:ea typeface="Arial"/>
                <a:cs typeface="Arial"/>
                <a:sym typeface="Arial"/>
              </a:rPr>
              <a:t>Larger DAGs can be deconstructed into these!</a:t>
            </a:r>
            <a:endParaRPr sz="2400">
              <a:latin typeface="Arial"/>
              <a:ea typeface="Arial"/>
              <a:cs typeface="Arial"/>
              <a:sym typeface="Arial"/>
            </a:endParaRPr>
          </a:p>
        </p:txBody>
      </p:sp>
      <p:grpSp>
        <p:nvGrpSpPr>
          <p:cNvPr id="362" name="Google Shape;362;g3b48cf68732_1_200"/>
          <p:cNvGrpSpPr/>
          <p:nvPr/>
        </p:nvGrpSpPr>
        <p:grpSpPr>
          <a:xfrm>
            <a:off x="838207" y="3237839"/>
            <a:ext cx="784116" cy="779400"/>
            <a:chOff x="-4716" y="4398313"/>
            <a:chExt cx="784116" cy="779400"/>
          </a:xfrm>
        </p:grpSpPr>
        <p:sp>
          <p:nvSpPr>
            <p:cNvPr id="363" name="Google Shape;363;g3b48cf68732_1_20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364" name="Google Shape;364;g3b48cf68732_1_20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365" name="Google Shape;365;g3b48cf68732_1_200"/>
          <p:cNvGrpSpPr/>
          <p:nvPr/>
        </p:nvGrpSpPr>
        <p:grpSpPr>
          <a:xfrm>
            <a:off x="2599732" y="3237839"/>
            <a:ext cx="784116" cy="779400"/>
            <a:chOff x="-4716" y="4398313"/>
            <a:chExt cx="784116" cy="779400"/>
          </a:xfrm>
        </p:grpSpPr>
        <p:sp>
          <p:nvSpPr>
            <p:cNvPr id="366" name="Google Shape;366;g3b48cf68732_1_20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367" name="Google Shape;367;g3b48cf68732_1_20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368" name="Google Shape;368;g3b48cf68732_1_200"/>
          <p:cNvGrpSpPr/>
          <p:nvPr/>
        </p:nvGrpSpPr>
        <p:grpSpPr>
          <a:xfrm>
            <a:off x="1719407" y="2239964"/>
            <a:ext cx="784116" cy="779400"/>
            <a:chOff x="-4716" y="4398313"/>
            <a:chExt cx="784116" cy="779400"/>
          </a:xfrm>
        </p:grpSpPr>
        <p:sp>
          <p:nvSpPr>
            <p:cNvPr id="369" name="Google Shape;369;g3b48cf68732_1_20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370" name="Google Shape;370;g3b48cf68732_1_20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sp>
        <p:nvSpPr>
          <p:cNvPr id="371" name="Google Shape;371;g3b48cf68732_1_200"/>
          <p:cNvSpPr txBox="1"/>
          <p:nvPr/>
        </p:nvSpPr>
        <p:spPr>
          <a:xfrm>
            <a:off x="1898624" y="3044903"/>
            <a:ext cx="42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Open Sans SemiBold"/>
                <a:ea typeface="Open Sans SemiBold"/>
                <a:cs typeface="Open Sans SemiBold"/>
                <a:sym typeface="Open Sans SemiBold"/>
              </a:rPr>
              <a:t>?</a:t>
            </a:r>
            <a:endParaRPr sz="3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3b54775610f_0_2"/>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“Elemental Confounds”</a:t>
            </a:r>
            <a:endParaRPr/>
          </a:p>
        </p:txBody>
      </p:sp>
      <p:sp>
        <p:nvSpPr>
          <p:cNvPr id="378" name="Google Shape;378;g3b54775610f_0_2"/>
          <p:cNvSpPr txBox="1"/>
          <p:nvPr>
            <p:ph idx="1" type="body"/>
          </p:nvPr>
        </p:nvSpPr>
        <p:spPr>
          <a:xfrm>
            <a:off x="225175" y="4239350"/>
            <a:ext cx="6495000" cy="26085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2000">
                <a:latin typeface="Arial"/>
                <a:ea typeface="Arial"/>
                <a:cs typeface="Arial"/>
                <a:sym typeface="Arial"/>
              </a:rPr>
              <a:t>Example:</a:t>
            </a:r>
            <a:endParaRPr sz="2000">
              <a:latin typeface="Arial"/>
              <a:ea typeface="Arial"/>
              <a:cs typeface="Arial"/>
              <a:sym typeface="Arial"/>
            </a:endParaRPr>
          </a:p>
          <a:p>
            <a:pPr indent="-355600" lvl="0" marL="457200" rtl="0" algn="l">
              <a:lnSpc>
                <a:spcPct val="115000"/>
              </a:lnSpc>
              <a:spcBef>
                <a:spcPts val="1000"/>
              </a:spcBef>
              <a:spcAft>
                <a:spcPts val="0"/>
              </a:spcAft>
              <a:buSzPts val="2000"/>
              <a:buChar char="-"/>
            </a:pPr>
            <a:r>
              <a:rPr lang="en-US" sz="2000">
                <a:latin typeface="Arial"/>
                <a:ea typeface="Arial"/>
                <a:cs typeface="Arial"/>
                <a:sym typeface="Arial"/>
              </a:rPr>
              <a:t>Smoking (S) is correlated with cancer </a:t>
            </a:r>
            <a:r>
              <a:rPr lang="en-US" sz="2000">
                <a:latin typeface="Arial"/>
                <a:ea typeface="Arial"/>
                <a:cs typeface="Arial"/>
                <a:sym typeface="Arial"/>
              </a:rPr>
              <a:t>(C)</a:t>
            </a:r>
            <a:endParaRPr sz="2000">
              <a:latin typeface="Arial"/>
              <a:ea typeface="Arial"/>
              <a:cs typeface="Arial"/>
              <a:sym typeface="Arial"/>
            </a:endParaRPr>
          </a:p>
          <a:p>
            <a:pPr indent="-355600" lvl="0" marL="457200" rtl="0" algn="l">
              <a:lnSpc>
                <a:spcPct val="115000"/>
              </a:lnSpc>
              <a:spcBef>
                <a:spcPts val="0"/>
              </a:spcBef>
              <a:spcAft>
                <a:spcPts val="0"/>
              </a:spcAft>
              <a:buSzPts val="2000"/>
              <a:buChar char="-"/>
            </a:pPr>
            <a:r>
              <a:rPr lang="en-US" sz="2000">
                <a:latin typeface="Arial"/>
                <a:ea typeface="Arial"/>
                <a:cs typeface="Arial"/>
                <a:sym typeface="Arial"/>
              </a:rPr>
              <a:t>We wonder whether genetics (G) could affect both</a:t>
            </a:r>
            <a:endParaRPr sz="2000">
              <a:latin typeface="Arial"/>
              <a:ea typeface="Arial"/>
              <a:cs typeface="Arial"/>
              <a:sym typeface="Arial"/>
            </a:endParaRPr>
          </a:p>
          <a:p>
            <a:pPr indent="0" lvl="0" marL="0" rtl="0" algn="l">
              <a:lnSpc>
                <a:spcPct val="115000"/>
              </a:lnSpc>
              <a:spcBef>
                <a:spcPts val="1000"/>
              </a:spcBef>
              <a:spcAft>
                <a:spcPts val="0"/>
              </a:spcAft>
              <a:buNone/>
            </a:pPr>
            <a:r>
              <a:t/>
            </a:r>
            <a:endParaRPr sz="2000">
              <a:latin typeface="Arial"/>
              <a:ea typeface="Arial"/>
              <a:cs typeface="Arial"/>
              <a:sym typeface="Arial"/>
            </a:endParaRPr>
          </a:p>
          <a:p>
            <a:pPr indent="0" lvl="0" marL="0" rtl="0" algn="l">
              <a:lnSpc>
                <a:spcPct val="115000"/>
              </a:lnSpc>
              <a:spcBef>
                <a:spcPts val="1000"/>
              </a:spcBef>
              <a:spcAft>
                <a:spcPts val="0"/>
              </a:spcAft>
              <a:buNone/>
            </a:pPr>
            <a:r>
              <a:rPr b="1" lang="en-US" sz="2000">
                <a:solidFill>
                  <a:srgbClr val="6AA84F"/>
                </a:solidFill>
                <a:latin typeface="Arial"/>
                <a:ea typeface="Arial"/>
                <a:cs typeface="Arial"/>
                <a:sym typeface="Arial"/>
              </a:rPr>
              <a:t>→ Should we include G in our regression?</a:t>
            </a:r>
            <a:endParaRPr b="1" sz="2000">
              <a:solidFill>
                <a:srgbClr val="6AA84F"/>
              </a:solidFill>
              <a:latin typeface="Arial"/>
              <a:ea typeface="Arial"/>
              <a:cs typeface="Arial"/>
              <a:sym typeface="Arial"/>
            </a:endParaRPr>
          </a:p>
        </p:txBody>
      </p:sp>
      <p:pic>
        <p:nvPicPr>
          <p:cNvPr id="379" name="Google Shape;379;g3b54775610f_0_2"/>
          <p:cNvPicPr preferRelativeResize="0"/>
          <p:nvPr/>
        </p:nvPicPr>
        <p:blipFill>
          <a:blip r:embed="rId3">
            <a:alphaModFix/>
          </a:blip>
          <a:stretch>
            <a:fillRect/>
          </a:stretch>
        </p:blipFill>
        <p:spPr>
          <a:xfrm>
            <a:off x="6720075" y="1369725"/>
            <a:ext cx="5486374" cy="5478225"/>
          </a:xfrm>
          <a:prstGeom prst="rect">
            <a:avLst/>
          </a:prstGeom>
          <a:noFill/>
          <a:ln>
            <a:noFill/>
          </a:ln>
        </p:spPr>
      </p:pic>
      <p:grpSp>
        <p:nvGrpSpPr>
          <p:cNvPr id="380" name="Google Shape;380;g3b54775610f_0_2"/>
          <p:cNvGrpSpPr/>
          <p:nvPr/>
        </p:nvGrpSpPr>
        <p:grpSpPr>
          <a:xfrm>
            <a:off x="838207" y="2509903"/>
            <a:ext cx="784116" cy="779400"/>
            <a:chOff x="-4716" y="4398313"/>
            <a:chExt cx="784116" cy="779400"/>
          </a:xfrm>
        </p:grpSpPr>
        <p:sp>
          <p:nvSpPr>
            <p:cNvPr id="381" name="Google Shape;381;g3b54775610f_0_2"/>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382" name="Google Shape;382;g3b54775610f_0_2"/>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S</a:t>
              </a:r>
              <a:endParaRPr sz="3200">
                <a:solidFill>
                  <a:schemeClr val="dk1"/>
                </a:solidFill>
                <a:latin typeface="Open Sans SemiBold"/>
                <a:ea typeface="Open Sans SemiBold"/>
                <a:cs typeface="Open Sans SemiBold"/>
                <a:sym typeface="Open Sans SemiBold"/>
              </a:endParaRPr>
            </a:p>
          </p:txBody>
        </p:sp>
      </p:grpSp>
      <p:grpSp>
        <p:nvGrpSpPr>
          <p:cNvPr id="383" name="Google Shape;383;g3b54775610f_0_2"/>
          <p:cNvGrpSpPr/>
          <p:nvPr/>
        </p:nvGrpSpPr>
        <p:grpSpPr>
          <a:xfrm>
            <a:off x="2599732" y="2509903"/>
            <a:ext cx="784116" cy="779400"/>
            <a:chOff x="-4716" y="4398313"/>
            <a:chExt cx="784116" cy="779400"/>
          </a:xfrm>
        </p:grpSpPr>
        <p:sp>
          <p:nvSpPr>
            <p:cNvPr id="384" name="Google Shape;384;g3b54775610f_0_2"/>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385" name="Google Shape;385;g3b54775610f_0_2"/>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C</a:t>
              </a:r>
              <a:endParaRPr sz="3200">
                <a:solidFill>
                  <a:schemeClr val="dk1"/>
                </a:solidFill>
                <a:latin typeface="Open Sans SemiBold"/>
                <a:ea typeface="Open Sans SemiBold"/>
                <a:cs typeface="Open Sans SemiBold"/>
                <a:sym typeface="Open Sans SemiBold"/>
              </a:endParaRPr>
            </a:p>
          </p:txBody>
        </p:sp>
      </p:grpSp>
      <p:grpSp>
        <p:nvGrpSpPr>
          <p:cNvPr id="386" name="Google Shape;386;g3b54775610f_0_2"/>
          <p:cNvGrpSpPr/>
          <p:nvPr/>
        </p:nvGrpSpPr>
        <p:grpSpPr>
          <a:xfrm>
            <a:off x="1719407" y="1512028"/>
            <a:ext cx="784116" cy="779400"/>
            <a:chOff x="-4716" y="4398313"/>
            <a:chExt cx="784116" cy="779400"/>
          </a:xfrm>
        </p:grpSpPr>
        <p:sp>
          <p:nvSpPr>
            <p:cNvPr id="387" name="Google Shape;387;g3b54775610f_0_2"/>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388" name="Google Shape;388;g3b54775610f_0_2"/>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G</a:t>
              </a:r>
              <a:endParaRPr sz="3200">
                <a:solidFill>
                  <a:schemeClr val="dk1"/>
                </a:solidFill>
                <a:latin typeface="Open Sans SemiBold"/>
                <a:ea typeface="Open Sans SemiBold"/>
                <a:cs typeface="Open Sans SemiBold"/>
                <a:sym typeface="Open Sans SemiBold"/>
              </a:endParaRPr>
            </a:p>
          </p:txBody>
        </p:sp>
      </p:grpSp>
      <p:cxnSp>
        <p:nvCxnSpPr>
          <p:cNvPr id="389" name="Google Shape;389;g3b54775610f_0_2"/>
          <p:cNvCxnSpPr/>
          <p:nvPr/>
        </p:nvCxnSpPr>
        <p:spPr>
          <a:xfrm>
            <a:off x="2390773" y="2190615"/>
            <a:ext cx="314400" cy="419700"/>
          </a:xfrm>
          <a:prstGeom prst="straightConnector1">
            <a:avLst/>
          </a:prstGeom>
          <a:noFill/>
          <a:ln cap="flat" cmpd="sng" w="38100">
            <a:solidFill>
              <a:srgbClr val="666666"/>
            </a:solidFill>
            <a:prstDash val="solid"/>
            <a:round/>
            <a:headEnd len="med" w="med" type="none"/>
            <a:tailEnd len="med" w="med" type="triangle"/>
          </a:ln>
        </p:spPr>
      </p:cxnSp>
      <p:cxnSp>
        <p:nvCxnSpPr>
          <p:cNvPr id="390" name="Google Shape;390;g3b54775610f_0_2"/>
          <p:cNvCxnSpPr/>
          <p:nvPr/>
        </p:nvCxnSpPr>
        <p:spPr>
          <a:xfrm flipH="1">
            <a:off x="1497398" y="2161740"/>
            <a:ext cx="314400" cy="419700"/>
          </a:xfrm>
          <a:prstGeom prst="straightConnector1">
            <a:avLst/>
          </a:prstGeom>
          <a:noFill/>
          <a:ln cap="flat" cmpd="sng" w="38100">
            <a:solidFill>
              <a:srgbClr val="666666"/>
            </a:solidFill>
            <a:prstDash val="solid"/>
            <a:round/>
            <a:headEnd len="med" w="med" type="none"/>
            <a:tailEnd len="med" w="med" type="triangle"/>
          </a:ln>
        </p:spPr>
      </p:cxnSp>
      <p:cxnSp>
        <p:nvCxnSpPr>
          <p:cNvPr id="391" name="Google Shape;391;g3b54775610f_0_2"/>
          <p:cNvCxnSpPr>
            <a:stCxn id="382" idx="3"/>
            <a:endCxn id="385" idx="1"/>
          </p:cNvCxnSpPr>
          <p:nvPr/>
        </p:nvCxnSpPr>
        <p:spPr>
          <a:xfrm>
            <a:off x="1622323" y="2912315"/>
            <a:ext cx="982200" cy="0"/>
          </a:xfrm>
          <a:prstGeom prst="straightConnector1">
            <a:avLst/>
          </a:prstGeom>
          <a:noFill/>
          <a:ln cap="flat" cmpd="sng" w="38100">
            <a:solidFill>
              <a:srgbClr val="666666"/>
            </a:solidFill>
            <a:prstDash val="solid"/>
            <a:round/>
            <a:headEnd len="med" w="med" type="none"/>
            <a:tailEnd len="med" w="med" type="triangle"/>
          </a:ln>
        </p:spPr>
      </p:cxnSp>
      <p:sp>
        <p:nvSpPr>
          <p:cNvPr id="392" name="Google Shape;392;g3b54775610f_0_2"/>
          <p:cNvSpPr txBox="1"/>
          <p:nvPr/>
        </p:nvSpPr>
        <p:spPr>
          <a:xfrm>
            <a:off x="1898624" y="2253104"/>
            <a:ext cx="42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Open Sans SemiBold"/>
                <a:ea typeface="Open Sans SemiBold"/>
                <a:cs typeface="Open Sans SemiBold"/>
                <a:sym typeface="Open Sans SemiBold"/>
              </a:rPr>
              <a:t>?</a:t>
            </a:r>
            <a:endParaRPr sz="32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g3b48cf68732_1_38"/>
          <p:cNvPicPr preferRelativeResize="0"/>
          <p:nvPr/>
        </p:nvPicPr>
        <p:blipFill>
          <a:blip r:embed="rId3">
            <a:alphaModFix/>
          </a:blip>
          <a:stretch>
            <a:fillRect/>
          </a:stretch>
        </p:blipFill>
        <p:spPr>
          <a:xfrm>
            <a:off x="6720075" y="1369725"/>
            <a:ext cx="5486374" cy="5478225"/>
          </a:xfrm>
          <a:prstGeom prst="rect">
            <a:avLst/>
          </a:prstGeom>
          <a:noFill/>
          <a:ln>
            <a:noFill/>
          </a:ln>
        </p:spPr>
      </p:pic>
      <p:sp>
        <p:nvSpPr>
          <p:cNvPr id="399" name="Google Shape;399;g3b48cf68732_1_38"/>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Fork: common cause as confounder</a:t>
            </a:r>
            <a:endParaRPr/>
          </a:p>
        </p:txBody>
      </p:sp>
      <p:sp>
        <p:nvSpPr>
          <p:cNvPr id="400" name="Google Shape;400;g3b48cf68732_1_38"/>
          <p:cNvSpPr txBox="1"/>
          <p:nvPr>
            <p:ph idx="1" type="body"/>
          </p:nvPr>
        </p:nvSpPr>
        <p:spPr>
          <a:xfrm>
            <a:off x="225175" y="4239350"/>
            <a:ext cx="6277800" cy="2608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500">
                <a:solidFill>
                  <a:srgbClr val="4A86E8"/>
                </a:solidFill>
                <a:latin typeface="Courier New"/>
                <a:ea typeface="Courier New"/>
                <a:cs typeface="Courier New"/>
                <a:sym typeface="Courier New"/>
              </a:rPr>
              <a:t>lm(formula = Y ~ X)</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            Estimate Std. Error t value Pr(&gt;|t|)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(Intercept)  0.09541    0.07345   1.299    0.195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X            0.51315    0.05350   9.592   &lt;2e-16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p:txBody>
      </p:sp>
      <p:grpSp>
        <p:nvGrpSpPr>
          <p:cNvPr id="401" name="Google Shape;401;g3b48cf68732_1_38"/>
          <p:cNvGrpSpPr/>
          <p:nvPr/>
        </p:nvGrpSpPr>
        <p:grpSpPr>
          <a:xfrm>
            <a:off x="838207" y="2509903"/>
            <a:ext cx="784116" cy="779400"/>
            <a:chOff x="-4716" y="4398313"/>
            <a:chExt cx="784116" cy="779400"/>
          </a:xfrm>
        </p:grpSpPr>
        <p:sp>
          <p:nvSpPr>
            <p:cNvPr id="402" name="Google Shape;402;g3b48cf68732_1_38"/>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03" name="Google Shape;403;g3b48cf68732_1_38"/>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404" name="Google Shape;404;g3b48cf68732_1_38"/>
          <p:cNvGrpSpPr/>
          <p:nvPr/>
        </p:nvGrpSpPr>
        <p:grpSpPr>
          <a:xfrm>
            <a:off x="2599732" y="2509903"/>
            <a:ext cx="784116" cy="779400"/>
            <a:chOff x="-4716" y="4398313"/>
            <a:chExt cx="784116" cy="779400"/>
          </a:xfrm>
        </p:grpSpPr>
        <p:sp>
          <p:nvSpPr>
            <p:cNvPr id="405" name="Google Shape;405;g3b48cf68732_1_38"/>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06" name="Google Shape;406;g3b48cf68732_1_38"/>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407" name="Google Shape;407;g3b48cf68732_1_38"/>
          <p:cNvGrpSpPr/>
          <p:nvPr/>
        </p:nvGrpSpPr>
        <p:grpSpPr>
          <a:xfrm>
            <a:off x="1719407" y="1512028"/>
            <a:ext cx="784116" cy="779400"/>
            <a:chOff x="-4716" y="4398313"/>
            <a:chExt cx="784116" cy="779400"/>
          </a:xfrm>
        </p:grpSpPr>
        <p:sp>
          <p:nvSpPr>
            <p:cNvPr id="408" name="Google Shape;408;g3b48cf68732_1_38"/>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09" name="Google Shape;409;g3b48cf68732_1_38"/>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410" name="Google Shape;410;g3b48cf68732_1_38"/>
          <p:cNvCxnSpPr/>
          <p:nvPr/>
        </p:nvCxnSpPr>
        <p:spPr>
          <a:xfrm>
            <a:off x="2390773" y="2190615"/>
            <a:ext cx="314400" cy="419700"/>
          </a:xfrm>
          <a:prstGeom prst="straightConnector1">
            <a:avLst/>
          </a:prstGeom>
          <a:noFill/>
          <a:ln cap="flat" cmpd="sng" w="38100">
            <a:solidFill>
              <a:srgbClr val="666666"/>
            </a:solidFill>
            <a:prstDash val="solid"/>
            <a:round/>
            <a:headEnd len="med" w="med" type="none"/>
            <a:tailEnd len="med" w="med" type="triangle"/>
          </a:ln>
        </p:spPr>
      </p:cxnSp>
      <p:cxnSp>
        <p:nvCxnSpPr>
          <p:cNvPr id="411" name="Google Shape;411;g3b48cf68732_1_38"/>
          <p:cNvCxnSpPr/>
          <p:nvPr/>
        </p:nvCxnSpPr>
        <p:spPr>
          <a:xfrm flipH="1">
            <a:off x="1497398" y="2161740"/>
            <a:ext cx="314400" cy="419700"/>
          </a:xfrm>
          <a:prstGeom prst="straightConnector1">
            <a:avLst/>
          </a:prstGeom>
          <a:noFill/>
          <a:ln cap="flat" cmpd="sng" w="38100">
            <a:solidFill>
              <a:srgbClr val="666666"/>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g3b48cf68732_1_80"/>
          <p:cNvPicPr preferRelativeResize="0"/>
          <p:nvPr/>
        </p:nvPicPr>
        <p:blipFill>
          <a:blip r:embed="rId3">
            <a:alphaModFix/>
          </a:blip>
          <a:stretch>
            <a:fillRect/>
          </a:stretch>
        </p:blipFill>
        <p:spPr>
          <a:xfrm>
            <a:off x="6694525" y="1351400"/>
            <a:ext cx="5497476" cy="5489325"/>
          </a:xfrm>
          <a:prstGeom prst="rect">
            <a:avLst/>
          </a:prstGeom>
          <a:noFill/>
          <a:ln>
            <a:noFill/>
          </a:ln>
        </p:spPr>
      </p:pic>
      <p:sp>
        <p:nvSpPr>
          <p:cNvPr id="418" name="Google Shape;418;g3b48cf68732_1_80"/>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Fork: common cause as confounder</a:t>
            </a:r>
            <a:endParaRPr/>
          </a:p>
        </p:txBody>
      </p:sp>
      <p:sp>
        <p:nvSpPr>
          <p:cNvPr id="419" name="Google Shape;419;g3b48cf68732_1_80"/>
          <p:cNvSpPr txBox="1"/>
          <p:nvPr>
            <p:ph idx="1" type="body"/>
          </p:nvPr>
        </p:nvSpPr>
        <p:spPr>
          <a:xfrm>
            <a:off x="225175" y="4239350"/>
            <a:ext cx="6277800" cy="2608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lm(formula = Y ~ X + Z)</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            Estimate Std. Error t value Pr(&gt;|t|)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(Intercept) -0.91314    0.10648  -8.576 5.53e-16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X            0.03208    0.06091   0.527    0.599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Z            1.93154    0.16702  11.565  &lt; 2e-16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p:txBody>
      </p:sp>
      <p:grpSp>
        <p:nvGrpSpPr>
          <p:cNvPr id="420" name="Google Shape;420;g3b48cf68732_1_80"/>
          <p:cNvGrpSpPr/>
          <p:nvPr/>
        </p:nvGrpSpPr>
        <p:grpSpPr>
          <a:xfrm>
            <a:off x="838207" y="2509903"/>
            <a:ext cx="784116" cy="779400"/>
            <a:chOff x="-4716" y="4398313"/>
            <a:chExt cx="784116" cy="779400"/>
          </a:xfrm>
        </p:grpSpPr>
        <p:sp>
          <p:nvSpPr>
            <p:cNvPr id="421" name="Google Shape;421;g3b48cf68732_1_8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22" name="Google Shape;422;g3b48cf68732_1_8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423" name="Google Shape;423;g3b48cf68732_1_80"/>
          <p:cNvGrpSpPr/>
          <p:nvPr/>
        </p:nvGrpSpPr>
        <p:grpSpPr>
          <a:xfrm>
            <a:off x="2599732" y="2509903"/>
            <a:ext cx="784116" cy="779400"/>
            <a:chOff x="-4716" y="4398313"/>
            <a:chExt cx="784116" cy="779400"/>
          </a:xfrm>
        </p:grpSpPr>
        <p:sp>
          <p:nvSpPr>
            <p:cNvPr id="424" name="Google Shape;424;g3b48cf68732_1_8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25" name="Google Shape;425;g3b48cf68732_1_8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426" name="Google Shape;426;g3b48cf68732_1_80"/>
          <p:cNvGrpSpPr/>
          <p:nvPr/>
        </p:nvGrpSpPr>
        <p:grpSpPr>
          <a:xfrm>
            <a:off x="1719407" y="1512028"/>
            <a:ext cx="784116" cy="779400"/>
            <a:chOff x="-4716" y="4398313"/>
            <a:chExt cx="784116" cy="779400"/>
          </a:xfrm>
        </p:grpSpPr>
        <p:sp>
          <p:nvSpPr>
            <p:cNvPr id="427" name="Google Shape;427;g3b48cf68732_1_8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28" name="Google Shape;428;g3b48cf68732_1_8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429" name="Google Shape;429;g3b48cf68732_1_80"/>
          <p:cNvCxnSpPr/>
          <p:nvPr/>
        </p:nvCxnSpPr>
        <p:spPr>
          <a:xfrm>
            <a:off x="2390773" y="2190615"/>
            <a:ext cx="314400" cy="419700"/>
          </a:xfrm>
          <a:prstGeom prst="straightConnector1">
            <a:avLst/>
          </a:prstGeom>
          <a:noFill/>
          <a:ln cap="flat" cmpd="sng" w="38100">
            <a:solidFill>
              <a:srgbClr val="666666"/>
            </a:solidFill>
            <a:prstDash val="solid"/>
            <a:round/>
            <a:headEnd len="med" w="med" type="none"/>
            <a:tailEnd len="med" w="med" type="triangle"/>
          </a:ln>
        </p:spPr>
      </p:cxnSp>
      <p:cxnSp>
        <p:nvCxnSpPr>
          <p:cNvPr id="430" name="Google Shape;430;g3b48cf68732_1_80"/>
          <p:cNvCxnSpPr/>
          <p:nvPr/>
        </p:nvCxnSpPr>
        <p:spPr>
          <a:xfrm flipH="1">
            <a:off x="1497398" y="2161740"/>
            <a:ext cx="314400" cy="419700"/>
          </a:xfrm>
          <a:prstGeom prst="straightConnector1">
            <a:avLst/>
          </a:prstGeom>
          <a:noFill/>
          <a:ln cap="flat" cmpd="sng" w="38100">
            <a:solidFill>
              <a:srgbClr val="666666"/>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g3b54775610f_0_32"/>
          <p:cNvPicPr preferRelativeResize="0"/>
          <p:nvPr/>
        </p:nvPicPr>
        <p:blipFill>
          <a:blip r:embed="rId3">
            <a:alphaModFix/>
          </a:blip>
          <a:stretch>
            <a:fillRect/>
          </a:stretch>
        </p:blipFill>
        <p:spPr>
          <a:xfrm>
            <a:off x="6694525" y="1351400"/>
            <a:ext cx="5497476" cy="5489325"/>
          </a:xfrm>
          <a:prstGeom prst="rect">
            <a:avLst/>
          </a:prstGeom>
          <a:noFill/>
          <a:ln>
            <a:noFill/>
          </a:ln>
        </p:spPr>
      </p:pic>
      <p:sp>
        <p:nvSpPr>
          <p:cNvPr id="437" name="Google Shape;437;g3b54775610f_0_32"/>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Fork: common cause as confounder</a:t>
            </a:r>
            <a:endParaRPr/>
          </a:p>
        </p:txBody>
      </p:sp>
      <p:sp>
        <p:nvSpPr>
          <p:cNvPr id="438" name="Google Shape;438;g3b54775610f_0_32"/>
          <p:cNvSpPr txBox="1"/>
          <p:nvPr>
            <p:ph idx="1" type="body"/>
          </p:nvPr>
        </p:nvSpPr>
        <p:spPr>
          <a:xfrm>
            <a:off x="225175" y="4239350"/>
            <a:ext cx="6277800" cy="2608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lm(formula = Y ~ X + Z)</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            Estimate Std. Error t value Pr(&gt;|t|)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(Intercept) -0.91314    0.10648  -8.576 5.53e-16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X            0.03208    0.06091   0.527    0.599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Z            1.93154    0.16702  11.565  &lt; 2e-16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p:txBody>
      </p:sp>
      <p:grpSp>
        <p:nvGrpSpPr>
          <p:cNvPr id="439" name="Google Shape;439;g3b54775610f_0_32"/>
          <p:cNvGrpSpPr/>
          <p:nvPr/>
        </p:nvGrpSpPr>
        <p:grpSpPr>
          <a:xfrm>
            <a:off x="838207" y="2509903"/>
            <a:ext cx="784116" cy="779400"/>
            <a:chOff x="-4716" y="4398313"/>
            <a:chExt cx="784116" cy="779400"/>
          </a:xfrm>
        </p:grpSpPr>
        <p:sp>
          <p:nvSpPr>
            <p:cNvPr id="440" name="Google Shape;440;g3b54775610f_0_32"/>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41" name="Google Shape;441;g3b54775610f_0_32"/>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442" name="Google Shape;442;g3b54775610f_0_32"/>
          <p:cNvGrpSpPr/>
          <p:nvPr/>
        </p:nvGrpSpPr>
        <p:grpSpPr>
          <a:xfrm>
            <a:off x="2599732" y="2509903"/>
            <a:ext cx="784116" cy="779400"/>
            <a:chOff x="-4716" y="4398313"/>
            <a:chExt cx="784116" cy="779400"/>
          </a:xfrm>
        </p:grpSpPr>
        <p:sp>
          <p:nvSpPr>
            <p:cNvPr id="443" name="Google Shape;443;g3b54775610f_0_32"/>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44" name="Google Shape;444;g3b54775610f_0_32"/>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445" name="Google Shape;445;g3b54775610f_0_32"/>
          <p:cNvGrpSpPr/>
          <p:nvPr/>
        </p:nvGrpSpPr>
        <p:grpSpPr>
          <a:xfrm>
            <a:off x="1719407" y="1512028"/>
            <a:ext cx="784116" cy="779400"/>
            <a:chOff x="-4716" y="4398313"/>
            <a:chExt cx="784116" cy="779400"/>
          </a:xfrm>
        </p:grpSpPr>
        <p:sp>
          <p:nvSpPr>
            <p:cNvPr id="446" name="Google Shape;446;g3b54775610f_0_32"/>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47" name="Google Shape;447;g3b54775610f_0_32"/>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448" name="Google Shape;448;g3b54775610f_0_32"/>
          <p:cNvCxnSpPr/>
          <p:nvPr/>
        </p:nvCxnSpPr>
        <p:spPr>
          <a:xfrm>
            <a:off x="2390773" y="2190615"/>
            <a:ext cx="314400" cy="419700"/>
          </a:xfrm>
          <a:prstGeom prst="straightConnector1">
            <a:avLst/>
          </a:prstGeom>
          <a:noFill/>
          <a:ln cap="flat" cmpd="sng" w="38100">
            <a:solidFill>
              <a:srgbClr val="666666"/>
            </a:solidFill>
            <a:prstDash val="solid"/>
            <a:round/>
            <a:headEnd len="med" w="med" type="none"/>
            <a:tailEnd len="med" w="med" type="triangle"/>
          </a:ln>
        </p:spPr>
      </p:cxnSp>
      <p:cxnSp>
        <p:nvCxnSpPr>
          <p:cNvPr id="449" name="Google Shape;449;g3b54775610f_0_32"/>
          <p:cNvCxnSpPr/>
          <p:nvPr/>
        </p:nvCxnSpPr>
        <p:spPr>
          <a:xfrm flipH="1">
            <a:off x="1497398" y="2161740"/>
            <a:ext cx="314400" cy="419700"/>
          </a:xfrm>
          <a:prstGeom prst="straightConnector1">
            <a:avLst/>
          </a:prstGeom>
          <a:noFill/>
          <a:ln cap="flat" cmpd="sng" w="38100">
            <a:solidFill>
              <a:srgbClr val="666666"/>
            </a:solidFill>
            <a:prstDash val="solid"/>
            <a:round/>
            <a:headEnd len="med" w="med" type="none"/>
            <a:tailEnd len="med" w="med" type="triangle"/>
          </a:ln>
        </p:spPr>
      </p:cxnSp>
      <p:sp>
        <p:nvSpPr>
          <p:cNvPr id="450" name="Google Shape;450;g3b54775610f_0_32"/>
          <p:cNvSpPr txBox="1"/>
          <p:nvPr/>
        </p:nvSpPr>
        <p:spPr>
          <a:xfrm>
            <a:off x="225175" y="3789825"/>
            <a:ext cx="4936800" cy="1046700"/>
          </a:xfrm>
          <a:prstGeom prst="rect">
            <a:avLst/>
          </a:prstGeom>
          <a:solidFill>
            <a:srgbClr val="F1C232"/>
          </a:solidFill>
          <a:ln cap="flat" cmpd="sng" w="38100">
            <a:solidFill>
              <a:srgbClr val="674EA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rgbClr val="674EA7"/>
                </a:solidFill>
                <a:latin typeface="Open Sans SemiBold"/>
                <a:ea typeface="Open Sans SemiBold"/>
                <a:cs typeface="Open Sans SemiBold"/>
                <a:sym typeface="Open Sans SemiBold"/>
              </a:rPr>
              <a:t>Missing confounder creates spurious correlation!</a:t>
            </a:r>
            <a:endParaRPr sz="2800">
              <a:solidFill>
                <a:srgbClr val="674EA7"/>
              </a:solidFill>
              <a:latin typeface="Open Sans SemiBold"/>
              <a:ea typeface="Open Sans SemiBold"/>
              <a:cs typeface="Open Sans SemiBold"/>
              <a:sym typeface="Open San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3b54775610f_0_51"/>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“Elemental Confounds”</a:t>
            </a:r>
            <a:endParaRPr/>
          </a:p>
        </p:txBody>
      </p:sp>
      <p:sp>
        <p:nvSpPr>
          <p:cNvPr id="457" name="Google Shape;457;g3b54775610f_0_51"/>
          <p:cNvSpPr txBox="1"/>
          <p:nvPr>
            <p:ph idx="1" type="body"/>
          </p:nvPr>
        </p:nvSpPr>
        <p:spPr>
          <a:xfrm>
            <a:off x="225175" y="4239350"/>
            <a:ext cx="6495000" cy="26085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2000">
                <a:latin typeface="Arial"/>
                <a:ea typeface="Arial"/>
                <a:cs typeface="Arial"/>
                <a:sym typeface="Arial"/>
              </a:rPr>
              <a:t>Example:</a:t>
            </a:r>
            <a:endParaRPr sz="2000">
              <a:latin typeface="Arial"/>
              <a:ea typeface="Arial"/>
              <a:cs typeface="Arial"/>
              <a:sym typeface="Arial"/>
            </a:endParaRPr>
          </a:p>
          <a:p>
            <a:pPr indent="-355600" lvl="0" marL="457200" rtl="0" algn="l">
              <a:lnSpc>
                <a:spcPct val="115000"/>
              </a:lnSpc>
              <a:spcBef>
                <a:spcPts val="1000"/>
              </a:spcBef>
              <a:spcAft>
                <a:spcPts val="0"/>
              </a:spcAft>
              <a:buSzPts val="2000"/>
              <a:buChar char="-"/>
            </a:pPr>
            <a:r>
              <a:rPr lang="en-US" sz="2000">
                <a:latin typeface="Arial"/>
                <a:ea typeface="Arial"/>
                <a:cs typeface="Arial"/>
                <a:sym typeface="Arial"/>
              </a:rPr>
              <a:t>Fungus (F) affects plant height (H)</a:t>
            </a:r>
            <a:endParaRPr sz="2000">
              <a:latin typeface="Arial"/>
              <a:ea typeface="Arial"/>
              <a:cs typeface="Arial"/>
              <a:sym typeface="Arial"/>
            </a:endParaRPr>
          </a:p>
          <a:p>
            <a:pPr indent="-355600" lvl="0" marL="457200" rtl="0" algn="l">
              <a:lnSpc>
                <a:spcPct val="115000"/>
              </a:lnSpc>
              <a:spcBef>
                <a:spcPts val="0"/>
              </a:spcBef>
              <a:spcAft>
                <a:spcPts val="0"/>
              </a:spcAft>
              <a:buSzPts val="2000"/>
              <a:buChar char="-"/>
            </a:pPr>
            <a:r>
              <a:rPr lang="en-US" sz="2000">
                <a:latin typeface="Arial"/>
                <a:ea typeface="Arial"/>
                <a:cs typeface="Arial"/>
                <a:sym typeface="Arial"/>
              </a:rPr>
              <a:t>Experiment to test whether treatment (T) works</a:t>
            </a:r>
            <a:endParaRPr sz="2000">
              <a:latin typeface="Arial"/>
              <a:ea typeface="Arial"/>
              <a:cs typeface="Arial"/>
              <a:sym typeface="Arial"/>
            </a:endParaRPr>
          </a:p>
          <a:p>
            <a:pPr indent="0" lvl="0" marL="0" rtl="0" algn="l">
              <a:lnSpc>
                <a:spcPct val="115000"/>
              </a:lnSpc>
              <a:spcBef>
                <a:spcPts val="1000"/>
              </a:spcBef>
              <a:spcAft>
                <a:spcPts val="0"/>
              </a:spcAft>
              <a:buNone/>
            </a:pPr>
            <a:r>
              <a:t/>
            </a:r>
            <a:endParaRPr sz="2000">
              <a:latin typeface="Arial"/>
              <a:ea typeface="Arial"/>
              <a:cs typeface="Arial"/>
              <a:sym typeface="Arial"/>
            </a:endParaRPr>
          </a:p>
          <a:p>
            <a:pPr indent="0" lvl="0" marL="0" rtl="0" algn="l">
              <a:lnSpc>
                <a:spcPct val="115000"/>
              </a:lnSpc>
              <a:spcBef>
                <a:spcPts val="1000"/>
              </a:spcBef>
              <a:spcAft>
                <a:spcPts val="0"/>
              </a:spcAft>
              <a:buNone/>
            </a:pPr>
            <a:r>
              <a:rPr b="1" lang="en-US" sz="2000">
                <a:solidFill>
                  <a:srgbClr val="6AA84F"/>
                </a:solidFill>
                <a:latin typeface="Arial"/>
                <a:ea typeface="Arial"/>
                <a:cs typeface="Arial"/>
                <a:sym typeface="Arial"/>
              </a:rPr>
              <a:t>→ Should we include F in our regression?</a:t>
            </a:r>
            <a:endParaRPr b="1" sz="2000">
              <a:solidFill>
                <a:srgbClr val="6AA84F"/>
              </a:solidFill>
              <a:latin typeface="Arial"/>
              <a:ea typeface="Arial"/>
              <a:cs typeface="Arial"/>
              <a:sym typeface="Arial"/>
            </a:endParaRPr>
          </a:p>
        </p:txBody>
      </p:sp>
      <p:sp>
        <p:nvSpPr>
          <p:cNvPr id="458" name="Google Shape;458;g3b54775610f_0_51"/>
          <p:cNvSpPr txBox="1"/>
          <p:nvPr/>
        </p:nvSpPr>
        <p:spPr>
          <a:xfrm>
            <a:off x="1898624" y="2253104"/>
            <a:ext cx="42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Open Sans SemiBold"/>
                <a:ea typeface="Open Sans SemiBold"/>
                <a:cs typeface="Open Sans SemiBold"/>
                <a:sym typeface="Open Sans SemiBold"/>
              </a:rPr>
              <a:t>?</a:t>
            </a:r>
            <a:endParaRPr sz="3200">
              <a:solidFill>
                <a:schemeClr val="dk1"/>
              </a:solidFill>
              <a:latin typeface="Open Sans SemiBold"/>
              <a:ea typeface="Open Sans SemiBold"/>
              <a:cs typeface="Open Sans SemiBold"/>
              <a:sym typeface="Open Sans SemiBold"/>
            </a:endParaRPr>
          </a:p>
        </p:txBody>
      </p:sp>
      <p:grpSp>
        <p:nvGrpSpPr>
          <p:cNvPr id="459" name="Google Shape;459;g3b54775610f_0_51"/>
          <p:cNvGrpSpPr/>
          <p:nvPr/>
        </p:nvGrpSpPr>
        <p:grpSpPr>
          <a:xfrm>
            <a:off x="390377" y="1859371"/>
            <a:ext cx="784116" cy="779400"/>
            <a:chOff x="-4716" y="4398313"/>
            <a:chExt cx="784116" cy="779400"/>
          </a:xfrm>
        </p:grpSpPr>
        <p:sp>
          <p:nvSpPr>
            <p:cNvPr id="460" name="Google Shape;460;g3b54775610f_0_51"/>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61" name="Google Shape;461;g3b54775610f_0_51"/>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T</a:t>
              </a:r>
              <a:endParaRPr sz="3200">
                <a:solidFill>
                  <a:schemeClr val="dk1"/>
                </a:solidFill>
                <a:latin typeface="Open Sans SemiBold"/>
                <a:ea typeface="Open Sans SemiBold"/>
                <a:cs typeface="Open Sans SemiBold"/>
                <a:sym typeface="Open Sans SemiBold"/>
              </a:endParaRPr>
            </a:p>
          </p:txBody>
        </p:sp>
      </p:grpSp>
      <p:grpSp>
        <p:nvGrpSpPr>
          <p:cNvPr id="462" name="Google Shape;462;g3b54775610f_0_51"/>
          <p:cNvGrpSpPr/>
          <p:nvPr/>
        </p:nvGrpSpPr>
        <p:grpSpPr>
          <a:xfrm>
            <a:off x="2964036" y="1859371"/>
            <a:ext cx="784116" cy="779400"/>
            <a:chOff x="-4716" y="4398313"/>
            <a:chExt cx="784116" cy="779400"/>
          </a:xfrm>
        </p:grpSpPr>
        <p:sp>
          <p:nvSpPr>
            <p:cNvPr id="463" name="Google Shape;463;g3b54775610f_0_51"/>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64" name="Google Shape;464;g3b54775610f_0_51"/>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H</a:t>
              </a:r>
              <a:endParaRPr sz="3200">
                <a:solidFill>
                  <a:schemeClr val="dk1"/>
                </a:solidFill>
                <a:latin typeface="Open Sans SemiBold"/>
                <a:ea typeface="Open Sans SemiBold"/>
                <a:cs typeface="Open Sans SemiBold"/>
                <a:sym typeface="Open Sans SemiBold"/>
              </a:endParaRPr>
            </a:p>
          </p:txBody>
        </p:sp>
      </p:grpSp>
      <p:grpSp>
        <p:nvGrpSpPr>
          <p:cNvPr id="465" name="Google Shape;465;g3b54775610f_0_51"/>
          <p:cNvGrpSpPr/>
          <p:nvPr/>
        </p:nvGrpSpPr>
        <p:grpSpPr>
          <a:xfrm>
            <a:off x="1681781" y="2881046"/>
            <a:ext cx="784116" cy="779400"/>
            <a:chOff x="-4716" y="4398313"/>
            <a:chExt cx="784116" cy="779400"/>
          </a:xfrm>
        </p:grpSpPr>
        <p:sp>
          <p:nvSpPr>
            <p:cNvPr id="466" name="Google Shape;466;g3b54775610f_0_51"/>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67" name="Google Shape;467;g3b54775610f_0_51"/>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F</a:t>
              </a:r>
              <a:endParaRPr sz="3200">
                <a:solidFill>
                  <a:schemeClr val="dk1"/>
                </a:solidFill>
                <a:latin typeface="Open Sans SemiBold"/>
                <a:ea typeface="Open Sans SemiBold"/>
                <a:cs typeface="Open Sans SemiBold"/>
                <a:sym typeface="Open Sans SemiBold"/>
              </a:endParaRPr>
            </a:p>
          </p:txBody>
        </p:sp>
      </p:grpSp>
      <p:cxnSp>
        <p:nvCxnSpPr>
          <p:cNvPr id="468" name="Google Shape;468;g3b54775610f_0_51"/>
          <p:cNvCxnSpPr/>
          <p:nvPr/>
        </p:nvCxnSpPr>
        <p:spPr>
          <a:xfrm>
            <a:off x="1087998" y="2520858"/>
            <a:ext cx="689700" cy="523800"/>
          </a:xfrm>
          <a:prstGeom prst="straightConnector1">
            <a:avLst/>
          </a:prstGeom>
          <a:noFill/>
          <a:ln cap="flat" cmpd="sng" w="38100">
            <a:solidFill>
              <a:srgbClr val="666666"/>
            </a:solidFill>
            <a:prstDash val="solid"/>
            <a:round/>
            <a:headEnd len="med" w="med" type="none"/>
            <a:tailEnd len="med" w="med" type="triangle"/>
          </a:ln>
        </p:spPr>
      </p:cxnSp>
      <p:cxnSp>
        <p:nvCxnSpPr>
          <p:cNvPr id="469" name="Google Shape;469;g3b54775610f_0_51"/>
          <p:cNvCxnSpPr/>
          <p:nvPr/>
        </p:nvCxnSpPr>
        <p:spPr>
          <a:xfrm flipH="1">
            <a:off x="2364248" y="2520858"/>
            <a:ext cx="689700" cy="523800"/>
          </a:xfrm>
          <a:prstGeom prst="straightConnector1">
            <a:avLst/>
          </a:prstGeom>
          <a:noFill/>
          <a:ln cap="flat" cmpd="sng" w="38100">
            <a:solidFill>
              <a:srgbClr val="666666"/>
            </a:solidFill>
            <a:prstDash val="solid"/>
            <a:round/>
            <a:headEnd len="med" w="med" type="triangle"/>
            <a:tailEnd len="med" w="med" type="none"/>
          </a:ln>
        </p:spPr>
      </p:cxnSp>
      <p:cxnSp>
        <p:nvCxnSpPr>
          <p:cNvPr id="470" name="Google Shape;470;g3b54775610f_0_51"/>
          <p:cNvCxnSpPr>
            <a:stCxn id="461" idx="3"/>
            <a:endCxn id="464" idx="1"/>
          </p:cNvCxnSpPr>
          <p:nvPr/>
        </p:nvCxnSpPr>
        <p:spPr>
          <a:xfrm>
            <a:off x="1174493" y="2261783"/>
            <a:ext cx="1794300" cy="0"/>
          </a:xfrm>
          <a:prstGeom prst="straightConnector1">
            <a:avLst/>
          </a:prstGeom>
          <a:noFill/>
          <a:ln cap="flat" cmpd="sng" w="38100">
            <a:solidFill>
              <a:srgbClr val="666666"/>
            </a:solidFill>
            <a:prstDash val="solid"/>
            <a:round/>
            <a:headEnd len="med" w="med" type="none"/>
            <a:tailEnd len="med" w="med" type="triangle"/>
          </a:ln>
        </p:spPr>
      </p:cxnSp>
      <p:pic>
        <p:nvPicPr>
          <p:cNvPr id="471" name="Google Shape;471;g3b54775610f_0_51"/>
          <p:cNvPicPr preferRelativeResize="0"/>
          <p:nvPr/>
        </p:nvPicPr>
        <p:blipFill>
          <a:blip r:embed="rId3">
            <a:alphaModFix/>
          </a:blip>
          <a:stretch>
            <a:fillRect/>
          </a:stretch>
        </p:blipFill>
        <p:spPr>
          <a:xfrm>
            <a:off x="6502975" y="1160164"/>
            <a:ext cx="5689024" cy="56805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3b48cf68732_1_99"/>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Pipe: mediator</a:t>
            </a:r>
            <a:endParaRPr/>
          </a:p>
        </p:txBody>
      </p:sp>
      <p:sp>
        <p:nvSpPr>
          <p:cNvPr id="478" name="Google Shape;478;g3b48cf68732_1_99"/>
          <p:cNvSpPr txBox="1"/>
          <p:nvPr>
            <p:ph idx="1" type="body"/>
          </p:nvPr>
        </p:nvSpPr>
        <p:spPr>
          <a:xfrm>
            <a:off x="225175" y="4239350"/>
            <a:ext cx="6277800" cy="2608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500">
                <a:solidFill>
                  <a:srgbClr val="4A86E8"/>
                </a:solidFill>
                <a:latin typeface="Courier New"/>
                <a:ea typeface="Courier New"/>
                <a:cs typeface="Courier New"/>
                <a:sym typeface="Courier New"/>
              </a:rPr>
              <a:t>lm(formula = Y ~ X)</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            Estimate Std. Error t value Pr(&gt;|t|)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(Intercept)  0.04652    0.08174   0.569     0.57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X            0.39762    0.08046   4.942 1.29e-06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p:txBody>
      </p:sp>
      <p:grpSp>
        <p:nvGrpSpPr>
          <p:cNvPr id="479" name="Google Shape;479;g3b48cf68732_1_99"/>
          <p:cNvGrpSpPr/>
          <p:nvPr/>
        </p:nvGrpSpPr>
        <p:grpSpPr>
          <a:xfrm>
            <a:off x="889291" y="2192258"/>
            <a:ext cx="784116" cy="779400"/>
            <a:chOff x="-4716" y="4398313"/>
            <a:chExt cx="784116" cy="779400"/>
          </a:xfrm>
        </p:grpSpPr>
        <p:sp>
          <p:nvSpPr>
            <p:cNvPr id="480" name="Google Shape;480;g3b48cf68732_1_99"/>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81" name="Google Shape;481;g3b48cf68732_1_99"/>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482" name="Google Shape;482;g3b48cf68732_1_99"/>
          <p:cNvGrpSpPr/>
          <p:nvPr/>
        </p:nvGrpSpPr>
        <p:grpSpPr>
          <a:xfrm>
            <a:off x="3462950" y="2192258"/>
            <a:ext cx="784116" cy="779400"/>
            <a:chOff x="-4716" y="4398313"/>
            <a:chExt cx="784116" cy="779400"/>
          </a:xfrm>
        </p:grpSpPr>
        <p:sp>
          <p:nvSpPr>
            <p:cNvPr id="483" name="Google Shape;483;g3b48cf68732_1_99"/>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84" name="Google Shape;484;g3b48cf68732_1_99"/>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485" name="Google Shape;485;g3b48cf68732_1_99"/>
          <p:cNvGrpSpPr/>
          <p:nvPr/>
        </p:nvGrpSpPr>
        <p:grpSpPr>
          <a:xfrm>
            <a:off x="2176121" y="2192258"/>
            <a:ext cx="784116" cy="779400"/>
            <a:chOff x="-4716" y="4398313"/>
            <a:chExt cx="784116" cy="779400"/>
          </a:xfrm>
        </p:grpSpPr>
        <p:sp>
          <p:nvSpPr>
            <p:cNvPr id="486" name="Google Shape;486;g3b48cf68732_1_99"/>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487" name="Google Shape;487;g3b48cf68732_1_99"/>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488" name="Google Shape;488;g3b48cf68732_1_99"/>
          <p:cNvCxnSpPr>
            <a:stCxn id="487" idx="3"/>
            <a:endCxn id="484" idx="1"/>
          </p:cNvCxnSpPr>
          <p:nvPr/>
        </p:nvCxnSpPr>
        <p:spPr>
          <a:xfrm>
            <a:off x="2960237" y="2594670"/>
            <a:ext cx="507300" cy="0"/>
          </a:xfrm>
          <a:prstGeom prst="straightConnector1">
            <a:avLst/>
          </a:prstGeom>
          <a:noFill/>
          <a:ln cap="flat" cmpd="sng" w="38100">
            <a:solidFill>
              <a:srgbClr val="666666"/>
            </a:solidFill>
            <a:prstDash val="solid"/>
            <a:round/>
            <a:headEnd len="med" w="med" type="none"/>
            <a:tailEnd len="med" w="med" type="triangle"/>
          </a:ln>
        </p:spPr>
      </p:cxnSp>
      <p:cxnSp>
        <p:nvCxnSpPr>
          <p:cNvPr id="489" name="Google Shape;489;g3b48cf68732_1_99"/>
          <p:cNvCxnSpPr>
            <a:stCxn id="481" idx="3"/>
            <a:endCxn id="487" idx="1"/>
          </p:cNvCxnSpPr>
          <p:nvPr/>
        </p:nvCxnSpPr>
        <p:spPr>
          <a:xfrm>
            <a:off x="1673407" y="2594670"/>
            <a:ext cx="507300" cy="0"/>
          </a:xfrm>
          <a:prstGeom prst="straightConnector1">
            <a:avLst/>
          </a:prstGeom>
          <a:noFill/>
          <a:ln cap="flat" cmpd="sng" w="38100">
            <a:solidFill>
              <a:srgbClr val="666666"/>
            </a:solidFill>
            <a:prstDash val="solid"/>
            <a:round/>
            <a:headEnd len="med" w="med" type="none"/>
            <a:tailEnd len="med" w="med" type="triangle"/>
          </a:ln>
        </p:spPr>
      </p:cxnSp>
      <p:pic>
        <p:nvPicPr>
          <p:cNvPr id="490" name="Google Shape;490;g3b48cf68732_1_99"/>
          <p:cNvPicPr preferRelativeResize="0"/>
          <p:nvPr/>
        </p:nvPicPr>
        <p:blipFill>
          <a:blip r:embed="rId3">
            <a:alphaModFix/>
          </a:blip>
          <a:stretch>
            <a:fillRect/>
          </a:stretch>
        </p:blipFill>
        <p:spPr>
          <a:xfrm>
            <a:off x="6502975" y="1160164"/>
            <a:ext cx="5689024" cy="56805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867e8c83fa_0_162"/>
          <p:cNvSpPr txBox="1"/>
          <p:nvPr>
            <p:ph type="title"/>
          </p:nvPr>
        </p:nvSpPr>
        <p:spPr>
          <a:xfrm>
            <a:off x="838200" y="1301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lang="en-US"/>
              <a:t>Schedule</a:t>
            </a:r>
            <a:endParaRPr/>
          </a:p>
        </p:txBody>
      </p:sp>
      <p:sp>
        <p:nvSpPr>
          <p:cNvPr id="248" name="Google Shape;248;g3867e8c83fa_0_162"/>
          <p:cNvSpPr txBox="1"/>
          <p:nvPr>
            <p:ph idx="1" type="body"/>
          </p:nvPr>
        </p:nvSpPr>
        <p:spPr>
          <a:xfrm>
            <a:off x="838200" y="1300825"/>
            <a:ext cx="10874400" cy="5403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2400"/>
              <a:buFont typeface="Arial"/>
              <a:buNone/>
            </a:pPr>
            <a:r>
              <a:rPr lang="en-US" sz="2400"/>
              <a:t>8:30 - 9:30 		Lecture</a:t>
            </a:r>
            <a:endParaRPr sz="2400"/>
          </a:p>
          <a:p>
            <a:pPr indent="0" lvl="0" marL="0" marR="0" rtl="0" algn="l">
              <a:lnSpc>
                <a:spcPct val="115000"/>
              </a:lnSpc>
              <a:spcBef>
                <a:spcPts val="0"/>
              </a:spcBef>
              <a:spcAft>
                <a:spcPts val="0"/>
              </a:spcAft>
              <a:buClr>
                <a:schemeClr val="dk1"/>
              </a:buClr>
              <a:buSzPts val="2400"/>
              <a:buFont typeface="Arial"/>
              <a:buNone/>
            </a:pPr>
            <a:r>
              <a:rPr lang="en-US" sz="2400"/>
              <a:t>9:30 - 9:45		Questions/Discussion</a:t>
            </a:r>
            <a:endParaRPr sz="2400"/>
          </a:p>
          <a:p>
            <a:pPr indent="0" lvl="0" marL="0" marR="0" rtl="0" algn="l">
              <a:lnSpc>
                <a:spcPct val="115000"/>
              </a:lnSpc>
              <a:spcBef>
                <a:spcPts val="0"/>
              </a:spcBef>
              <a:spcAft>
                <a:spcPts val="0"/>
              </a:spcAft>
              <a:buClr>
                <a:schemeClr val="dk1"/>
              </a:buClr>
              <a:buSzPts val="2400"/>
              <a:buFont typeface="Arial"/>
              <a:buNone/>
            </a:pPr>
            <a:r>
              <a:rPr lang="en-US" sz="2400"/>
              <a:t>9:45 -10:00 		Group building/introductions</a:t>
            </a:r>
            <a:endParaRPr sz="2400"/>
          </a:p>
          <a:p>
            <a:pPr indent="0" lvl="0" marL="0" marR="0" rtl="0" algn="l">
              <a:lnSpc>
                <a:spcPct val="115000"/>
              </a:lnSpc>
              <a:spcBef>
                <a:spcPts val="0"/>
              </a:spcBef>
              <a:spcAft>
                <a:spcPts val="0"/>
              </a:spcAft>
              <a:buClr>
                <a:schemeClr val="dk1"/>
              </a:buClr>
              <a:buSzPts val="2400"/>
              <a:buFont typeface="Arial"/>
              <a:buNone/>
            </a:pPr>
            <a:r>
              <a:rPr lang="en-US" sz="2400"/>
              <a:t>10:00 - 10:30		Coffee break</a:t>
            </a:r>
            <a:endParaRPr sz="2400"/>
          </a:p>
          <a:p>
            <a:pPr indent="0" lvl="0" marL="0" marR="0" rtl="0" algn="l">
              <a:lnSpc>
                <a:spcPct val="115000"/>
              </a:lnSpc>
              <a:spcBef>
                <a:spcPts val="0"/>
              </a:spcBef>
              <a:spcAft>
                <a:spcPts val="0"/>
              </a:spcAft>
              <a:buClr>
                <a:schemeClr val="dk1"/>
              </a:buClr>
              <a:buSzPts val="2400"/>
              <a:buFont typeface="Arial"/>
              <a:buNone/>
            </a:pPr>
            <a:r>
              <a:rPr lang="en-US" sz="2400"/>
              <a:t>10:30 - 11:00		Case Study I</a:t>
            </a:r>
            <a:endParaRPr sz="2400"/>
          </a:p>
          <a:p>
            <a:pPr indent="0" lvl="0" marL="0" marR="0" rtl="0" algn="l">
              <a:lnSpc>
                <a:spcPct val="115000"/>
              </a:lnSpc>
              <a:spcBef>
                <a:spcPts val="0"/>
              </a:spcBef>
              <a:spcAft>
                <a:spcPts val="0"/>
              </a:spcAft>
              <a:buClr>
                <a:schemeClr val="dk1"/>
              </a:buClr>
              <a:buSzPts val="2400"/>
              <a:buFont typeface="Arial"/>
              <a:buNone/>
            </a:pPr>
            <a:r>
              <a:rPr lang="en-US" sz="2400"/>
              <a:t>11:00 - 11:30 	Case Study II</a:t>
            </a:r>
            <a:endParaRPr sz="2400"/>
          </a:p>
          <a:p>
            <a:pPr indent="0" lvl="0" marL="0" marR="0" rtl="0" algn="l">
              <a:lnSpc>
                <a:spcPct val="115000"/>
              </a:lnSpc>
              <a:spcBef>
                <a:spcPts val="0"/>
              </a:spcBef>
              <a:spcAft>
                <a:spcPts val="0"/>
              </a:spcAft>
              <a:buClr>
                <a:schemeClr val="dk1"/>
              </a:buClr>
              <a:buSzPts val="2400"/>
              <a:buFont typeface="Arial"/>
              <a:buNone/>
            </a:pPr>
            <a:r>
              <a:rPr lang="en-US" sz="2400"/>
              <a:t>11:30 - 12:00 	Questions/Discussion</a:t>
            </a:r>
            <a:endParaRPr sz="2400"/>
          </a:p>
          <a:p>
            <a:pPr indent="0" lvl="0" marL="0" marR="0" rtl="0" algn="l">
              <a:lnSpc>
                <a:spcPct val="90000"/>
              </a:lnSpc>
              <a:spcBef>
                <a:spcPts val="0"/>
              </a:spcBef>
              <a:spcAft>
                <a:spcPts val="0"/>
              </a:spcAft>
              <a:buClr>
                <a:schemeClr val="dk1"/>
              </a:buClr>
              <a:buSzPts val="2400"/>
              <a:buFont typeface="Arial"/>
              <a:buNone/>
            </a:pPr>
            <a:r>
              <a:t/>
            </a:r>
            <a:endParaRPr sz="2400"/>
          </a:p>
        </p:txBody>
      </p:sp>
      <p:pic>
        <p:nvPicPr>
          <p:cNvPr id="249" name="Google Shape;249;g3867e8c83fa_0_162"/>
          <p:cNvPicPr preferRelativeResize="0"/>
          <p:nvPr/>
        </p:nvPicPr>
        <p:blipFill rotWithShape="1">
          <a:blip r:embed="rId3">
            <a:alphaModFix/>
          </a:blip>
          <a:srcRect b="0" l="81653" r="0" t="4915"/>
          <a:stretch/>
        </p:blipFill>
        <p:spPr>
          <a:xfrm>
            <a:off x="8564724" y="3094075"/>
            <a:ext cx="3412173" cy="3548825"/>
          </a:xfrm>
          <a:prstGeom prst="rect">
            <a:avLst/>
          </a:prstGeom>
          <a:noFill/>
          <a:ln>
            <a:noFill/>
          </a:ln>
        </p:spPr>
      </p:pic>
      <p:sp>
        <p:nvSpPr>
          <p:cNvPr id="250" name="Google Shape;250;g3867e8c83fa_0_162"/>
          <p:cNvSpPr txBox="1"/>
          <p:nvPr/>
        </p:nvSpPr>
        <p:spPr>
          <a:xfrm>
            <a:off x="1850850" y="5598250"/>
            <a:ext cx="8849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solidFill>
                  <a:schemeClr val="dk1"/>
                </a:solidFill>
                <a:latin typeface="Open Sans SemiBold"/>
                <a:ea typeface="Open Sans SemiBold"/>
                <a:cs typeface="Open Sans SemiBold"/>
                <a:sym typeface="Open Sans SemiBold"/>
              </a:rPr>
              <a:t>pollev.com/josefuyeda941</a:t>
            </a:r>
            <a:endParaRPr sz="3400">
              <a:solidFill>
                <a:schemeClr val="dk1"/>
              </a:solidFill>
              <a:latin typeface="Open Sans SemiBold"/>
              <a:ea typeface="Open Sans SemiBold"/>
              <a:cs typeface="Open Sans SemiBold"/>
              <a:sym typeface="Open Sans SemiBold"/>
            </a:endParaRPr>
          </a:p>
        </p:txBody>
      </p:sp>
      <p:sp>
        <p:nvSpPr>
          <p:cNvPr id="251" name="Google Shape;251;g3867e8c83fa_0_162"/>
          <p:cNvSpPr txBox="1"/>
          <p:nvPr>
            <p:ph idx="4294967295" type="ctrTitle"/>
          </p:nvPr>
        </p:nvSpPr>
        <p:spPr>
          <a:xfrm>
            <a:off x="2832900" y="-696088"/>
            <a:ext cx="9144000" cy="23877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6000"/>
              <a:buFont typeface="Open Sans SemiBold"/>
              <a:buNone/>
            </a:pPr>
            <a:r>
              <a:rPr b="0" i="0" lang="en-US" sz="4700" u="none">
                <a:solidFill>
                  <a:schemeClr val="dk1"/>
                </a:solidFill>
                <a:latin typeface="Open Sans SemiBold"/>
                <a:ea typeface="Open Sans SemiBold"/>
                <a:cs typeface="Open Sans SemiBold"/>
                <a:sym typeface="Open Sans SemiBold"/>
              </a:rPr>
              <a:t>A Primer for Phylogenetic Causal Inference</a:t>
            </a:r>
            <a:endParaRPr sz="3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g3b48cf68732_1_119"/>
          <p:cNvPicPr preferRelativeResize="0"/>
          <p:nvPr/>
        </p:nvPicPr>
        <p:blipFill>
          <a:blip r:embed="rId3">
            <a:alphaModFix/>
          </a:blip>
          <a:stretch>
            <a:fillRect/>
          </a:stretch>
        </p:blipFill>
        <p:spPr>
          <a:xfrm>
            <a:off x="6502975" y="1177432"/>
            <a:ext cx="5689024" cy="5680569"/>
          </a:xfrm>
          <a:prstGeom prst="rect">
            <a:avLst/>
          </a:prstGeom>
          <a:noFill/>
          <a:ln>
            <a:noFill/>
          </a:ln>
        </p:spPr>
      </p:pic>
      <p:sp>
        <p:nvSpPr>
          <p:cNvPr id="497" name="Google Shape;497;g3b48cf68732_1_119"/>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Pipe: mediator</a:t>
            </a:r>
            <a:endParaRPr/>
          </a:p>
        </p:txBody>
      </p:sp>
      <p:sp>
        <p:nvSpPr>
          <p:cNvPr id="498" name="Google Shape;498;g3b48cf68732_1_119"/>
          <p:cNvSpPr txBox="1"/>
          <p:nvPr>
            <p:ph idx="1" type="body"/>
          </p:nvPr>
        </p:nvSpPr>
        <p:spPr>
          <a:xfrm>
            <a:off x="225175" y="4239350"/>
            <a:ext cx="6277800" cy="2608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500">
                <a:solidFill>
                  <a:srgbClr val="4A86E8"/>
                </a:solidFill>
                <a:latin typeface="Courier New"/>
                <a:ea typeface="Courier New"/>
                <a:cs typeface="Courier New"/>
                <a:sym typeface="Courier New"/>
              </a:rPr>
              <a:t>lm(formula = Y ~ X + Z)</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            Estimate Std. Error t value Pr(&gt;|t|)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(Intercept) -1.13684    0.08815 -12.897   &lt;2e-16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X           -0.05336    0.06185  -0.863    0.389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Z            2.22261    0.12596  17.645   &lt;2e-16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p:txBody>
      </p:sp>
      <p:grpSp>
        <p:nvGrpSpPr>
          <p:cNvPr id="499" name="Google Shape;499;g3b48cf68732_1_119"/>
          <p:cNvGrpSpPr/>
          <p:nvPr/>
        </p:nvGrpSpPr>
        <p:grpSpPr>
          <a:xfrm>
            <a:off x="889291" y="2192258"/>
            <a:ext cx="784116" cy="779400"/>
            <a:chOff x="-4716" y="4398313"/>
            <a:chExt cx="784116" cy="779400"/>
          </a:xfrm>
        </p:grpSpPr>
        <p:sp>
          <p:nvSpPr>
            <p:cNvPr id="500" name="Google Shape;500;g3b48cf68732_1_119"/>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01" name="Google Shape;501;g3b48cf68732_1_119"/>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502" name="Google Shape;502;g3b48cf68732_1_119"/>
          <p:cNvGrpSpPr/>
          <p:nvPr/>
        </p:nvGrpSpPr>
        <p:grpSpPr>
          <a:xfrm>
            <a:off x="3462950" y="2192258"/>
            <a:ext cx="784116" cy="779400"/>
            <a:chOff x="-4716" y="4398313"/>
            <a:chExt cx="784116" cy="779400"/>
          </a:xfrm>
        </p:grpSpPr>
        <p:sp>
          <p:nvSpPr>
            <p:cNvPr id="503" name="Google Shape;503;g3b48cf68732_1_119"/>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04" name="Google Shape;504;g3b48cf68732_1_119"/>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505" name="Google Shape;505;g3b48cf68732_1_119"/>
          <p:cNvGrpSpPr/>
          <p:nvPr/>
        </p:nvGrpSpPr>
        <p:grpSpPr>
          <a:xfrm>
            <a:off x="2176121" y="2192258"/>
            <a:ext cx="784116" cy="779400"/>
            <a:chOff x="-4716" y="4398313"/>
            <a:chExt cx="784116" cy="779400"/>
          </a:xfrm>
        </p:grpSpPr>
        <p:sp>
          <p:nvSpPr>
            <p:cNvPr id="506" name="Google Shape;506;g3b48cf68732_1_119"/>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07" name="Google Shape;507;g3b48cf68732_1_119"/>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508" name="Google Shape;508;g3b48cf68732_1_119"/>
          <p:cNvCxnSpPr>
            <a:stCxn id="507" idx="3"/>
            <a:endCxn id="504" idx="1"/>
          </p:cNvCxnSpPr>
          <p:nvPr/>
        </p:nvCxnSpPr>
        <p:spPr>
          <a:xfrm>
            <a:off x="2960237" y="2594670"/>
            <a:ext cx="507300" cy="0"/>
          </a:xfrm>
          <a:prstGeom prst="straightConnector1">
            <a:avLst/>
          </a:prstGeom>
          <a:noFill/>
          <a:ln cap="flat" cmpd="sng" w="38100">
            <a:solidFill>
              <a:srgbClr val="666666"/>
            </a:solidFill>
            <a:prstDash val="solid"/>
            <a:round/>
            <a:headEnd len="med" w="med" type="none"/>
            <a:tailEnd len="med" w="med" type="triangle"/>
          </a:ln>
        </p:spPr>
      </p:cxnSp>
      <p:cxnSp>
        <p:nvCxnSpPr>
          <p:cNvPr id="509" name="Google Shape;509;g3b48cf68732_1_119"/>
          <p:cNvCxnSpPr>
            <a:stCxn id="501" idx="3"/>
            <a:endCxn id="507" idx="1"/>
          </p:cNvCxnSpPr>
          <p:nvPr/>
        </p:nvCxnSpPr>
        <p:spPr>
          <a:xfrm>
            <a:off x="1673407" y="2594670"/>
            <a:ext cx="507300" cy="0"/>
          </a:xfrm>
          <a:prstGeom prst="straightConnector1">
            <a:avLst/>
          </a:prstGeom>
          <a:noFill/>
          <a:ln cap="flat" cmpd="sng" w="38100">
            <a:solidFill>
              <a:srgbClr val="666666"/>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g3b54775610f_0_85"/>
          <p:cNvPicPr preferRelativeResize="0"/>
          <p:nvPr/>
        </p:nvPicPr>
        <p:blipFill>
          <a:blip r:embed="rId3">
            <a:alphaModFix/>
          </a:blip>
          <a:stretch>
            <a:fillRect/>
          </a:stretch>
        </p:blipFill>
        <p:spPr>
          <a:xfrm>
            <a:off x="6502975" y="1177432"/>
            <a:ext cx="5689024" cy="5680569"/>
          </a:xfrm>
          <a:prstGeom prst="rect">
            <a:avLst/>
          </a:prstGeom>
          <a:noFill/>
          <a:ln>
            <a:noFill/>
          </a:ln>
        </p:spPr>
      </p:pic>
      <p:sp>
        <p:nvSpPr>
          <p:cNvPr id="516" name="Google Shape;516;g3b54775610f_0_85"/>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Pipe: mediator</a:t>
            </a:r>
            <a:endParaRPr/>
          </a:p>
        </p:txBody>
      </p:sp>
      <p:sp>
        <p:nvSpPr>
          <p:cNvPr id="517" name="Google Shape;517;g3b54775610f_0_85"/>
          <p:cNvSpPr txBox="1"/>
          <p:nvPr>
            <p:ph idx="1" type="body"/>
          </p:nvPr>
        </p:nvSpPr>
        <p:spPr>
          <a:xfrm>
            <a:off x="225175" y="4239350"/>
            <a:ext cx="6277800" cy="2608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500">
                <a:solidFill>
                  <a:srgbClr val="4A86E8"/>
                </a:solidFill>
                <a:latin typeface="Courier New"/>
                <a:ea typeface="Courier New"/>
                <a:cs typeface="Courier New"/>
                <a:sym typeface="Courier New"/>
              </a:rPr>
              <a:t>lm(formula = Y ~ X + Z)</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            Estimate Std. Error t value Pr(&gt;|t|)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(Intercept) -1.13684    0.08815 -12.897   &lt;2e-16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X           -0.05336    0.06185  -0.863    0.389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Z            2.22261    0.12596  17.645   &lt;2e-16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p:txBody>
      </p:sp>
      <p:grpSp>
        <p:nvGrpSpPr>
          <p:cNvPr id="518" name="Google Shape;518;g3b54775610f_0_85"/>
          <p:cNvGrpSpPr/>
          <p:nvPr/>
        </p:nvGrpSpPr>
        <p:grpSpPr>
          <a:xfrm>
            <a:off x="889291" y="2192258"/>
            <a:ext cx="784116" cy="779400"/>
            <a:chOff x="-4716" y="4398313"/>
            <a:chExt cx="784116" cy="779400"/>
          </a:xfrm>
        </p:grpSpPr>
        <p:sp>
          <p:nvSpPr>
            <p:cNvPr id="519" name="Google Shape;519;g3b54775610f_0_85"/>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20" name="Google Shape;520;g3b54775610f_0_85"/>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521" name="Google Shape;521;g3b54775610f_0_85"/>
          <p:cNvGrpSpPr/>
          <p:nvPr/>
        </p:nvGrpSpPr>
        <p:grpSpPr>
          <a:xfrm>
            <a:off x="3462950" y="2192258"/>
            <a:ext cx="784116" cy="779400"/>
            <a:chOff x="-4716" y="4398313"/>
            <a:chExt cx="784116" cy="779400"/>
          </a:xfrm>
        </p:grpSpPr>
        <p:sp>
          <p:nvSpPr>
            <p:cNvPr id="522" name="Google Shape;522;g3b54775610f_0_85"/>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23" name="Google Shape;523;g3b54775610f_0_85"/>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524" name="Google Shape;524;g3b54775610f_0_85"/>
          <p:cNvGrpSpPr/>
          <p:nvPr/>
        </p:nvGrpSpPr>
        <p:grpSpPr>
          <a:xfrm>
            <a:off x="2176121" y="2192258"/>
            <a:ext cx="784116" cy="779400"/>
            <a:chOff x="-4716" y="4398313"/>
            <a:chExt cx="784116" cy="779400"/>
          </a:xfrm>
        </p:grpSpPr>
        <p:sp>
          <p:nvSpPr>
            <p:cNvPr id="525" name="Google Shape;525;g3b54775610f_0_85"/>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26" name="Google Shape;526;g3b54775610f_0_85"/>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527" name="Google Shape;527;g3b54775610f_0_85"/>
          <p:cNvCxnSpPr>
            <a:stCxn id="526" idx="3"/>
            <a:endCxn id="523" idx="1"/>
          </p:cNvCxnSpPr>
          <p:nvPr/>
        </p:nvCxnSpPr>
        <p:spPr>
          <a:xfrm>
            <a:off x="2960237" y="2594670"/>
            <a:ext cx="507300" cy="0"/>
          </a:xfrm>
          <a:prstGeom prst="straightConnector1">
            <a:avLst/>
          </a:prstGeom>
          <a:noFill/>
          <a:ln cap="flat" cmpd="sng" w="38100">
            <a:solidFill>
              <a:srgbClr val="666666"/>
            </a:solidFill>
            <a:prstDash val="solid"/>
            <a:round/>
            <a:headEnd len="med" w="med" type="none"/>
            <a:tailEnd len="med" w="med" type="triangle"/>
          </a:ln>
        </p:spPr>
      </p:cxnSp>
      <p:cxnSp>
        <p:nvCxnSpPr>
          <p:cNvPr id="528" name="Google Shape;528;g3b54775610f_0_85"/>
          <p:cNvCxnSpPr>
            <a:stCxn id="520" idx="3"/>
            <a:endCxn id="526" idx="1"/>
          </p:cNvCxnSpPr>
          <p:nvPr/>
        </p:nvCxnSpPr>
        <p:spPr>
          <a:xfrm>
            <a:off x="1673407" y="2594670"/>
            <a:ext cx="507300" cy="0"/>
          </a:xfrm>
          <a:prstGeom prst="straightConnector1">
            <a:avLst/>
          </a:prstGeom>
          <a:noFill/>
          <a:ln cap="flat" cmpd="sng" w="38100">
            <a:solidFill>
              <a:srgbClr val="666666"/>
            </a:solidFill>
            <a:prstDash val="solid"/>
            <a:round/>
            <a:headEnd len="med" w="med" type="none"/>
            <a:tailEnd len="med" w="med" type="triangle"/>
          </a:ln>
        </p:spPr>
      </p:cxnSp>
      <p:sp>
        <p:nvSpPr>
          <p:cNvPr id="529" name="Google Shape;529;g3b54775610f_0_85"/>
          <p:cNvSpPr txBox="1"/>
          <p:nvPr/>
        </p:nvSpPr>
        <p:spPr>
          <a:xfrm>
            <a:off x="225175" y="3789825"/>
            <a:ext cx="4936800" cy="1046700"/>
          </a:xfrm>
          <a:prstGeom prst="rect">
            <a:avLst/>
          </a:prstGeom>
          <a:solidFill>
            <a:srgbClr val="F1C232"/>
          </a:solidFill>
          <a:ln cap="flat" cmpd="sng" w="38100">
            <a:solidFill>
              <a:srgbClr val="674EA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rgbClr val="674EA7"/>
                </a:solidFill>
                <a:latin typeface="Open Sans SemiBold"/>
                <a:ea typeface="Open Sans SemiBold"/>
                <a:cs typeface="Open Sans SemiBold"/>
                <a:sym typeface="Open Sans SemiBold"/>
              </a:rPr>
              <a:t>Blocking effects</a:t>
            </a:r>
            <a:endParaRPr sz="2800">
              <a:solidFill>
                <a:srgbClr val="674EA7"/>
              </a:solidFill>
              <a:latin typeface="Open Sans SemiBold"/>
              <a:ea typeface="Open Sans SemiBold"/>
              <a:cs typeface="Open Sans SemiBold"/>
              <a:sym typeface="Open Sans SemiBold"/>
            </a:endParaRPr>
          </a:p>
          <a:p>
            <a:pPr indent="0" lvl="0" marL="0" rtl="0" algn="ctr">
              <a:spcBef>
                <a:spcPts val="0"/>
              </a:spcBef>
              <a:spcAft>
                <a:spcPts val="0"/>
              </a:spcAft>
              <a:buNone/>
            </a:pPr>
            <a:r>
              <a:rPr lang="en-US" sz="2800">
                <a:solidFill>
                  <a:srgbClr val="674EA7"/>
                </a:solidFill>
                <a:latin typeface="Open Sans SemiBold"/>
                <a:ea typeface="Open Sans SemiBold"/>
                <a:cs typeface="Open Sans SemiBold"/>
                <a:sym typeface="Open Sans SemiBold"/>
              </a:rPr>
              <a:t>(Post-treatment bias)</a:t>
            </a:r>
            <a:endParaRPr sz="2800">
              <a:solidFill>
                <a:srgbClr val="674EA7"/>
              </a:solidFill>
              <a:latin typeface="Open Sans SemiBold"/>
              <a:ea typeface="Open Sans SemiBold"/>
              <a:cs typeface="Open Sans SemiBold"/>
              <a:sym typeface="Open Sans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g3b54775610f_0_104"/>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The “Elemental Confounds”</a:t>
            </a:r>
            <a:endParaRPr/>
          </a:p>
        </p:txBody>
      </p:sp>
      <p:sp>
        <p:nvSpPr>
          <p:cNvPr id="536" name="Google Shape;536;g3b54775610f_0_104"/>
          <p:cNvSpPr txBox="1"/>
          <p:nvPr>
            <p:ph idx="1" type="body"/>
          </p:nvPr>
        </p:nvSpPr>
        <p:spPr>
          <a:xfrm>
            <a:off x="225175" y="4239350"/>
            <a:ext cx="6495000" cy="26085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2000">
                <a:latin typeface="Arial"/>
                <a:ea typeface="Arial"/>
                <a:cs typeface="Arial"/>
                <a:sym typeface="Arial"/>
              </a:rPr>
              <a:t>Example:</a:t>
            </a:r>
            <a:endParaRPr sz="2000">
              <a:latin typeface="Arial"/>
              <a:ea typeface="Arial"/>
              <a:cs typeface="Arial"/>
              <a:sym typeface="Arial"/>
            </a:endParaRPr>
          </a:p>
          <a:p>
            <a:pPr indent="-355600" lvl="0" marL="457200" rtl="0" algn="l">
              <a:lnSpc>
                <a:spcPct val="115000"/>
              </a:lnSpc>
              <a:spcBef>
                <a:spcPts val="1000"/>
              </a:spcBef>
              <a:spcAft>
                <a:spcPts val="0"/>
              </a:spcAft>
              <a:buSzPts val="2000"/>
              <a:buChar char="-"/>
            </a:pPr>
            <a:r>
              <a:rPr lang="en-US" sz="2000">
                <a:latin typeface="Arial"/>
                <a:ea typeface="Arial"/>
                <a:cs typeface="Arial"/>
                <a:sym typeface="Arial"/>
              </a:rPr>
              <a:t>Studying health effects of exercise (E) on diet (D)</a:t>
            </a:r>
            <a:endParaRPr sz="2000">
              <a:latin typeface="Arial"/>
              <a:ea typeface="Arial"/>
              <a:cs typeface="Arial"/>
              <a:sym typeface="Arial"/>
            </a:endParaRPr>
          </a:p>
          <a:p>
            <a:pPr indent="-355600" lvl="0" marL="457200" rtl="0" algn="l">
              <a:lnSpc>
                <a:spcPct val="115000"/>
              </a:lnSpc>
              <a:spcBef>
                <a:spcPts val="0"/>
              </a:spcBef>
              <a:spcAft>
                <a:spcPts val="0"/>
              </a:spcAft>
              <a:buSzPts val="2000"/>
              <a:buChar char="-"/>
            </a:pPr>
            <a:r>
              <a:rPr lang="en-US" sz="2000">
                <a:latin typeface="Arial"/>
                <a:ea typeface="Arial"/>
                <a:cs typeface="Arial"/>
                <a:sym typeface="Arial"/>
              </a:rPr>
              <a:t>Hospitalisation (H) as related proxy for health </a:t>
            </a:r>
            <a:endParaRPr sz="2000">
              <a:latin typeface="Arial"/>
              <a:ea typeface="Arial"/>
              <a:cs typeface="Arial"/>
              <a:sym typeface="Arial"/>
            </a:endParaRPr>
          </a:p>
          <a:p>
            <a:pPr indent="0" lvl="0" marL="0" rtl="0" algn="l">
              <a:lnSpc>
                <a:spcPct val="115000"/>
              </a:lnSpc>
              <a:spcBef>
                <a:spcPts val="1000"/>
              </a:spcBef>
              <a:spcAft>
                <a:spcPts val="0"/>
              </a:spcAft>
              <a:buNone/>
            </a:pPr>
            <a:r>
              <a:t/>
            </a:r>
            <a:endParaRPr sz="2000">
              <a:latin typeface="Arial"/>
              <a:ea typeface="Arial"/>
              <a:cs typeface="Arial"/>
              <a:sym typeface="Arial"/>
            </a:endParaRPr>
          </a:p>
          <a:p>
            <a:pPr indent="0" lvl="0" marL="0" rtl="0" algn="l">
              <a:lnSpc>
                <a:spcPct val="115000"/>
              </a:lnSpc>
              <a:spcBef>
                <a:spcPts val="1000"/>
              </a:spcBef>
              <a:spcAft>
                <a:spcPts val="0"/>
              </a:spcAft>
              <a:buNone/>
            </a:pPr>
            <a:r>
              <a:rPr b="1" lang="en-US" sz="2000">
                <a:solidFill>
                  <a:srgbClr val="6AA84F"/>
                </a:solidFill>
                <a:latin typeface="Arial"/>
                <a:ea typeface="Arial"/>
                <a:cs typeface="Arial"/>
                <a:sym typeface="Arial"/>
              </a:rPr>
              <a:t>→ Should we include H in our regression?</a:t>
            </a:r>
            <a:endParaRPr b="1" sz="2000">
              <a:solidFill>
                <a:srgbClr val="6AA84F"/>
              </a:solidFill>
              <a:latin typeface="Arial"/>
              <a:ea typeface="Arial"/>
              <a:cs typeface="Arial"/>
              <a:sym typeface="Arial"/>
            </a:endParaRPr>
          </a:p>
        </p:txBody>
      </p:sp>
      <p:sp>
        <p:nvSpPr>
          <p:cNvPr id="537" name="Google Shape;537;g3b54775610f_0_104"/>
          <p:cNvSpPr txBox="1"/>
          <p:nvPr/>
        </p:nvSpPr>
        <p:spPr>
          <a:xfrm>
            <a:off x="1898624" y="2253104"/>
            <a:ext cx="424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Open Sans SemiBold"/>
                <a:ea typeface="Open Sans SemiBold"/>
                <a:cs typeface="Open Sans SemiBold"/>
                <a:sym typeface="Open Sans SemiBold"/>
              </a:rPr>
              <a:t>?</a:t>
            </a:r>
            <a:endParaRPr sz="3200">
              <a:solidFill>
                <a:schemeClr val="dk1"/>
              </a:solidFill>
              <a:latin typeface="Open Sans SemiBold"/>
              <a:ea typeface="Open Sans SemiBold"/>
              <a:cs typeface="Open Sans SemiBold"/>
              <a:sym typeface="Open Sans SemiBold"/>
            </a:endParaRPr>
          </a:p>
        </p:txBody>
      </p:sp>
      <p:pic>
        <p:nvPicPr>
          <p:cNvPr id="538" name="Google Shape;538;g3b54775610f_0_104"/>
          <p:cNvPicPr preferRelativeResize="0"/>
          <p:nvPr/>
        </p:nvPicPr>
        <p:blipFill>
          <a:blip r:embed="rId3">
            <a:alphaModFix/>
          </a:blip>
          <a:stretch>
            <a:fillRect/>
          </a:stretch>
        </p:blipFill>
        <p:spPr>
          <a:xfrm>
            <a:off x="6502975" y="1177439"/>
            <a:ext cx="5689024" cy="5680559"/>
          </a:xfrm>
          <a:prstGeom prst="rect">
            <a:avLst/>
          </a:prstGeom>
          <a:noFill/>
          <a:ln>
            <a:noFill/>
          </a:ln>
        </p:spPr>
      </p:pic>
      <p:grpSp>
        <p:nvGrpSpPr>
          <p:cNvPr id="539" name="Google Shape;539;g3b54775610f_0_104"/>
          <p:cNvGrpSpPr/>
          <p:nvPr/>
        </p:nvGrpSpPr>
        <p:grpSpPr>
          <a:xfrm>
            <a:off x="838207" y="2509903"/>
            <a:ext cx="784116" cy="779400"/>
            <a:chOff x="-4716" y="4398313"/>
            <a:chExt cx="784116" cy="779400"/>
          </a:xfrm>
        </p:grpSpPr>
        <p:sp>
          <p:nvSpPr>
            <p:cNvPr id="540" name="Google Shape;540;g3b54775610f_0_104"/>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41" name="Google Shape;541;g3b54775610f_0_104"/>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E</a:t>
              </a:r>
              <a:endParaRPr sz="3200">
                <a:solidFill>
                  <a:schemeClr val="dk1"/>
                </a:solidFill>
                <a:latin typeface="Open Sans SemiBold"/>
                <a:ea typeface="Open Sans SemiBold"/>
                <a:cs typeface="Open Sans SemiBold"/>
                <a:sym typeface="Open Sans SemiBold"/>
              </a:endParaRPr>
            </a:p>
          </p:txBody>
        </p:sp>
      </p:grpSp>
      <p:grpSp>
        <p:nvGrpSpPr>
          <p:cNvPr id="542" name="Google Shape;542;g3b54775610f_0_104"/>
          <p:cNvGrpSpPr/>
          <p:nvPr/>
        </p:nvGrpSpPr>
        <p:grpSpPr>
          <a:xfrm>
            <a:off x="2599732" y="2509903"/>
            <a:ext cx="784116" cy="779400"/>
            <a:chOff x="-4716" y="4398313"/>
            <a:chExt cx="784116" cy="779400"/>
          </a:xfrm>
        </p:grpSpPr>
        <p:sp>
          <p:nvSpPr>
            <p:cNvPr id="543" name="Google Shape;543;g3b54775610f_0_104"/>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44" name="Google Shape;544;g3b54775610f_0_104"/>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D</a:t>
              </a:r>
              <a:endParaRPr sz="3200">
                <a:solidFill>
                  <a:schemeClr val="dk1"/>
                </a:solidFill>
                <a:latin typeface="Open Sans SemiBold"/>
                <a:ea typeface="Open Sans SemiBold"/>
                <a:cs typeface="Open Sans SemiBold"/>
                <a:sym typeface="Open Sans SemiBold"/>
              </a:endParaRPr>
            </a:p>
          </p:txBody>
        </p:sp>
      </p:grpSp>
      <p:grpSp>
        <p:nvGrpSpPr>
          <p:cNvPr id="545" name="Google Shape;545;g3b54775610f_0_104"/>
          <p:cNvGrpSpPr/>
          <p:nvPr/>
        </p:nvGrpSpPr>
        <p:grpSpPr>
          <a:xfrm>
            <a:off x="1719407" y="1512028"/>
            <a:ext cx="784116" cy="779400"/>
            <a:chOff x="-4716" y="4398313"/>
            <a:chExt cx="784116" cy="779400"/>
          </a:xfrm>
        </p:grpSpPr>
        <p:sp>
          <p:nvSpPr>
            <p:cNvPr id="546" name="Google Shape;546;g3b54775610f_0_104"/>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47" name="Google Shape;547;g3b54775610f_0_104"/>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H</a:t>
              </a:r>
              <a:endParaRPr sz="3200">
                <a:solidFill>
                  <a:schemeClr val="dk1"/>
                </a:solidFill>
                <a:latin typeface="Open Sans SemiBold"/>
                <a:ea typeface="Open Sans SemiBold"/>
                <a:cs typeface="Open Sans SemiBold"/>
                <a:sym typeface="Open Sans SemiBold"/>
              </a:endParaRPr>
            </a:p>
          </p:txBody>
        </p:sp>
      </p:grpSp>
      <p:cxnSp>
        <p:nvCxnSpPr>
          <p:cNvPr id="548" name="Google Shape;548;g3b54775610f_0_104"/>
          <p:cNvCxnSpPr/>
          <p:nvPr/>
        </p:nvCxnSpPr>
        <p:spPr>
          <a:xfrm>
            <a:off x="2390773" y="2190615"/>
            <a:ext cx="314400" cy="419700"/>
          </a:xfrm>
          <a:prstGeom prst="straightConnector1">
            <a:avLst/>
          </a:prstGeom>
          <a:noFill/>
          <a:ln cap="flat" cmpd="sng" w="38100">
            <a:solidFill>
              <a:srgbClr val="666666"/>
            </a:solidFill>
            <a:prstDash val="solid"/>
            <a:round/>
            <a:headEnd len="med" w="med" type="triangle"/>
            <a:tailEnd len="med" w="med" type="none"/>
          </a:ln>
        </p:spPr>
      </p:cxnSp>
      <p:cxnSp>
        <p:nvCxnSpPr>
          <p:cNvPr id="549" name="Google Shape;549;g3b54775610f_0_104"/>
          <p:cNvCxnSpPr/>
          <p:nvPr/>
        </p:nvCxnSpPr>
        <p:spPr>
          <a:xfrm flipH="1">
            <a:off x="1497398" y="2161740"/>
            <a:ext cx="314400" cy="419700"/>
          </a:xfrm>
          <a:prstGeom prst="straightConnector1">
            <a:avLst/>
          </a:prstGeom>
          <a:noFill/>
          <a:ln cap="flat" cmpd="sng" w="38100">
            <a:solidFill>
              <a:srgbClr val="666666"/>
            </a:solidFill>
            <a:prstDash val="solid"/>
            <a:round/>
            <a:headEnd len="med" w="med" type="triangle"/>
            <a:tailEnd len="med" w="med" type="none"/>
          </a:ln>
        </p:spPr>
      </p:cxnSp>
      <p:cxnSp>
        <p:nvCxnSpPr>
          <p:cNvPr id="550" name="Google Shape;550;g3b54775610f_0_104"/>
          <p:cNvCxnSpPr>
            <a:stCxn id="544" idx="1"/>
            <a:endCxn id="541" idx="3"/>
          </p:cNvCxnSpPr>
          <p:nvPr/>
        </p:nvCxnSpPr>
        <p:spPr>
          <a:xfrm rot="10800000">
            <a:off x="1622248" y="2912315"/>
            <a:ext cx="982200" cy="0"/>
          </a:xfrm>
          <a:prstGeom prst="straightConnector1">
            <a:avLst/>
          </a:prstGeom>
          <a:noFill/>
          <a:ln cap="flat" cmpd="sng" w="38100">
            <a:solidFill>
              <a:srgbClr val="666666"/>
            </a:solidFill>
            <a:prstDash val="solid"/>
            <a:round/>
            <a:headEnd len="med" w="med" type="triangl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3b48cf68732_1_145"/>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Collider: common effect</a:t>
            </a:r>
            <a:endParaRPr/>
          </a:p>
        </p:txBody>
      </p:sp>
      <p:sp>
        <p:nvSpPr>
          <p:cNvPr id="557" name="Google Shape;557;g3b48cf68732_1_145"/>
          <p:cNvSpPr txBox="1"/>
          <p:nvPr>
            <p:ph idx="1" type="body"/>
          </p:nvPr>
        </p:nvSpPr>
        <p:spPr>
          <a:xfrm>
            <a:off x="225175" y="4239350"/>
            <a:ext cx="6277800" cy="2608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500">
                <a:solidFill>
                  <a:srgbClr val="4A86E8"/>
                </a:solidFill>
                <a:latin typeface="Courier New"/>
                <a:ea typeface="Courier New"/>
                <a:cs typeface="Courier New"/>
                <a:sym typeface="Courier New"/>
              </a:rPr>
              <a:t>lm(formula = Y ~ X)</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            Estimate Std. Error t value Pr(&gt;|t|)</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(Intercept)  0.08051    0.05753   1.399    0.163</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rPr b="1" lang="en-US" sz="1500">
                <a:solidFill>
                  <a:srgbClr val="4A86E8"/>
                </a:solidFill>
                <a:latin typeface="Courier New"/>
                <a:ea typeface="Courier New"/>
                <a:cs typeface="Courier New"/>
                <a:sym typeface="Courier New"/>
              </a:rPr>
              <a:t>X            0.01505    0.05947   0.253    0.800</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p:txBody>
      </p:sp>
      <p:grpSp>
        <p:nvGrpSpPr>
          <p:cNvPr id="558" name="Google Shape;558;g3b48cf68732_1_145"/>
          <p:cNvGrpSpPr/>
          <p:nvPr/>
        </p:nvGrpSpPr>
        <p:grpSpPr>
          <a:xfrm>
            <a:off x="838207" y="2509903"/>
            <a:ext cx="784116" cy="779400"/>
            <a:chOff x="-4716" y="4398313"/>
            <a:chExt cx="784116" cy="779400"/>
          </a:xfrm>
        </p:grpSpPr>
        <p:sp>
          <p:nvSpPr>
            <p:cNvPr id="559" name="Google Shape;559;g3b48cf68732_1_145"/>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60" name="Google Shape;560;g3b48cf68732_1_145"/>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561" name="Google Shape;561;g3b48cf68732_1_145"/>
          <p:cNvGrpSpPr/>
          <p:nvPr/>
        </p:nvGrpSpPr>
        <p:grpSpPr>
          <a:xfrm>
            <a:off x="2599732" y="2509903"/>
            <a:ext cx="784116" cy="779400"/>
            <a:chOff x="-4716" y="4398313"/>
            <a:chExt cx="784116" cy="779400"/>
          </a:xfrm>
        </p:grpSpPr>
        <p:sp>
          <p:nvSpPr>
            <p:cNvPr id="562" name="Google Shape;562;g3b48cf68732_1_145"/>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63" name="Google Shape;563;g3b48cf68732_1_145"/>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564" name="Google Shape;564;g3b48cf68732_1_145"/>
          <p:cNvGrpSpPr/>
          <p:nvPr/>
        </p:nvGrpSpPr>
        <p:grpSpPr>
          <a:xfrm>
            <a:off x="1719407" y="1512028"/>
            <a:ext cx="784116" cy="779400"/>
            <a:chOff x="-4716" y="4398313"/>
            <a:chExt cx="784116" cy="779400"/>
          </a:xfrm>
        </p:grpSpPr>
        <p:sp>
          <p:nvSpPr>
            <p:cNvPr id="565" name="Google Shape;565;g3b48cf68732_1_145"/>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66" name="Google Shape;566;g3b48cf68732_1_145"/>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567" name="Google Shape;567;g3b48cf68732_1_145"/>
          <p:cNvCxnSpPr/>
          <p:nvPr/>
        </p:nvCxnSpPr>
        <p:spPr>
          <a:xfrm>
            <a:off x="2390773" y="2190615"/>
            <a:ext cx="314400" cy="419700"/>
          </a:xfrm>
          <a:prstGeom prst="straightConnector1">
            <a:avLst/>
          </a:prstGeom>
          <a:noFill/>
          <a:ln cap="flat" cmpd="sng" w="38100">
            <a:solidFill>
              <a:srgbClr val="666666"/>
            </a:solidFill>
            <a:prstDash val="solid"/>
            <a:round/>
            <a:headEnd len="med" w="med" type="triangle"/>
            <a:tailEnd len="med" w="med" type="none"/>
          </a:ln>
        </p:spPr>
      </p:cxnSp>
      <p:cxnSp>
        <p:nvCxnSpPr>
          <p:cNvPr id="568" name="Google Shape;568;g3b48cf68732_1_145"/>
          <p:cNvCxnSpPr/>
          <p:nvPr/>
        </p:nvCxnSpPr>
        <p:spPr>
          <a:xfrm flipH="1">
            <a:off x="1497398" y="2161740"/>
            <a:ext cx="314400" cy="419700"/>
          </a:xfrm>
          <a:prstGeom prst="straightConnector1">
            <a:avLst/>
          </a:prstGeom>
          <a:noFill/>
          <a:ln cap="flat" cmpd="sng" w="38100">
            <a:solidFill>
              <a:srgbClr val="666666"/>
            </a:solidFill>
            <a:prstDash val="solid"/>
            <a:round/>
            <a:headEnd len="med" w="med" type="triangle"/>
            <a:tailEnd len="med" w="med" type="none"/>
          </a:ln>
        </p:spPr>
      </p:cxnSp>
      <p:pic>
        <p:nvPicPr>
          <p:cNvPr id="569" name="Google Shape;569;g3b48cf68732_1_145"/>
          <p:cNvPicPr preferRelativeResize="0"/>
          <p:nvPr/>
        </p:nvPicPr>
        <p:blipFill>
          <a:blip r:embed="rId3">
            <a:alphaModFix/>
          </a:blip>
          <a:stretch>
            <a:fillRect/>
          </a:stretch>
        </p:blipFill>
        <p:spPr>
          <a:xfrm>
            <a:off x="6502975" y="1177439"/>
            <a:ext cx="5689024" cy="56805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g3b48cf68732_1_175"/>
          <p:cNvPicPr preferRelativeResize="0"/>
          <p:nvPr/>
        </p:nvPicPr>
        <p:blipFill>
          <a:blip r:embed="rId3">
            <a:alphaModFix/>
          </a:blip>
          <a:stretch>
            <a:fillRect/>
          </a:stretch>
        </p:blipFill>
        <p:spPr>
          <a:xfrm>
            <a:off x="6502975" y="1167289"/>
            <a:ext cx="5689024" cy="5680559"/>
          </a:xfrm>
          <a:prstGeom prst="rect">
            <a:avLst/>
          </a:prstGeom>
          <a:noFill/>
          <a:ln>
            <a:noFill/>
          </a:ln>
        </p:spPr>
      </p:pic>
      <p:sp>
        <p:nvSpPr>
          <p:cNvPr id="576" name="Google Shape;576;g3b48cf68732_1_175"/>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Collider: common effect</a:t>
            </a:r>
            <a:endParaRPr/>
          </a:p>
        </p:txBody>
      </p:sp>
      <p:sp>
        <p:nvSpPr>
          <p:cNvPr id="577" name="Google Shape;577;g3b48cf68732_1_175"/>
          <p:cNvSpPr txBox="1"/>
          <p:nvPr>
            <p:ph idx="1" type="body"/>
          </p:nvPr>
        </p:nvSpPr>
        <p:spPr>
          <a:xfrm>
            <a:off x="225175" y="4239350"/>
            <a:ext cx="6277800" cy="2608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500">
                <a:solidFill>
                  <a:srgbClr val="4A86E8"/>
                </a:solidFill>
                <a:latin typeface="Courier New"/>
                <a:ea typeface="Courier New"/>
                <a:cs typeface="Courier New"/>
                <a:sym typeface="Courier New"/>
              </a:rPr>
              <a:t>lm(formula = Y ~ X + Z)</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            Estimate Std. Error t value Pr(&gt;|t|)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(Intercept) -0.87400    0.09826  -8.894  &lt; 2e-16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X           -0.20154    0.05363  -3.758 0.000206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Z            1.29728    0.11625  11.160  &lt; 2e-16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p:txBody>
      </p:sp>
      <p:grpSp>
        <p:nvGrpSpPr>
          <p:cNvPr id="578" name="Google Shape;578;g3b48cf68732_1_175"/>
          <p:cNvGrpSpPr/>
          <p:nvPr/>
        </p:nvGrpSpPr>
        <p:grpSpPr>
          <a:xfrm>
            <a:off x="838207" y="2509903"/>
            <a:ext cx="784116" cy="779400"/>
            <a:chOff x="-4716" y="4398313"/>
            <a:chExt cx="784116" cy="779400"/>
          </a:xfrm>
        </p:grpSpPr>
        <p:sp>
          <p:nvSpPr>
            <p:cNvPr id="579" name="Google Shape;579;g3b48cf68732_1_175"/>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80" name="Google Shape;580;g3b48cf68732_1_175"/>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581" name="Google Shape;581;g3b48cf68732_1_175"/>
          <p:cNvGrpSpPr/>
          <p:nvPr/>
        </p:nvGrpSpPr>
        <p:grpSpPr>
          <a:xfrm>
            <a:off x="2599732" y="2509903"/>
            <a:ext cx="784116" cy="779400"/>
            <a:chOff x="-4716" y="4398313"/>
            <a:chExt cx="784116" cy="779400"/>
          </a:xfrm>
        </p:grpSpPr>
        <p:sp>
          <p:nvSpPr>
            <p:cNvPr id="582" name="Google Shape;582;g3b48cf68732_1_175"/>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83" name="Google Shape;583;g3b48cf68732_1_175"/>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584" name="Google Shape;584;g3b48cf68732_1_175"/>
          <p:cNvGrpSpPr/>
          <p:nvPr/>
        </p:nvGrpSpPr>
        <p:grpSpPr>
          <a:xfrm>
            <a:off x="1719407" y="1512028"/>
            <a:ext cx="784116" cy="779400"/>
            <a:chOff x="-4716" y="4398313"/>
            <a:chExt cx="784116" cy="779400"/>
          </a:xfrm>
        </p:grpSpPr>
        <p:sp>
          <p:nvSpPr>
            <p:cNvPr id="585" name="Google Shape;585;g3b48cf68732_1_175"/>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86" name="Google Shape;586;g3b48cf68732_1_175"/>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587" name="Google Shape;587;g3b48cf68732_1_175"/>
          <p:cNvCxnSpPr/>
          <p:nvPr/>
        </p:nvCxnSpPr>
        <p:spPr>
          <a:xfrm>
            <a:off x="2390773" y="2190615"/>
            <a:ext cx="314400" cy="419700"/>
          </a:xfrm>
          <a:prstGeom prst="straightConnector1">
            <a:avLst/>
          </a:prstGeom>
          <a:noFill/>
          <a:ln cap="flat" cmpd="sng" w="38100">
            <a:solidFill>
              <a:srgbClr val="666666"/>
            </a:solidFill>
            <a:prstDash val="solid"/>
            <a:round/>
            <a:headEnd len="med" w="med" type="triangle"/>
            <a:tailEnd len="med" w="med" type="none"/>
          </a:ln>
        </p:spPr>
      </p:cxnSp>
      <p:cxnSp>
        <p:nvCxnSpPr>
          <p:cNvPr id="588" name="Google Shape;588;g3b48cf68732_1_175"/>
          <p:cNvCxnSpPr/>
          <p:nvPr/>
        </p:nvCxnSpPr>
        <p:spPr>
          <a:xfrm flipH="1">
            <a:off x="1497398" y="2161740"/>
            <a:ext cx="314400" cy="419700"/>
          </a:xfrm>
          <a:prstGeom prst="straightConnector1">
            <a:avLst/>
          </a:prstGeom>
          <a:noFill/>
          <a:ln cap="flat" cmpd="sng" w="38100">
            <a:solidFill>
              <a:srgbClr val="666666"/>
            </a:solidFill>
            <a:prstDash val="solid"/>
            <a:round/>
            <a:headEnd len="med" w="med" type="triangl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g3b54775610f_0_138"/>
          <p:cNvPicPr preferRelativeResize="0"/>
          <p:nvPr/>
        </p:nvPicPr>
        <p:blipFill>
          <a:blip r:embed="rId3">
            <a:alphaModFix/>
          </a:blip>
          <a:stretch>
            <a:fillRect/>
          </a:stretch>
        </p:blipFill>
        <p:spPr>
          <a:xfrm>
            <a:off x="6502975" y="1167289"/>
            <a:ext cx="5689024" cy="5680559"/>
          </a:xfrm>
          <a:prstGeom prst="rect">
            <a:avLst/>
          </a:prstGeom>
          <a:noFill/>
          <a:ln>
            <a:noFill/>
          </a:ln>
        </p:spPr>
      </p:pic>
      <p:sp>
        <p:nvSpPr>
          <p:cNvPr id="595" name="Google Shape;595;g3b54775610f_0_138"/>
          <p:cNvSpPr txBox="1"/>
          <p:nvPr>
            <p:ph type="title"/>
          </p:nvPr>
        </p:nvSpPr>
        <p:spPr>
          <a:xfrm>
            <a:off x="838200" y="186332"/>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Collider: common effect</a:t>
            </a:r>
            <a:endParaRPr/>
          </a:p>
        </p:txBody>
      </p:sp>
      <p:sp>
        <p:nvSpPr>
          <p:cNvPr id="596" name="Google Shape;596;g3b54775610f_0_138"/>
          <p:cNvSpPr txBox="1"/>
          <p:nvPr>
            <p:ph idx="1" type="body"/>
          </p:nvPr>
        </p:nvSpPr>
        <p:spPr>
          <a:xfrm>
            <a:off x="225175" y="4239350"/>
            <a:ext cx="6277800" cy="2608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500">
                <a:solidFill>
                  <a:srgbClr val="4A86E8"/>
                </a:solidFill>
                <a:latin typeface="Courier New"/>
                <a:ea typeface="Courier New"/>
                <a:cs typeface="Courier New"/>
                <a:sym typeface="Courier New"/>
              </a:rPr>
              <a:t>lm(formula = Y ~ X + Z)</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            Estimate Std. Error t value Pr(&gt;|t|)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(Intercept) -0.87400    0.09826  -8.894  &lt; 2e-16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X           -0.20154    0.05363  -3.758 0.000206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Clr>
                <a:schemeClr val="dk1"/>
              </a:buClr>
              <a:buSzPts val="1100"/>
              <a:buFont typeface="Arial"/>
              <a:buNone/>
            </a:pPr>
            <a:r>
              <a:rPr b="1" lang="en-US" sz="1500">
                <a:solidFill>
                  <a:srgbClr val="4A86E8"/>
                </a:solidFill>
                <a:latin typeface="Courier New"/>
                <a:ea typeface="Courier New"/>
                <a:cs typeface="Courier New"/>
                <a:sym typeface="Courier New"/>
              </a:rPr>
              <a:t>Z            1.29728    0.11625  11.160  &lt; 2e-16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a:p>
            <a:pPr indent="0" lvl="0" marL="0" rtl="0" algn="l">
              <a:spcBef>
                <a:spcPts val="1000"/>
              </a:spcBef>
              <a:spcAft>
                <a:spcPts val="0"/>
              </a:spcAft>
              <a:buNone/>
            </a:pPr>
            <a:r>
              <a:t/>
            </a:r>
            <a:endParaRPr b="1" sz="1500">
              <a:solidFill>
                <a:srgbClr val="4A86E8"/>
              </a:solidFill>
              <a:latin typeface="Courier New"/>
              <a:ea typeface="Courier New"/>
              <a:cs typeface="Courier New"/>
              <a:sym typeface="Courier New"/>
            </a:endParaRPr>
          </a:p>
        </p:txBody>
      </p:sp>
      <p:grpSp>
        <p:nvGrpSpPr>
          <p:cNvPr id="597" name="Google Shape;597;g3b54775610f_0_138"/>
          <p:cNvGrpSpPr/>
          <p:nvPr/>
        </p:nvGrpSpPr>
        <p:grpSpPr>
          <a:xfrm>
            <a:off x="838207" y="2509903"/>
            <a:ext cx="784116" cy="779400"/>
            <a:chOff x="-4716" y="4398313"/>
            <a:chExt cx="784116" cy="779400"/>
          </a:xfrm>
        </p:grpSpPr>
        <p:sp>
          <p:nvSpPr>
            <p:cNvPr id="598" name="Google Shape;598;g3b54775610f_0_138"/>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599" name="Google Shape;599;g3b54775610f_0_138"/>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600" name="Google Shape;600;g3b54775610f_0_138"/>
          <p:cNvGrpSpPr/>
          <p:nvPr/>
        </p:nvGrpSpPr>
        <p:grpSpPr>
          <a:xfrm>
            <a:off x="2599732" y="2509903"/>
            <a:ext cx="784116" cy="779400"/>
            <a:chOff x="-4716" y="4398313"/>
            <a:chExt cx="784116" cy="779400"/>
          </a:xfrm>
        </p:grpSpPr>
        <p:sp>
          <p:nvSpPr>
            <p:cNvPr id="601" name="Google Shape;601;g3b54775610f_0_138"/>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602" name="Google Shape;602;g3b54775610f_0_138"/>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603" name="Google Shape;603;g3b54775610f_0_138"/>
          <p:cNvGrpSpPr/>
          <p:nvPr/>
        </p:nvGrpSpPr>
        <p:grpSpPr>
          <a:xfrm>
            <a:off x="1719407" y="1512028"/>
            <a:ext cx="784116" cy="779400"/>
            <a:chOff x="-4716" y="4398313"/>
            <a:chExt cx="784116" cy="779400"/>
          </a:xfrm>
        </p:grpSpPr>
        <p:sp>
          <p:nvSpPr>
            <p:cNvPr id="604" name="Google Shape;604;g3b54775610f_0_138"/>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605" name="Google Shape;605;g3b54775610f_0_138"/>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606" name="Google Shape;606;g3b54775610f_0_138"/>
          <p:cNvCxnSpPr/>
          <p:nvPr/>
        </p:nvCxnSpPr>
        <p:spPr>
          <a:xfrm>
            <a:off x="2390773" y="2190615"/>
            <a:ext cx="314400" cy="419700"/>
          </a:xfrm>
          <a:prstGeom prst="straightConnector1">
            <a:avLst/>
          </a:prstGeom>
          <a:noFill/>
          <a:ln cap="flat" cmpd="sng" w="38100">
            <a:solidFill>
              <a:srgbClr val="666666"/>
            </a:solidFill>
            <a:prstDash val="solid"/>
            <a:round/>
            <a:headEnd len="med" w="med" type="triangle"/>
            <a:tailEnd len="med" w="med" type="none"/>
          </a:ln>
        </p:spPr>
      </p:cxnSp>
      <p:cxnSp>
        <p:nvCxnSpPr>
          <p:cNvPr id="607" name="Google Shape;607;g3b54775610f_0_138"/>
          <p:cNvCxnSpPr/>
          <p:nvPr/>
        </p:nvCxnSpPr>
        <p:spPr>
          <a:xfrm flipH="1">
            <a:off x="1497398" y="2161740"/>
            <a:ext cx="314400" cy="419700"/>
          </a:xfrm>
          <a:prstGeom prst="straightConnector1">
            <a:avLst/>
          </a:prstGeom>
          <a:noFill/>
          <a:ln cap="flat" cmpd="sng" w="38100">
            <a:solidFill>
              <a:srgbClr val="666666"/>
            </a:solidFill>
            <a:prstDash val="solid"/>
            <a:round/>
            <a:headEnd len="med" w="med" type="triangle"/>
            <a:tailEnd len="med" w="med" type="none"/>
          </a:ln>
        </p:spPr>
      </p:cxnSp>
      <p:sp>
        <p:nvSpPr>
          <p:cNvPr id="608" name="Google Shape;608;g3b54775610f_0_138"/>
          <p:cNvSpPr txBox="1"/>
          <p:nvPr/>
        </p:nvSpPr>
        <p:spPr>
          <a:xfrm>
            <a:off x="225175" y="3789825"/>
            <a:ext cx="4936800" cy="1046700"/>
          </a:xfrm>
          <a:prstGeom prst="rect">
            <a:avLst/>
          </a:prstGeom>
          <a:solidFill>
            <a:srgbClr val="F1C232"/>
          </a:solidFill>
          <a:ln cap="flat" cmpd="sng" w="38100">
            <a:solidFill>
              <a:srgbClr val="674EA7"/>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rgbClr val="674EA7"/>
                </a:solidFill>
                <a:latin typeface="Open Sans SemiBold"/>
                <a:ea typeface="Open Sans SemiBold"/>
                <a:cs typeface="Open Sans SemiBold"/>
                <a:sym typeface="Open Sans SemiBold"/>
              </a:rPr>
              <a:t>Sampling bias /</a:t>
            </a:r>
            <a:endParaRPr sz="2800">
              <a:solidFill>
                <a:srgbClr val="674EA7"/>
              </a:solidFill>
              <a:latin typeface="Open Sans SemiBold"/>
              <a:ea typeface="Open Sans SemiBold"/>
              <a:cs typeface="Open Sans SemiBold"/>
              <a:sym typeface="Open Sans SemiBold"/>
            </a:endParaRPr>
          </a:p>
          <a:p>
            <a:pPr indent="0" lvl="0" marL="0" rtl="0" algn="ctr">
              <a:spcBef>
                <a:spcPts val="0"/>
              </a:spcBef>
              <a:spcAft>
                <a:spcPts val="0"/>
              </a:spcAft>
              <a:buNone/>
            </a:pPr>
            <a:r>
              <a:rPr lang="en-US" sz="2800">
                <a:solidFill>
                  <a:srgbClr val="674EA7"/>
                </a:solidFill>
                <a:latin typeface="Open Sans SemiBold"/>
                <a:ea typeface="Open Sans SemiBold"/>
                <a:cs typeface="Open Sans SemiBold"/>
                <a:sym typeface="Open Sans SemiBold"/>
              </a:rPr>
              <a:t>Bad (endogenous) controls</a:t>
            </a:r>
            <a:endParaRPr sz="2800">
              <a:solidFill>
                <a:srgbClr val="674EA7"/>
              </a:solidFill>
              <a:latin typeface="Open Sans SemiBold"/>
              <a:ea typeface="Open Sans SemiBold"/>
              <a:cs typeface="Open Sans SemiBold"/>
              <a:sym typeface="Open Sans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Simpson's paradox</a:t>
            </a:r>
            <a:endParaRPr/>
          </a:p>
        </p:txBody>
      </p:sp>
      <p:pic>
        <p:nvPicPr>
          <p:cNvPr descr="A close up of a map&#10;&#10;Description generated with very high confidence" id="614" name="Google Shape;614;p14"/>
          <p:cNvPicPr preferRelativeResize="0"/>
          <p:nvPr>
            <p:ph idx="1" type="body"/>
          </p:nvPr>
        </p:nvPicPr>
        <p:blipFill rotWithShape="1">
          <a:blip r:embed="rId3">
            <a:alphaModFix/>
          </a:blip>
          <a:srcRect b="0" l="0" r="0" t="0"/>
          <a:stretch/>
        </p:blipFill>
        <p:spPr>
          <a:xfrm>
            <a:off x="2705100" y="1601787"/>
            <a:ext cx="6781800" cy="4524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Simpson's paradox</a:t>
            </a:r>
            <a:endParaRPr/>
          </a:p>
        </p:txBody>
      </p:sp>
      <p:sp>
        <p:nvSpPr>
          <p:cNvPr id="620" name="Google Shape;620;p15"/>
          <p:cNvSpPr txBox="1"/>
          <p:nvPr>
            <p:ph idx="1" type="body"/>
          </p:nvPr>
        </p:nvSpPr>
        <p:spPr>
          <a:xfrm>
            <a:off x="1981200" y="1631950"/>
            <a:ext cx="4339800" cy="45261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Open Sans SemiBold"/>
                <a:ea typeface="Open Sans SemiBold"/>
                <a:cs typeface="Open Sans SemiBold"/>
                <a:sym typeface="Open Sans SemiBold"/>
              </a:rPr>
              <a:t>Male recovery rate</a:t>
            </a:r>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Open Sans SemiBold"/>
                <a:ea typeface="Open Sans SemiBold"/>
                <a:cs typeface="Open Sans SemiBold"/>
                <a:sym typeface="Open Sans SemiBold"/>
              </a:rPr>
              <a:t>Drug: 60% (18/30)</a:t>
            </a:r>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Open Sans SemiBold"/>
                <a:ea typeface="Open Sans SemiBold"/>
                <a:cs typeface="Open Sans SemiBold"/>
                <a:sym typeface="Open Sans SemiBold"/>
              </a:rPr>
              <a:t>No drug: 70% (7/10)</a:t>
            </a:r>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Open Sans SemiBold"/>
              <a:ea typeface="Open Sans SemiBold"/>
              <a:cs typeface="Open Sans SemiBold"/>
              <a:sym typeface="Open Sans SemiBold"/>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Open Sans SemiBold"/>
                <a:ea typeface="Open Sans SemiBold"/>
                <a:cs typeface="Open Sans SemiBold"/>
                <a:sym typeface="Open Sans SemiBold"/>
              </a:rPr>
              <a:t>Female recovery rate</a:t>
            </a:r>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Open Sans SemiBold"/>
                <a:ea typeface="Open Sans SemiBold"/>
                <a:cs typeface="Open Sans SemiBold"/>
                <a:sym typeface="Open Sans SemiBold"/>
              </a:rPr>
              <a:t>Drug: 20% (2/10)</a:t>
            </a:r>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Open Sans SemiBold"/>
                <a:ea typeface="Open Sans SemiBold"/>
                <a:cs typeface="Open Sans SemiBold"/>
                <a:sym typeface="Open Sans SemiBold"/>
              </a:rPr>
              <a:t>No Drug: 30% (9/30)</a:t>
            </a:r>
            <a:endParaRPr/>
          </a:p>
          <a:p>
            <a:pPr indent="0" lvl="0" marL="0" marR="0" rtl="0" algn="l">
              <a:lnSpc>
                <a:spcPct val="90000"/>
              </a:lnSpc>
              <a:spcBef>
                <a:spcPts val="1000"/>
              </a:spcBef>
              <a:spcAft>
                <a:spcPts val="0"/>
              </a:spcAft>
              <a:buClr>
                <a:schemeClr val="dk1"/>
              </a:buClr>
              <a:buSzPts val="2800"/>
              <a:buFont typeface="Arial"/>
              <a:buNone/>
            </a:pPr>
            <a:br>
              <a:rPr b="0" i="0" lang="en-US" sz="2800" u="none" cap="none" strike="noStrike">
                <a:solidFill>
                  <a:schemeClr val="dk1"/>
                </a:solidFill>
                <a:latin typeface="Open Sans SemiBold"/>
                <a:ea typeface="Open Sans SemiBold"/>
                <a:cs typeface="Open Sans SemiBold"/>
                <a:sym typeface="Open Sans SemiBold"/>
              </a:rPr>
            </a:br>
            <a:endParaRPr/>
          </a:p>
        </p:txBody>
      </p:sp>
      <p:sp>
        <p:nvSpPr>
          <p:cNvPr id="621" name="Google Shape;621;p15"/>
          <p:cNvSpPr txBox="1"/>
          <p:nvPr/>
        </p:nvSpPr>
        <p:spPr>
          <a:xfrm>
            <a:off x="6918050" y="2141525"/>
            <a:ext cx="4213500" cy="4526100"/>
          </a:xfrm>
          <a:prstGeom prst="rect">
            <a:avLst/>
          </a:prstGeom>
          <a:noFill/>
          <a:ln>
            <a:noFill/>
          </a:ln>
        </p:spPr>
        <p:txBody>
          <a:bodyPr anchorCtr="0" anchor="t" bIns="45700" lIns="91425" spcFirstLastPara="1" rIns="91425" wrap="square" tIns="45700">
            <a:noAutofit/>
          </a:bodyPr>
          <a:lstStyle/>
          <a:p>
            <a:pPr indent="-342900" lvl="0" marL="342900" marR="0" rtl="0" algn="r">
              <a:lnSpc>
                <a:spcPct val="100000"/>
              </a:lnSpc>
              <a:spcBef>
                <a:spcPts val="0"/>
              </a:spcBef>
              <a:spcAft>
                <a:spcPts val="0"/>
              </a:spcAft>
              <a:buClr>
                <a:schemeClr val="dk1"/>
              </a:buClr>
              <a:buSzPts val="3000"/>
              <a:buFont typeface="Open Sans SemiBold"/>
              <a:buNone/>
            </a:pPr>
            <a:r>
              <a:rPr b="0" i="0" lang="en-US" sz="3000" u="none">
                <a:solidFill>
                  <a:schemeClr val="dk1"/>
                </a:solidFill>
                <a:latin typeface="Open Sans SemiBold"/>
                <a:ea typeface="Open Sans SemiBold"/>
                <a:cs typeface="Open Sans SemiBold"/>
                <a:sym typeface="Open Sans SemiBold"/>
              </a:rPr>
              <a:t>Combined </a:t>
            </a:r>
            <a:endParaRPr/>
          </a:p>
          <a:p>
            <a:pPr indent="-342900" lvl="0" marL="342900" marR="0" rtl="0" algn="r">
              <a:lnSpc>
                <a:spcPct val="100000"/>
              </a:lnSpc>
              <a:spcBef>
                <a:spcPts val="600"/>
              </a:spcBef>
              <a:spcAft>
                <a:spcPts val="0"/>
              </a:spcAft>
              <a:buClr>
                <a:schemeClr val="dk1"/>
              </a:buClr>
              <a:buSzPts val="3000"/>
              <a:buFont typeface="Open Sans SemiBold"/>
              <a:buNone/>
            </a:pPr>
            <a:r>
              <a:rPr b="0" i="0" lang="en-US" sz="3000" u="none">
                <a:solidFill>
                  <a:schemeClr val="dk1"/>
                </a:solidFill>
                <a:latin typeface="Open Sans SemiBold"/>
                <a:ea typeface="Open Sans SemiBold"/>
                <a:cs typeface="Open Sans SemiBold"/>
                <a:sym typeface="Open Sans SemiBold"/>
              </a:rPr>
              <a:t>recovery rate:</a:t>
            </a:r>
            <a:endParaRPr/>
          </a:p>
          <a:p>
            <a:pPr indent="-342900" lvl="0" marL="342900" marR="0" rtl="0" algn="r">
              <a:lnSpc>
                <a:spcPct val="100000"/>
              </a:lnSpc>
              <a:spcBef>
                <a:spcPts val="600"/>
              </a:spcBef>
              <a:spcAft>
                <a:spcPts val="0"/>
              </a:spcAft>
              <a:buClr>
                <a:schemeClr val="dk1"/>
              </a:buClr>
              <a:buSzPts val="3000"/>
              <a:buFont typeface="Open Sans SemiBold"/>
              <a:buNone/>
            </a:pPr>
            <a:r>
              <a:rPr b="0" i="0" lang="en-US" sz="3000" u="none">
                <a:solidFill>
                  <a:schemeClr val="dk1"/>
                </a:solidFill>
                <a:latin typeface="Open Sans SemiBold"/>
                <a:ea typeface="Open Sans SemiBold"/>
                <a:cs typeface="Open Sans SemiBold"/>
                <a:sym typeface="Open Sans SemiBold"/>
              </a:rPr>
              <a:t>Drug: 50% (20/40)</a:t>
            </a:r>
            <a:endParaRPr/>
          </a:p>
          <a:p>
            <a:pPr indent="-342900" lvl="0" marL="342900" marR="0" rtl="0" algn="r">
              <a:lnSpc>
                <a:spcPct val="100000"/>
              </a:lnSpc>
              <a:spcBef>
                <a:spcPts val="600"/>
              </a:spcBef>
              <a:spcAft>
                <a:spcPts val="0"/>
              </a:spcAft>
              <a:buClr>
                <a:schemeClr val="dk1"/>
              </a:buClr>
              <a:buSzPts val="3000"/>
              <a:buFont typeface="Open Sans SemiBold"/>
              <a:buNone/>
            </a:pPr>
            <a:r>
              <a:rPr b="0" i="0" lang="en-US" sz="3000" u="none">
                <a:solidFill>
                  <a:schemeClr val="dk1"/>
                </a:solidFill>
                <a:latin typeface="Open Sans SemiBold"/>
                <a:ea typeface="Open Sans SemiBold"/>
                <a:cs typeface="Open Sans SemiBold"/>
                <a:sym typeface="Open Sans SemiBold"/>
              </a:rPr>
              <a:t> No drug: 40% (16/40)</a:t>
            </a:r>
            <a:endParaRP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Causal interpretations</a:t>
            </a:r>
            <a:endParaRPr/>
          </a:p>
        </p:txBody>
      </p:sp>
      <p:pic>
        <p:nvPicPr>
          <p:cNvPr descr="A screenshot of a cell phone&#10;&#10;Description generated with very high confidence" id="627" name="Google Shape;627;p16"/>
          <p:cNvPicPr preferRelativeResize="0"/>
          <p:nvPr>
            <p:ph idx="1" type="body"/>
          </p:nvPr>
        </p:nvPicPr>
        <p:blipFill rotWithShape="1">
          <a:blip r:embed="rId3">
            <a:alphaModFix/>
          </a:blip>
          <a:srcRect b="10392" l="0" r="0" t="18473"/>
          <a:stretch/>
        </p:blipFill>
        <p:spPr>
          <a:xfrm>
            <a:off x="2190750" y="2000250"/>
            <a:ext cx="7929600" cy="4230600"/>
          </a:xfrm>
          <a:prstGeom prst="rect">
            <a:avLst/>
          </a:prstGeom>
          <a:noFill/>
          <a:ln>
            <a:noFill/>
          </a:ln>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7"/>
          <p:cNvSpPr txBox="1"/>
          <p:nvPr>
            <p:ph type="title"/>
          </p:nvPr>
        </p:nvSpPr>
        <p:spPr>
          <a:xfrm>
            <a:off x="503237" y="16510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Major takeaways of Causal Inference</a:t>
            </a:r>
            <a:endParaRPr/>
          </a:p>
        </p:txBody>
      </p:sp>
      <p:sp>
        <p:nvSpPr>
          <p:cNvPr id="633" name="Google Shape;633;p17"/>
          <p:cNvSpPr txBox="1"/>
          <p:nvPr>
            <p:ph idx="1" type="body"/>
          </p:nvPr>
        </p:nvSpPr>
        <p:spPr>
          <a:xfrm>
            <a:off x="503237" y="1247775"/>
            <a:ext cx="11520600" cy="536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Open Sans SemiBold"/>
                <a:ea typeface="Open Sans SemiBold"/>
                <a:cs typeface="Open Sans SemiBold"/>
                <a:sym typeface="Open Sans SemiBold"/>
              </a:rPr>
              <a:t>Prediction vs. Causal Inference</a:t>
            </a:r>
            <a:endParaRPr/>
          </a:p>
          <a:p>
            <a:pPr indent="0" lvl="0" marL="0" marR="0" rtl="0" algn="l">
              <a:lnSpc>
                <a:spcPct val="100000"/>
              </a:lnSpc>
              <a:spcBef>
                <a:spcPts val="1000"/>
              </a:spcBef>
              <a:spcAft>
                <a:spcPts val="0"/>
              </a:spcAft>
              <a:buClr>
                <a:schemeClr val="dk1"/>
              </a:buClr>
              <a:buSzPts val="2200"/>
              <a:buFont typeface="Arial"/>
              <a:buNone/>
            </a:pPr>
            <a:r>
              <a:rPr b="0" i="0" lang="en-US" sz="2200" u="none" cap="none" strike="noStrike">
                <a:solidFill>
                  <a:schemeClr val="dk1"/>
                </a:solidFill>
                <a:latin typeface="Open Sans SemiBold"/>
                <a:ea typeface="Open Sans SemiBold"/>
                <a:cs typeface="Open Sans SemiBold"/>
                <a:sym typeface="Open Sans SemiBold"/>
              </a:rPr>
              <a:t>	Including all</a:t>
            </a:r>
            <a:r>
              <a:rPr lang="en-US" sz="2200"/>
              <a:t> </a:t>
            </a:r>
            <a:r>
              <a:rPr b="0" i="0" lang="en-US" sz="2200" u="none" cap="none" strike="noStrike">
                <a:solidFill>
                  <a:schemeClr val="dk1"/>
                </a:solidFill>
                <a:latin typeface="Open Sans SemiBold"/>
                <a:ea typeface="Open Sans SemiBold"/>
                <a:cs typeface="Open Sans SemiBold"/>
                <a:sym typeface="Open Sans SemiBold"/>
              </a:rPr>
              <a:t>covariates that improve prediction (e.g. AIC model selection)</a:t>
            </a:r>
            <a:br>
              <a:rPr b="0" i="0" lang="en-US" sz="2200" u="none" cap="none" strike="noStrike">
                <a:solidFill>
                  <a:schemeClr val="dk1"/>
                </a:solidFill>
                <a:latin typeface="Open Sans SemiBold"/>
                <a:ea typeface="Open Sans SemiBold"/>
                <a:cs typeface="Open Sans SemiBold"/>
                <a:sym typeface="Open Sans SemiBold"/>
              </a:rPr>
            </a:br>
            <a:r>
              <a:rPr b="0" i="0" lang="en-US" sz="2200" u="none" cap="none" strike="noStrike">
                <a:solidFill>
                  <a:schemeClr val="dk1"/>
                </a:solidFill>
                <a:latin typeface="Open Sans SemiBold"/>
                <a:ea typeface="Open Sans SemiBold"/>
                <a:cs typeface="Open Sans SemiBold"/>
                <a:sym typeface="Open Sans SemiBold"/>
              </a:rPr>
              <a:t>	</a:t>
            </a:r>
            <a:r>
              <a:rPr lang="en-US" sz="2200"/>
              <a:t>Including </a:t>
            </a:r>
            <a:r>
              <a:rPr b="0" i="0" lang="en-US" sz="2200" u="none" cap="none" strike="noStrike">
                <a:solidFill>
                  <a:schemeClr val="dk1"/>
                </a:solidFill>
                <a:latin typeface="Open Sans SemiBold"/>
                <a:ea typeface="Open Sans SemiBold"/>
                <a:cs typeface="Open Sans SemiBold"/>
                <a:sym typeface="Open Sans SemiBold"/>
              </a:rPr>
              <a:t>covariates justified by the</a:t>
            </a:r>
            <a:r>
              <a:rPr lang="en-US" sz="2200"/>
              <a:t> causal hypothesis</a:t>
            </a:r>
            <a:br>
              <a:rPr b="0" i="0" lang="en-US" sz="2200" u="none" cap="none" strike="noStrike">
                <a:solidFill>
                  <a:schemeClr val="dk1"/>
                </a:solidFill>
                <a:latin typeface="Open Sans SemiBold"/>
                <a:ea typeface="Open Sans SemiBold"/>
                <a:cs typeface="Open Sans SemiBold"/>
                <a:sym typeface="Open Sans SemiBold"/>
              </a:rPr>
            </a:br>
            <a:endParaRPr/>
          </a:p>
          <a:p>
            <a:pPr indent="0" lvl="0" marL="0" marR="0" rtl="0" algn="l">
              <a:lnSpc>
                <a:spcPct val="100000"/>
              </a:lnSpc>
              <a:spcBef>
                <a:spcPts val="1000"/>
              </a:spcBef>
              <a:spcAft>
                <a:spcPts val="0"/>
              </a:spcAft>
              <a:buClr>
                <a:schemeClr val="dk1"/>
              </a:buClr>
              <a:buSzPts val="2200"/>
              <a:buFont typeface="Arial"/>
              <a:buNone/>
            </a:pPr>
            <a:r>
              <a:rPr b="0" i="0" lang="en-US" sz="2200" u="none" cap="none" strike="noStrike">
                <a:solidFill>
                  <a:schemeClr val="dk1"/>
                </a:solidFill>
                <a:latin typeface="Open Sans SemiBold"/>
                <a:ea typeface="Open Sans SemiBold"/>
                <a:cs typeface="Open Sans SemiBold"/>
                <a:sym typeface="Open Sans SemiBold"/>
              </a:rPr>
              <a:t>What we can do: </a:t>
            </a:r>
            <a:endParaRPr/>
          </a:p>
          <a:p>
            <a:pPr indent="0" lvl="0" marL="0" marR="0" rtl="0" algn="l">
              <a:lnSpc>
                <a:spcPct val="100000"/>
              </a:lnSpc>
              <a:spcBef>
                <a:spcPts val="1000"/>
              </a:spcBef>
              <a:spcAft>
                <a:spcPts val="0"/>
              </a:spcAft>
              <a:buClr>
                <a:schemeClr val="dk1"/>
              </a:buClr>
              <a:buSzPts val="2200"/>
              <a:buFont typeface="Arial"/>
              <a:buNone/>
            </a:pPr>
            <a:r>
              <a:rPr b="0" i="0" lang="en-US" sz="2200" u="none" cap="none" strike="noStrike">
                <a:solidFill>
                  <a:schemeClr val="dk1"/>
                </a:solidFill>
                <a:latin typeface="Open Sans SemiBold"/>
                <a:ea typeface="Open Sans SemiBold"/>
                <a:cs typeface="Open Sans SemiBold"/>
                <a:sym typeface="Open Sans SemiBold"/>
              </a:rPr>
              <a:t>	DAGs are hypotheses of generating processes</a:t>
            </a:r>
            <a:endParaRPr/>
          </a:p>
          <a:p>
            <a:pPr indent="0" lvl="0" marL="457200" marR="0" rtl="0" algn="l">
              <a:lnSpc>
                <a:spcPct val="100000"/>
              </a:lnSpc>
              <a:spcBef>
                <a:spcPts val="1000"/>
              </a:spcBef>
              <a:spcAft>
                <a:spcPts val="0"/>
              </a:spcAft>
              <a:buClr>
                <a:schemeClr val="dk1"/>
              </a:buClr>
              <a:buSzPts val="2200"/>
              <a:buFont typeface="Arial"/>
              <a:buNone/>
            </a:pPr>
            <a:r>
              <a:rPr b="0" i="0" lang="en-US" sz="2200" u="none" cap="none" strike="noStrike">
                <a:solidFill>
                  <a:schemeClr val="dk1"/>
                </a:solidFill>
                <a:latin typeface="Open Sans SemiBold"/>
                <a:ea typeface="Open Sans SemiBold"/>
                <a:cs typeface="Open Sans SemiBold"/>
                <a:sym typeface="Open Sans SemiBold"/>
              </a:rPr>
              <a:t>Makes causal assumptions explicit &amp; justifies estimation/identification 	strategy </a:t>
            </a:r>
            <a:r>
              <a:rPr b="0" i="1" lang="en-US" sz="2200" u="none" cap="none" strike="noStrike">
                <a:solidFill>
                  <a:schemeClr val="dk1"/>
                </a:solidFill>
                <a:latin typeface="Open Sans SemiBold"/>
                <a:ea typeface="Open Sans SemiBold"/>
                <a:cs typeface="Open Sans SemiBold"/>
                <a:sym typeface="Open Sans SemiBold"/>
              </a:rPr>
              <a:t>if the DAG were correct</a:t>
            </a:r>
            <a:r>
              <a:rPr b="0" i="0" lang="en-US" sz="2200" u="none" cap="none" strike="noStrike">
                <a:solidFill>
                  <a:schemeClr val="dk1"/>
                </a:solidFill>
                <a:latin typeface="Open Sans SemiBold"/>
                <a:ea typeface="Open Sans SemiBold"/>
                <a:cs typeface="Open Sans SemiBold"/>
                <a:sym typeface="Open Sans SemiBold"/>
              </a:rPr>
              <a:t> (e.g. Backdoor adjustment)</a:t>
            </a:r>
            <a:endParaRPr b="0" i="0" sz="2200" u="none" cap="none" strike="noStrike">
              <a:solidFill>
                <a:schemeClr val="dk1"/>
              </a:solidFill>
              <a:latin typeface="Open Sans SemiBold"/>
              <a:ea typeface="Open Sans SemiBold"/>
              <a:cs typeface="Open Sans SemiBold"/>
              <a:sym typeface="Open Sans SemiBold"/>
            </a:endParaRPr>
          </a:p>
          <a:p>
            <a:pPr indent="0" lvl="0" marL="0" marR="0" rtl="0" algn="l">
              <a:lnSpc>
                <a:spcPct val="100000"/>
              </a:lnSpc>
              <a:spcBef>
                <a:spcPts val="1000"/>
              </a:spcBef>
              <a:spcAft>
                <a:spcPts val="0"/>
              </a:spcAft>
              <a:buClr>
                <a:schemeClr val="dk1"/>
              </a:buClr>
              <a:buSzPts val="2200"/>
              <a:buFont typeface="Arial"/>
              <a:buNone/>
            </a:pPr>
            <a:r>
              <a:rPr b="0" i="0" lang="en-US" sz="2200" u="none" cap="none" strike="noStrike">
                <a:solidFill>
                  <a:schemeClr val="dk1"/>
                </a:solidFill>
                <a:latin typeface="Open Sans SemiBold"/>
                <a:ea typeface="Open Sans SemiBold"/>
                <a:cs typeface="Open Sans SemiBold"/>
                <a:sym typeface="Open Sans SemiBold"/>
              </a:rPr>
              <a:t>	Doesn’t solve “cor ≠ cause”, but CAN REJECT implausible causal hypotheses</a:t>
            </a:r>
            <a:endParaRPr/>
          </a:p>
          <a:p>
            <a:pPr indent="0" lvl="0" marL="0" marR="0" rtl="0" algn="l">
              <a:lnSpc>
                <a:spcPct val="100000"/>
              </a:lnSpc>
              <a:spcBef>
                <a:spcPts val="1000"/>
              </a:spcBef>
              <a:spcAft>
                <a:spcPts val="0"/>
              </a:spcAft>
              <a:buClr>
                <a:schemeClr val="dk1"/>
              </a:buClr>
              <a:buSzPts val="2200"/>
              <a:buFont typeface="Arial"/>
              <a:buNone/>
            </a:pPr>
            <a:r>
              <a:rPr b="0" i="0" lang="en-US" sz="2200" u="none" cap="none" strike="noStrike">
                <a:solidFill>
                  <a:schemeClr val="dk1"/>
                </a:solidFill>
                <a:latin typeface="Open Sans SemiBold"/>
                <a:ea typeface="Open Sans SemiBold"/>
                <a:cs typeface="Open Sans SemiBold"/>
                <a:sym typeface="Open Sans SemiBold"/>
              </a:rPr>
              <a:t>	Leaves </a:t>
            </a:r>
            <a:r>
              <a:rPr b="0" i="1" lang="en-US" sz="2200" u="none" cap="none" strike="noStrike">
                <a:solidFill>
                  <a:schemeClr val="dk1"/>
                </a:solidFill>
                <a:latin typeface="Open Sans SemiBold"/>
                <a:ea typeface="Open Sans SemiBold"/>
                <a:cs typeface="Open Sans SemiBold"/>
                <a:sym typeface="Open Sans SemiBold"/>
              </a:rPr>
              <a:t>plausible</a:t>
            </a:r>
            <a:r>
              <a:rPr b="0" i="0" lang="en-US" sz="2200" u="none" cap="none" strike="noStrike">
                <a:solidFill>
                  <a:schemeClr val="dk1"/>
                </a:solidFill>
                <a:latin typeface="Open Sans SemiBold"/>
                <a:ea typeface="Open Sans SemiBold"/>
                <a:cs typeface="Open Sans SemiBold"/>
                <a:sym typeface="Open Sans SemiBold"/>
              </a:rPr>
              <a:t> causal hypotheses &amp; how they could be distinguished</a:t>
            </a:r>
            <a:endParaRPr/>
          </a:p>
          <a:p>
            <a:pPr indent="0" lvl="0" marL="0" marR="0" rtl="0" algn="l">
              <a:lnSpc>
                <a:spcPct val="100000"/>
              </a:lnSpc>
              <a:spcBef>
                <a:spcPts val="1000"/>
              </a:spcBef>
              <a:spcAft>
                <a:spcPts val="0"/>
              </a:spcAft>
              <a:buClr>
                <a:schemeClr val="dk1"/>
              </a:buClr>
              <a:buSzPts val="2200"/>
              <a:buFont typeface="Arial"/>
              <a:buNone/>
            </a:pPr>
            <a:r>
              <a:rPr b="0" i="0" lang="en-US" sz="2200" u="none" cap="none" strike="noStrike">
                <a:solidFill>
                  <a:schemeClr val="dk1"/>
                </a:solidFill>
                <a:latin typeface="Open Sans SemiBold"/>
                <a:ea typeface="Open Sans SemiBold"/>
                <a:cs typeface="Open Sans SemiBold"/>
                <a:sym typeface="Open Sans SemiBold"/>
              </a:rPr>
              <a:t>	More identification strategies available than just Backdoor adjustment </a:t>
            </a:r>
            <a:br>
              <a:rPr b="0" i="0" lang="en-US" sz="2200" u="none" cap="none" strike="noStrike">
                <a:solidFill>
                  <a:schemeClr val="dk1"/>
                </a:solidFill>
                <a:latin typeface="Open Sans SemiBold"/>
                <a:ea typeface="Open Sans SemiBold"/>
                <a:cs typeface="Open Sans SemiBold"/>
                <a:sym typeface="Open Sans SemiBold"/>
              </a:rPr>
            </a:br>
            <a:r>
              <a:rPr b="0" i="0" lang="en-US" sz="2200" u="none" cap="none" strike="noStrike">
                <a:solidFill>
                  <a:schemeClr val="dk1"/>
                </a:solidFill>
                <a:latin typeface="Open Sans SemiBold"/>
                <a:ea typeface="Open Sans SemiBold"/>
                <a:cs typeface="Open Sans SemiBold"/>
                <a:sym typeface="Open Sans SemiBold"/>
              </a:rPr>
              <a:t>				(e.g. frontdoor adjustment, instrumental variables) </a:t>
            </a:r>
            <a:endParaRPr b="0" i="0" sz="2200" u="none" cap="none" strike="noStrike">
              <a:solidFill>
                <a:schemeClr val="dk1"/>
              </a:solidFill>
              <a:latin typeface="Open Sans SemiBold"/>
              <a:ea typeface="Open Sans SemiBold"/>
              <a:cs typeface="Open Sans SemiBold"/>
              <a:sym typeface="Open Sans SemiBold"/>
            </a:endParaRPr>
          </a:p>
          <a:p>
            <a:pPr indent="-88900" lvl="0" marL="228600" marR="0" rtl="0" algn="l">
              <a:lnSpc>
                <a:spcPct val="90000"/>
              </a:lnSpc>
              <a:spcBef>
                <a:spcPts val="1000"/>
              </a:spcBef>
              <a:spcAft>
                <a:spcPts val="0"/>
              </a:spcAft>
              <a:buClr>
                <a:schemeClr val="dk1"/>
              </a:buClr>
              <a:buSzPts val="2200"/>
              <a:buFont typeface="Arial"/>
              <a:buNone/>
            </a:pPr>
            <a:r>
              <a:t/>
            </a:r>
            <a:endParaRPr b="0" i="0" sz="2200" u="none">
              <a:solidFill>
                <a:schemeClr val="dk1"/>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3">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
          <p:cNvSpPr txBox="1"/>
          <p:nvPr>
            <p:ph type="title"/>
          </p:nvPr>
        </p:nvSpPr>
        <p:spPr>
          <a:xfrm>
            <a:off x="838200" y="13017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Why Causal Inference? </a:t>
            </a:r>
            <a:endParaRPr/>
          </a:p>
        </p:txBody>
      </p:sp>
      <p:sp>
        <p:nvSpPr>
          <p:cNvPr id="257" name="Google Shape;257;p2"/>
          <p:cNvSpPr txBox="1"/>
          <p:nvPr>
            <p:ph idx="1" type="body"/>
          </p:nvPr>
        </p:nvSpPr>
        <p:spPr>
          <a:xfrm>
            <a:off x="838200" y="1177925"/>
            <a:ext cx="10874375" cy="54038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Using the term in macroevolution will probably still get you in trouble</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It will not save you from “correlation ≠ causation” </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We will not fully equip you to solve your own causal problems today</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We are not presenting software/method </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CI is a logical framework not a single tool </a:t>
            </a:r>
            <a:endParaRPr/>
          </a:p>
          <a:p>
            <a:pPr indent="0" lvl="0" marL="0" marR="0" rtl="0" algn="l">
              <a:lnSpc>
                <a:spcPct val="90000"/>
              </a:lnSpc>
              <a:spcBef>
                <a:spcPts val="1000"/>
              </a:spcBef>
              <a:spcAft>
                <a:spcPts val="0"/>
              </a:spcAft>
              <a:buClr>
                <a:schemeClr val="dk1"/>
              </a:buClr>
              <a:buSzPts val="2400"/>
              <a:buFont typeface="Arial"/>
              <a:buNone/>
            </a:pPr>
            <a:r>
              <a:t/>
            </a:r>
            <a:endParaRPr b="0" i="0" sz="2400" u="none" cap="none" strike="noStrike">
              <a:solidFill>
                <a:schemeClr val="dk1"/>
              </a:solidFill>
              <a:latin typeface="Open Sans SemiBold"/>
              <a:ea typeface="Open Sans SemiBold"/>
              <a:cs typeface="Open Sans SemiBold"/>
              <a:sym typeface="Open Sans SemiBold"/>
            </a:endParaRPr>
          </a:p>
          <a:p>
            <a:pPr indent="0" lvl="0" marL="0" marR="0" rtl="0" algn="l">
              <a:lnSpc>
                <a:spcPct val="90000"/>
              </a:lnSpc>
              <a:spcBef>
                <a:spcPts val="1000"/>
              </a:spcBef>
              <a:spcAft>
                <a:spcPts val="0"/>
              </a:spcAft>
              <a:buClr>
                <a:schemeClr val="dk1"/>
              </a:buClr>
              <a:buSzPts val="2400"/>
              <a:buFont typeface="Arial"/>
              <a:buNone/>
            </a:pPr>
            <a:r>
              <a:rPr b="0" i="0" lang="en-US" u="none" cap="none" strike="noStrike">
                <a:solidFill>
                  <a:schemeClr val="dk1"/>
                </a:solidFill>
                <a:latin typeface="Open Sans SemiBold"/>
                <a:ea typeface="Open Sans SemiBold"/>
                <a:cs typeface="Open Sans SemiBold"/>
                <a:sym typeface="Open Sans SemiBold"/>
              </a:rPr>
              <a:t>Our goals</a:t>
            </a:r>
            <a:endParaRPr sz="3200"/>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Make assumptions &amp; inference strategies explicit</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Clarify how CI differs from traditional practice</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Align familiar comparative methods with causal ideas</a:t>
            </a:r>
            <a:endParaRPr/>
          </a:p>
          <a:p>
            <a:pPr indent="0" lvl="0" marL="0" marR="0" rtl="0" algn="l">
              <a:lnSpc>
                <a:spcPct val="90000"/>
              </a:lnSpc>
              <a:spcBef>
                <a:spcPts val="1000"/>
              </a:spcBef>
              <a:spcAft>
                <a:spcPts val="0"/>
              </a:spcAft>
              <a:buClr>
                <a:schemeClr val="dk1"/>
              </a:buClr>
              <a:buSzPts val="2400"/>
              <a:buFont typeface="Arial"/>
              <a:buNone/>
            </a:pPr>
            <a:r>
              <a:rPr b="0" i="0" lang="en-US" sz="2400" u="none" cap="none" strike="noStrike">
                <a:solidFill>
                  <a:schemeClr val="dk1"/>
                </a:solidFill>
                <a:latin typeface="Open Sans SemiBold"/>
                <a:ea typeface="Open Sans SemiBold"/>
                <a:cs typeface="Open Sans SemiBold"/>
                <a:sym typeface="Open Sans SemiBold"/>
              </a:rPr>
              <a:t>Remind that thinking causally helps generate testable predictions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3b51e2794c4_0_1"/>
          <p:cNvSpPr txBox="1"/>
          <p:nvPr>
            <p:ph type="title"/>
          </p:nvPr>
        </p:nvSpPr>
        <p:spPr>
          <a:xfrm>
            <a:off x="135175" y="1500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Other options besides backdoor adjustments in Causal inference</a:t>
            </a:r>
            <a:endParaRPr/>
          </a:p>
        </p:txBody>
      </p:sp>
      <p:sp>
        <p:nvSpPr>
          <p:cNvPr id="640" name="Google Shape;640;g3b51e2794c4_0_1"/>
          <p:cNvSpPr txBox="1"/>
          <p:nvPr/>
        </p:nvSpPr>
        <p:spPr>
          <a:xfrm>
            <a:off x="1199063" y="2419375"/>
            <a:ext cx="3209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Open Sans SemiBold"/>
                <a:ea typeface="Open Sans SemiBold"/>
                <a:cs typeface="Open Sans SemiBold"/>
                <a:sym typeface="Open Sans SemiBold"/>
              </a:rPr>
              <a:t>Instrumental variables</a:t>
            </a:r>
            <a:endParaRPr sz="2100">
              <a:solidFill>
                <a:schemeClr val="dk1"/>
              </a:solidFill>
              <a:latin typeface="Open Sans SemiBold"/>
              <a:ea typeface="Open Sans SemiBold"/>
              <a:cs typeface="Open Sans SemiBold"/>
              <a:sym typeface="Open Sans SemiBold"/>
            </a:endParaRPr>
          </a:p>
        </p:txBody>
      </p:sp>
      <p:sp>
        <p:nvSpPr>
          <p:cNvPr id="641" name="Google Shape;641;g3b51e2794c4_0_1"/>
          <p:cNvSpPr txBox="1"/>
          <p:nvPr/>
        </p:nvSpPr>
        <p:spPr>
          <a:xfrm>
            <a:off x="7024963" y="2419363"/>
            <a:ext cx="3209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Open Sans SemiBold"/>
                <a:ea typeface="Open Sans SemiBold"/>
                <a:cs typeface="Open Sans SemiBold"/>
                <a:sym typeface="Open Sans SemiBold"/>
              </a:rPr>
              <a:t>Front door adjustment</a:t>
            </a:r>
            <a:endParaRPr sz="2100">
              <a:solidFill>
                <a:schemeClr val="dk1"/>
              </a:solidFill>
              <a:latin typeface="Open Sans SemiBold"/>
              <a:ea typeface="Open Sans SemiBold"/>
              <a:cs typeface="Open Sans SemiBold"/>
              <a:sym typeface="Open Sans SemiBold"/>
            </a:endParaRPr>
          </a:p>
        </p:txBody>
      </p:sp>
      <p:sp>
        <p:nvSpPr>
          <p:cNvPr id="642" name="Google Shape;642;g3b51e2794c4_0_1"/>
          <p:cNvSpPr/>
          <p:nvPr/>
        </p:nvSpPr>
        <p:spPr>
          <a:xfrm>
            <a:off x="2187988" y="4272175"/>
            <a:ext cx="639300" cy="6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Open Sans SemiBold"/>
                <a:ea typeface="Open Sans SemiBold"/>
                <a:cs typeface="Open Sans SemiBold"/>
                <a:sym typeface="Open Sans SemiBold"/>
              </a:rPr>
              <a:t>X</a:t>
            </a:r>
            <a:endParaRPr sz="3000">
              <a:latin typeface="Open Sans SemiBold"/>
              <a:ea typeface="Open Sans SemiBold"/>
              <a:cs typeface="Open Sans SemiBold"/>
              <a:sym typeface="Open Sans SemiBold"/>
            </a:endParaRPr>
          </a:p>
        </p:txBody>
      </p:sp>
      <p:sp>
        <p:nvSpPr>
          <p:cNvPr id="643" name="Google Shape;643;g3b51e2794c4_0_1"/>
          <p:cNvSpPr/>
          <p:nvPr/>
        </p:nvSpPr>
        <p:spPr>
          <a:xfrm>
            <a:off x="3840888" y="4272175"/>
            <a:ext cx="639300" cy="6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Open Sans SemiBold"/>
                <a:ea typeface="Open Sans SemiBold"/>
                <a:cs typeface="Open Sans SemiBold"/>
                <a:sym typeface="Open Sans SemiBold"/>
              </a:rPr>
              <a:t>Y</a:t>
            </a:r>
            <a:endParaRPr sz="3000">
              <a:latin typeface="Open Sans SemiBold"/>
              <a:ea typeface="Open Sans SemiBold"/>
              <a:cs typeface="Open Sans SemiBold"/>
              <a:sym typeface="Open Sans SemiBold"/>
            </a:endParaRPr>
          </a:p>
        </p:txBody>
      </p:sp>
      <p:sp>
        <p:nvSpPr>
          <p:cNvPr id="644" name="Google Shape;644;g3b51e2794c4_0_1"/>
          <p:cNvSpPr/>
          <p:nvPr/>
        </p:nvSpPr>
        <p:spPr>
          <a:xfrm>
            <a:off x="2996963" y="3071775"/>
            <a:ext cx="704700" cy="70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Open Sans SemiBold"/>
                <a:ea typeface="Open Sans SemiBold"/>
                <a:cs typeface="Open Sans SemiBold"/>
                <a:sym typeface="Open Sans SemiBold"/>
              </a:rPr>
              <a:t>Z</a:t>
            </a:r>
            <a:endParaRPr sz="3000">
              <a:latin typeface="Open Sans SemiBold"/>
              <a:ea typeface="Open Sans SemiBold"/>
              <a:cs typeface="Open Sans SemiBold"/>
              <a:sym typeface="Open Sans SemiBold"/>
            </a:endParaRPr>
          </a:p>
        </p:txBody>
      </p:sp>
      <p:cxnSp>
        <p:nvCxnSpPr>
          <p:cNvPr id="645" name="Google Shape;645;g3b51e2794c4_0_1"/>
          <p:cNvCxnSpPr>
            <a:stCxn id="644" idx="3"/>
            <a:endCxn id="642" idx="0"/>
          </p:cNvCxnSpPr>
          <p:nvPr/>
        </p:nvCxnSpPr>
        <p:spPr>
          <a:xfrm flipH="1">
            <a:off x="2507663" y="3673274"/>
            <a:ext cx="592500" cy="598800"/>
          </a:xfrm>
          <a:prstGeom prst="straightConnector1">
            <a:avLst/>
          </a:prstGeom>
          <a:noFill/>
          <a:ln cap="flat" cmpd="sng" w="38100">
            <a:solidFill>
              <a:schemeClr val="dk2"/>
            </a:solidFill>
            <a:prstDash val="solid"/>
            <a:round/>
            <a:headEnd len="med" w="med" type="none"/>
            <a:tailEnd len="med" w="med" type="triangle"/>
          </a:ln>
        </p:spPr>
      </p:cxnSp>
      <p:cxnSp>
        <p:nvCxnSpPr>
          <p:cNvPr id="646" name="Google Shape;646;g3b51e2794c4_0_1"/>
          <p:cNvCxnSpPr>
            <a:stCxn id="644" idx="5"/>
            <a:endCxn id="643" idx="0"/>
          </p:cNvCxnSpPr>
          <p:nvPr/>
        </p:nvCxnSpPr>
        <p:spPr>
          <a:xfrm>
            <a:off x="3598462" y="3673274"/>
            <a:ext cx="562200" cy="598800"/>
          </a:xfrm>
          <a:prstGeom prst="straightConnector1">
            <a:avLst/>
          </a:prstGeom>
          <a:noFill/>
          <a:ln cap="flat" cmpd="sng" w="38100">
            <a:solidFill>
              <a:schemeClr val="dk2"/>
            </a:solidFill>
            <a:prstDash val="solid"/>
            <a:round/>
            <a:headEnd len="med" w="med" type="none"/>
            <a:tailEnd len="med" w="med" type="triangle"/>
          </a:ln>
        </p:spPr>
      </p:cxnSp>
      <p:cxnSp>
        <p:nvCxnSpPr>
          <p:cNvPr id="647" name="Google Shape;647;g3b51e2794c4_0_1"/>
          <p:cNvCxnSpPr>
            <a:stCxn id="642" idx="3"/>
            <a:endCxn id="643" idx="1"/>
          </p:cNvCxnSpPr>
          <p:nvPr/>
        </p:nvCxnSpPr>
        <p:spPr>
          <a:xfrm>
            <a:off x="2827288" y="4578775"/>
            <a:ext cx="1013700" cy="0"/>
          </a:xfrm>
          <a:prstGeom prst="straightConnector1">
            <a:avLst/>
          </a:prstGeom>
          <a:noFill/>
          <a:ln cap="flat" cmpd="sng" w="38100">
            <a:solidFill>
              <a:schemeClr val="dk2"/>
            </a:solidFill>
            <a:prstDash val="solid"/>
            <a:round/>
            <a:headEnd len="med" w="med" type="none"/>
            <a:tailEnd len="med" w="med" type="triangle"/>
          </a:ln>
        </p:spPr>
      </p:cxnSp>
      <p:sp>
        <p:nvSpPr>
          <p:cNvPr id="648" name="Google Shape;648;g3b51e2794c4_0_1"/>
          <p:cNvSpPr/>
          <p:nvPr/>
        </p:nvSpPr>
        <p:spPr>
          <a:xfrm>
            <a:off x="970388" y="4272175"/>
            <a:ext cx="592500" cy="6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Open Sans SemiBold"/>
                <a:ea typeface="Open Sans SemiBold"/>
                <a:cs typeface="Open Sans SemiBold"/>
                <a:sym typeface="Open Sans SemiBold"/>
              </a:rPr>
              <a:t>I</a:t>
            </a:r>
            <a:endParaRPr sz="3000">
              <a:latin typeface="Open Sans SemiBold"/>
              <a:ea typeface="Open Sans SemiBold"/>
              <a:cs typeface="Open Sans SemiBold"/>
              <a:sym typeface="Open Sans SemiBold"/>
            </a:endParaRPr>
          </a:p>
        </p:txBody>
      </p:sp>
      <p:cxnSp>
        <p:nvCxnSpPr>
          <p:cNvPr id="649" name="Google Shape;649;g3b51e2794c4_0_1"/>
          <p:cNvCxnSpPr>
            <a:endCxn id="642" idx="1"/>
          </p:cNvCxnSpPr>
          <p:nvPr/>
        </p:nvCxnSpPr>
        <p:spPr>
          <a:xfrm>
            <a:off x="1562788" y="4578775"/>
            <a:ext cx="625200" cy="0"/>
          </a:xfrm>
          <a:prstGeom prst="straightConnector1">
            <a:avLst/>
          </a:prstGeom>
          <a:noFill/>
          <a:ln cap="flat" cmpd="sng" w="38100">
            <a:solidFill>
              <a:schemeClr val="dk2"/>
            </a:solidFill>
            <a:prstDash val="solid"/>
            <a:round/>
            <a:headEnd len="med" w="med" type="none"/>
            <a:tailEnd len="med" w="med" type="triangle"/>
          </a:ln>
        </p:spPr>
      </p:cxnSp>
      <p:sp>
        <p:nvSpPr>
          <p:cNvPr id="650" name="Google Shape;650;g3b51e2794c4_0_1"/>
          <p:cNvSpPr/>
          <p:nvPr/>
        </p:nvSpPr>
        <p:spPr>
          <a:xfrm>
            <a:off x="7092839" y="4212543"/>
            <a:ext cx="639300" cy="6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Open Sans SemiBold"/>
                <a:ea typeface="Open Sans SemiBold"/>
                <a:cs typeface="Open Sans SemiBold"/>
                <a:sym typeface="Open Sans SemiBold"/>
              </a:rPr>
              <a:t>X</a:t>
            </a:r>
            <a:endParaRPr sz="3000">
              <a:latin typeface="Open Sans SemiBold"/>
              <a:ea typeface="Open Sans SemiBold"/>
              <a:cs typeface="Open Sans SemiBold"/>
              <a:sym typeface="Open Sans SemiBold"/>
            </a:endParaRPr>
          </a:p>
        </p:txBody>
      </p:sp>
      <p:sp>
        <p:nvSpPr>
          <p:cNvPr id="651" name="Google Shape;651;g3b51e2794c4_0_1"/>
          <p:cNvSpPr/>
          <p:nvPr/>
        </p:nvSpPr>
        <p:spPr>
          <a:xfrm>
            <a:off x="9527464" y="4212543"/>
            <a:ext cx="639300" cy="6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Open Sans SemiBold"/>
                <a:ea typeface="Open Sans SemiBold"/>
                <a:cs typeface="Open Sans SemiBold"/>
                <a:sym typeface="Open Sans SemiBold"/>
              </a:rPr>
              <a:t>Y</a:t>
            </a:r>
            <a:endParaRPr sz="3000">
              <a:latin typeface="Open Sans SemiBold"/>
              <a:ea typeface="Open Sans SemiBold"/>
              <a:cs typeface="Open Sans SemiBold"/>
              <a:sym typeface="Open Sans SemiBold"/>
            </a:endParaRPr>
          </a:p>
        </p:txBody>
      </p:sp>
      <p:sp>
        <p:nvSpPr>
          <p:cNvPr id="652" name="Google Shape;652;g3b51e2794c4_0_1"/>
          <p:cNvSpPr/>
          <p:nvPr/>
        </p:nvSpPr>
        <p:spPr>
          <a:xfrm>
            <a:off x="8277464" y="2984306"/>
            <a:ext cx="704700" cy="70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Open Sans SemiBold"/>
                <a:ea typeface="Open Sans SemiBold"/>
                <a:cs typeface="Open Sans SemiBold"/>
                <a:sym typeface="Open Sans SemiBold"/>
              </a:rPr>
              <a:t>Z</a:t>
            </a:r>
            <a:endParaRPr sz="3000">
              <a:latin typeface="Open Sans SemiBold"/>
              <a:ea typeface="Open Sans SemiBold"/>
              <a:cs typeface="Open Sans SemiBold"/>
              <a:sym typeface="Open Sans SemiBold"/>
            </a:endParaRPr>
          </a:p>
        </p:txBody>
      </p:sp>
      <p:cxnSp>
        <p:nvCxnSpPr>
          <p:cNvPr id="653" name="Google Shape;653;g3b51e2794c4_0_1"/>
          <p:cNvCxnSpPr>
            <a:stCxn id="652" idx="3"/>
            <a:endCxn id="650" idx="0"/>
          </p:cNvCxnSpPr>
          <p:nvPr/>
        </p:nvCxnSpPr>
        <p:spPr>
          <a:xfrm flipH="1">
            <a:off x="7412565" y="3585805"/>
            <a:ext cx="968100" cy="626700"/>
          </a:xfrm>
          <a:prstGeom prst="straightConnector1">
            <a:avLst/>
          </a:prstGeom>
          <a:noFill/>
          <a:ln cap="flat" cmpd="sng" w="38100">
            <a:solidFill>
              <a:schemeClr val="dk2"/>
            </a:solidFill>
            <a:prstDash val="solid"/>
            <a:round/>
            <a:headEnd len="med" w="med" type="none"/>
            <a:tailEnd len="med" w="med" type="triangle"/>
          </a:ln>
        </p:spPr>
      </p:cxnSp>
      <p:cxnSp>
        <p:nvCxnSpPr>
          <p:cNvPr id="654" name="Google Shape;654;g3b51e2794c4_0_1"/>
          <p:cNvCxnSpPr>
            <a:stCxn id="652" idx="5"/>
            <a:endCxn id="651" idx="0"/>
          </p:cNvCxnSpPr>
          <p:nvPr/>
        </p:nvCxnSpPr>
        <p:spPr>
          <a:xfrm>
            <a:off x="8878963" y="3585805"/>
            <a:ext cx="968100" cy="626700"/>
          </a:xfrm>
          <a:prstGeom prst="straightConnector1">
            <a:avLst/>
          </a:prstGeom>
          <a:noFill/>
          <a:ln cap="flat" cmpd="sng" w="38100">
            <a:solidFill>
              <a:schemeClr val="dk2"/>
            </a:solidFill>
            <a:prstDash val="solid"/>
            <a:round/>
            <a:headEnd len="med" w="med" type="none"/>
            <a:tailEnd len="med" w="med" type="triangle"/>
          </a:ln>
        </p:spPr>
      </p:cxnSp>
      <p:cxnSp>
        <p:nvCxnSpPr>
          <p:cNvPr id="655" name="Google Shape;655;g3b51e2794c4_0_1"/>
          <p:cNvCxnSpPr>
            <a:stCxn id="650" idx="3"/>
            <a:endCxn id="656" idx="1"/>
          </p:cNvCxnSpPr>
          <p:nvPr/>
        </p:nvCxnSpPr>
        <p:spPr>
          <a:xfrm>
            <a:off x="7732139" y="4519143"/>
            <a:ext cx="601500" cy="0"/>
          </a:xfrm>
          <a:prstGeom prst="straightConnector1">
            <a:avLst/>
          </a:prstGeom>
          <a:noFill/>
          <a:ln cap="flat" cmpd="sng" w="38100">
            <a:solidFill>
              <a:schemeClr val="dk2"/>
            </a:solidFill>
            <a:prstDash val="solid"/>
            <a:round/>
            <a:headEnd len="med" w="med" type="none"/>
            <a:tailEnd len="med" w="med" type="triangle"/>
          </a:ln>
        </p:spPr>
      </p:cxnSp>
      <p:sp>
        <p:nvSpPr>
          <p:cNvPr id="656" name="Google Shape;656;g3b51e2794c4_0_1"/>
          <p:cNvSpPr/>
          <p:nvPr/>
        </p:nvSpPr>
        <p:spPr>
          <a:xfrm>
            <a:off x="8333552" y="4212543"/>
            <a:ext cx="592500" cy="6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000">
                <a:latin typeface="Open Sans SemiBold"/>
                <a:ea typeface="Open Sans SemiBold"/>
                <a:cs typeface="Open Sans SemiBold"/>
                <a:sym typeface="Open Sans SemiBold"/>
              </a:rPr>
              <a:t>M</a:t>
            </a:r>
            <a:endParaRPr sz="3000">
              <a:latin typeface="Open Sans SemiBold"/>
              <a:ea typeface="Open Sans SemiBold"/>
              <a:cs typeface="Open Sans SemiBold"/>
              <a:sym typeface="Open Sans SemiBold"/>
            </a:endParaRPr>
          </a:p>
        </p:txBody>
      </p:sp>
      <p:cxnSp>
        <p:nvCxnSpPr>
          <p:cNvPr id="657" name="Google Shape;657;g3b51e2794c4_0_1"/>
          <p:cNvCxnSpPr>
            <a:stCxn id="656" idx="3"/>
            <a:endCxn id="651" idx="1"/>
          </p:cNvCxnSpPr>
          <p:nvPr/>
        </p:nvCxnSpPr>
        <p:spPr>
          <a:xfrm>
            <a:off x="8926052" y="4519143"/>
            <a:ext cx="601500" cy="0"/>
          </a:xfrm>
          <a:prstGeom prst="straightConnector1">
            <a:avLst/>
          </a:prstGeom>
          <a:noFill/>
          <a:ln cap="flat" cmpd="sng" w="38100">
            <a:solidFill>
              <a:schemeClr val="dk2"/>
            </a:solidFill>
            <a:prstDash val="solid"/>
            <a:round/>
            <a:headEnd len="med" w="med" type="none"/>
            <a:tailEnd len="med" w="med" type="triangle"/>
          </a:ln>
        </p:spPr>
      </p:cxnSp>
      <p:sp>
        <p:nvSpPr>
          <p:cNvPr id="658" name="Google Shape;658;g3b51e2794c4_0_1"/>
          <p:cNvSpPr txBox="1"/>
          <p:nvPr/>
        </p:nvSpPr>
        <p:spPr>
          <a:xfrm>
            <a:off x="869175" y="5140400"/>
            <a:ext cx="4005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Open Sans SemiBold"/>
                <a:ea typeface="Open Sans SemiBold"/>
                <a:cs typeface="Open Sans SemiBold"/>
                <a:sym typeface="Open Sans SemiBold"/>
              </a:rPr>
              <a:t>IV: A 3rd variable (I) that only affects Y through its effect on X. (e.g. Tax rate on smoking products)</a:t>
            </a:r>
            <a:endParaRPr sz="2100">
              <a:solidFill>
                <a:schemeClr val="dk1"/>
              </a:solidFill>
              <a:latin typeface="Open Sans SemiBold"/>
              <a:ea typeface="Open Sans SemiBold"/>
              <a:cs typeface="Open Sans SemiBold"/>
              <a:sym typeface="Open Sans SemiBold"/>
            </a:endParaRPr>
          </a:p>
        </p:txBody>
      </p:sp>
      <p:sp>
        <p:nvSpPr>
          <p:cNvPr id="659" name="Google Shape;659;g3b51e2794c4_0_1"/>
          <p:cNvSpPr txBox="1"/>
          <p:nvPr/>
        </p:nvSpPr>
        <p:spPr>
          <a:xfrm>
            <a:off x="6525650" y="5083025"/>
            <a:ext cx="4601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Open Sans SemiBold"/>
                <a:ea typeface="Open Sans SemiBold"/>
                <a:cs typeface="Open Sans SemiBold"/>
                <a:sym typeface="Open Sans SemiBold"/>
              </a:rPr>
              <a:t>FDA: </a:t>
            </a:r>
            <a:r>
              <a:rPr lang="en-US" sz="2100">
                <a:solidFill>
                  <a:schemeClr val="dk1"/>
                </a:solidFill>
                <a:latin typeface="Open Sans SemiBold"/>
                <a:ea typeface="Open Sans SemiBold"/>
                <a:cs typeface="Open Sans SemiBold"/>
                <a:sym typeface="Open Sans SemiBold"/>
              </a:rPr>
              <a:t>A 3rd variable (M) that mediates the effect of X on Y. (e.g. Tar levels in lungs mediating the effect of smoking on lung cancer)</a:t>
            </a:r>
            <a:endParaRPr sz="21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Open Sans SemiBold"/>
              <a:buNone/>
            </a:pPr>
            <a:r>
              <a:rPr b="0" i="0" lang="en-US" sz="4000" u="none">
                <a:solidFill>
                  <a:schemeClr val="dk1"/>
                </a:solidFill>
                <a:latin typeface="Open Sans SemiBold"/>
                <a:ea typeface="Open Sans SemiBold"/>
                <a:cs typeface="Open Sans SemiBold"/>
                <a:sym typeface="Open Sans SemiBold"/>
              </a:rPr>
              <a:t>Application to phylogenetic comparative methods</a:t>
            </a:r>
            <a:endParaRPr/>
          </a:p>
        </p:txBody>
      </p:sp>
      <p:grpSp>
        <p:nvGrpSpPr>
          <p:cNvPr id="665" name="Google Shape;665;p18"/>
          <p:cNvGrpSpPr/>
          <p:nvPr/>
        </p:nvGrpSpPr>
        <p:grpSpPr>
          <a:xfrm>
            <a:off x="5197475" y="1690687"/>
            <a:ext cx="5257800" cy="4038600"/>
            <a:chOff x="4038600" y="1790700"/>
            <a:chExt cx="4441004" cy="3467100"/>
          </a:xfrm>
        </p:grpSpPr>
        <p:pic>
          <p:nvPicPr>
            <p:cNvPr id="666" name="Google Shape;666;p18"/>
            <p:cNvPicPr preferRelativeResize="0"/>
            <p:nvPr/>
          </p:nvPicPr>
          <p:blipFill rotWithShape="1">
            <a:blip r:embed="rId3">
              <a:alphaModFix/>
            </a:blip>
            <a:srcRect b="0" l="0" r="0" t="0"/>
            <a:stretch/>
          </p:blipFill>
          <p:spPr>
            <a:xfrm>
              <a:off x="4038600" y="1790700"/>
              <a:ext cx="4441004" cy="3467100"/>
            </a:xfrm>
            <a:prstGeom prst="rect">
              <a:avLst/>
            </a:prstGeom>
            <a:noFill/>
            <a:ln>
              <a:noFill/>
            </a:ln>
          </p:spPr>
        </p:pic>
        <p:pic>
          <p:nvPicPr>
            <p:cNvPr id="667" name="Google Shape;667;p18"/>
            <p:cNvPicPr preferRelativeResize="0"/>
            <p:nvPr/>
          </p:nvPicPr>
          <p:blipFill rotWithShape="1">
            <a:blip r:embed="rId4">
              <a:alphaModFix/>
            </a:blip>
            <a:srcRect b="0" l="14677" r="15083" t="0"/>
            <a:stretch/>
          </p:blipFill>
          <p:spPr>
            <a:xfrm>
              <a:off x="4413369" y="1943100"/>
              <a:ext cx="3511431" cy="3314700"/>
            </a:xfrm>
            <a:prstGeom prst="rect">
              <a:avLst/>
            </a:prstGeom>
            <a:noFill/>
            <a:ln>
              <a:noFill/>
            </a:ln>
          </p:spPr>
        </p:pic>
      </p:grpSp>
      <p:pic>
        <p:nvPicPr>
          <p:cNvPr id="668" name="Google Shape;668;p18"/>
          <p:cNvPicPr preferRelativeResize="0"/>
          <p:nvPr/>
        </p:nvPicPr>
        <p:blipFill rotWithShape="1">
          <a:blip r:embed="rId5">
            <a:alphaModFix/>
          </a:blip>
          <a:srcRect b="0" l="0" r="0" t="0"/>
          <a:stretch/>
        </p:blipFill>
        <p:spPr>
          <a:xfrm>
            <a:off x="1463675" y="1690687"/>
            <a:ext cx="3795712" cy="4038600"/>
          </a:xfrm>
          <a:prstGeom prst="rect">
            <a:avLst/>
          </a:prstGeom>
          <a:noFill/>
          <a:ln>
            <a:noFill/>
          </a:ln>
        </p:spPr>
      </p:pic>
      <p:cxnSp>
        <p:nvCxnSpPr>
          <p:cNvPr id="669" name="Google Shape;669;p18"/>
          <p:cNvCxnSpPr/>
          <p:nvPr/>
        </p:nvCxnSpPr>
        <p:spPr>
          <a:xfrm rot="10800000">
            <a:off x="2690888" y="3552125"/>
            <a:ext cx="632700" cy="1530900"/>
          </a:xfrm>
          <a:prstGeom prst="straightConnector1">
            <a:avLst/>
          </a:prstGeom>
          <a:noFill/>
          <a:ln cap="flat" cmpd="sng" w="38100">
            <a:solidFill>
              <a:schemeClr val="dk2"/>
            </a:solidFill>
            <a:prstDash val="solid"/>
            <a:round/>
            <a:headEnd len="med" w="med" type="none"/>
            <a:tailEnd len="med" w="med" type="triangle"/>
          </a:ln>
        </p:spPr>
      </p:cxnSp>
      <p:cxnSp>
        <p:nvCxnSpPr>
          <p:cNvPr id="670" name="Google Shape;670;p18"/>
          <p:cNvCxnSpPr/>
          <p:nvPr/>
        </p:nvCxnSpPr>
        <p:spPr>
          <a:xfrm flipH="1" rot="10800000">
            <a:off x="3310963" y="3501428"/>
            <a:ext cx="616200" cy="1581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23"/>
          <p:cNvSpPr txBox="1"/>
          <p:nvPr/>
        </p:nvSpPr>
        <p:spPr>
          <a:xfrm>
            <a:off x="0" y="1006475"/>
            <a:ext cx="12192000" cy="405923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677" name="Google Shape;677;p23"/>
          <p:cNvSpPr txBox="1"/>
          <p:nvPr>
            <p:ph type="title"/>
          </p:nvPr>
        </p:nvSpPr>
        <p:spPr>
          <a:xfrm>
            <a:off x="87312" y="-9207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Open Sans SemiBold"/>
              <a:buNone/>
            </a:pPr>
            <a:r>
              <a:rPr b="0" i="0" lang="en-US" sz="3600" u="none">
                <a:solidFill>
                  <a:schemeClr val="dk1"/>
                </a:solidFill>
                <a:latin typeface="Open Sans SemiBold"/>
                <a:ea typeface="Open Sans SemiBold"/>
                <a:cs typeface="Open Sans SemiBold"/>
                <a:sym typeface="Open Sans SemiBold"/>
              </a:rPr>
              <a:t>The Felsenstein Scenario</a:t>
            </a:r>
            <a:endParaRPr/>
          </a:p>
        </p:txBody>
      </p:sp>
      <p:pic>
        <p:nvPicPr>
          <p:cNvPr id="678" name="Google Shape;678;p23"/>
          <p:cNvPicPr preferRelativeResize="0"/>
          <p:nvPr/>
        </p:nvPicPr>
        <p:blipFill rotWithShape="1">
          <a:blip r:embed="rId3">
            <a:alphaModFix/>
          </a:blip>
          <a:srcRect b="0" l="0" r="0" t="0"/>
          <a:stretch/>
        </p:blipFill>
        <p:spPr>
          <a:xfrm>
            <a:off x="-4762" y="1006475"/>
            <a:ext cx="4065587" cy="4059237"/>
          </a:xfrm>
          <a:prstGeom prst="rect">
            <a:avLst/>
          </a:prstGeom>
          <a:noFill/>
          <a:ln>
            <a:noFill/>
          </a:ln>
        </p:spPr>
      </p:pic>
      <p:grpSp>
        <p:nvGrpSpPr>
          <p:cNvPr id="679" name="Google Shape;679;p23"/>
          <p:cNvGrpSpPr/>
          <p:nvPr/>
        </p:nvGrpSpPr>
        <p:grpSpPr>
          <a:xfrm>
            <a:off x="1127125" y="5643562"/>
            <a:ext cx="2049462" cy="623887"/>
            <a:chOff x="8747435" y="632688"/>
            <a:chExt cx="2049235" cy="623750"/>
          </a:xfrm>
        </p:grpSpPr>
        <p:grpSp>
          <p:nvGrpSpPr>
            <p:cNvPr id="680" name="Google Shape;680;p23"/>
            <p:cNvGrpSpPr/>
            <p:nvPr/>
          </p:nvGrpSpPr>
          <p:grpSpPr>
            <a:xfrm>
              <a:off x="8747435" y="632688"/>
              <a:ext cx="623750" cy="623750"/>
              <a:chOff x="2587752" y="11896344"/>
              <a:chExt cx="667512" cy="667512"/>
            </a:xfrm>
          </p:grpSpPr>
          <p:sp>
            <p:nvSpPr>
              <p:cNvPr id="681" name="Google Shape;681;p23"/>
              <p:cNvSpPr/>
              <p:nvPr/>
            </p:nvSpPr>
            <p:spPr>
              <a:xfrm>
                <a:off x="2587752" y="11896344"/>
                <a:ext cx="667512" cy="667512"/>
              </a:xfrm>
              <a:prstGeom prst="ellipse">
                <a:avLst/>
              </a:prstGeom>
              <a:solidFill>
                <a:srgbClr val="0B76A0"/>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682" name="Google Shape;682;p23"/>
              <p:cNvSpPr txBox="1"/>
              <p:nvPr/>
            </p:nvSpPr>
            <p:spPr>
              <a:xfrm>
                <a:off x="2587752" y="11999267"/>
                <a:ext cx="667512" cy="4682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Open Sans SemiBold"/>
                  <a:buNone/>
                </a:pPr>
                <a:r>
                  <a:rPr b="0" i="0" lang="en-US" sz="2200" u="none">
                    <a:solidFill>
                      <a:schemeClr val="dk1"/>
                    </a:solidFill>
                    <a:latin typeface="Open Sans SemiBold"/>
                    <a:ea typeface="Open Sans SemiBold"/>
                    <a:cs typeface="Open Sans SemiBold"/>
                    <a:sym typeface="Open Sans SemiBold"/>
                  </a:rPr>
                  <a:t>T</a:t>
                </a:r>
                <a:r>
                  <a:rPr b="0" baseline="-25000" i="0" lang="en-US" sz="2200" u="none">
                    <a:solidFill>
                      <a:schemeClr val="dk1"/>
                    </a:solidFill>
                    <a:latin typeface="Open Sans SemiBold"/>
                    <a:ea typeface="Open Sans SemiBold"/>
                    <a:cs typeface="Open Sans SemiBold"/>
                    <a:sym typeface="Open Sans SemiBold"/>
                  </a:rPr>
                  <a:t>1</a:t>
                </a:r>
                <a:endParaRPr/>
              </a:p>
            </p:txBody>
          </p:sp>
        </p:grpSp>
        <p:grpSp>
          <p:nvGrpSpPr>
            <p:cNvPr id="683" name="Google Shape;683;p23"/>
            <p:cNvGrpSpPr/>
            <p:nvPr/>
          </p:nvGrpSpPr>
          <p:grpSpPr>
            <a:xfrm>
              <a:off x="10172920" y="632688"/>
              <a:ext cx="623750" cy="623750"/>
              <a:chOff x="2587752" y="11896344"/>
              <a:chExt cx="667512" cy="667512"/>
            </a:xfrm>
          </p:grpSpPr>
          <p:sp>
            <p:nvSpPr>
              <p:cNvPr id="684" name="Google Shape;684;p23"/>
              <p:cNvSpPr/>
              <p:nvPr/>
            </p:nvSpPr>
            <p:spPr>
              <a:xfrm>
                <a:off x="2587752" y="11896344"/>
                <a:ext cx="667512" cy="667512"/>
              </a:xfrm>
              <a:prstGeom prst="ellipse">
                <a:avLst/>
              </a:prstGeom>
              <a:solidFill>
                <a:srgbClr val="78206E"/>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685" name="Google Shape;685;p23"/>
              <p:cNvSpPr txBox="1"/>
              <p:nvPr/>
            </p:nvSpPr>
            <p:spPr>
              <a:xfrm>
                <a:off x="2587752" y="11999267"/>
                <a:ext cx="667512" cy="4682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Open Sans SemiBold"/>
                  <a:buNone/>
                </a:pPr>
                <a:r>
                  <a:rPr b="0" i="0" lang="en-US" sz="2200" u="none">
                    <a:solidFill>
                      <a:schemeClr val="dk1"/>
                    </a:solidFill>
                    <a:latin typeface="Open Sans SemiBold"/>
                    <a:ea typeface="Open Sans SemiBold"/>
                    <a:cs typeface="Open Sans SemiBold"/>
                    <a:sym typeface="Open Sans SemiBold"/>
                  </a:rPr>
                  <a:t>T</a:t>
                </a:r>
                <a:r>
                  <a:rPr b="0" baseline="-25000" i="0" lang="en-US" sz="2200" u="none">
                    <a:solidFill>
                      <a:schemeClr val="dk1"/>
                    </a:solidFill>
                    <a:latin typeface="Open Sans SemiBold"/>
                    <a:ea typeface="Open Sans SemiBold"/>
                    <a:cs typeface="Open Sans SemiBold"/>
                    <a:sym typeface="Open Sans SemiBold"/>
                  </a:rPr>
                  <a:t>2</a:t>
                </a:r>
                <a:endParaRPr/>
              </a:p>
            </p:txBody>
          </p:sp>
        </p:grpSp>
        <p:cxnSp>
          <p:nvCxnSpPr>
            <p:cNvPr id="686" name="Google Shape;686;p23"/>
            <p:cNvCxnSpPr/>
            <p:nvPr/>
          </p:nvCxnSpPr>
          <p:spPr>
            <a:xfrm>
              <a:off x="9371185" y="948244"/>
              <a:ext cx="802005" cy="0"/>
            </a:xfrm>
            <a:prstGeom prst="straightConnector1">
              <a:avLst/>
            </a:prstGeom>
            <a:noFill/>
            <a:ln cap="flat" cmpd="sng" w="57150">
              <a:solidFill>
                <a:schemeClr val="dk1"/>
              </a:solidFill>
              <a:prstDash val="solid"/>
              <a:miter lim="800000"/>
              <a:headEnd len="med" w="med" type="none"/>
              <a:tailEnd len="med" w="med" type="triangl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24"/>
          <p:cNvSpPr txBox="1"/>
          <p:nvPr/>
        </p:nvSpPr>
        <p:spPr>
          <a:xfrm>
            <a:off x="0" y="1006475"/>
            <a:ext cx="12192000" cy="405923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grpSp>
        <p:nvGrpSpPr>
          <p:cNvPr id="693" name="Google Shape;693;p24"/>
          <p:cNvGrpSpPr/>
          <p:nvPr/>
        </p:nvGrpSpPr>
        <p:grpSpPr>
          <a:xfrm>
            <a:off x="-4762" y="1006475"/>
            <a:ext cx="8131175" cy="4059237"/>
            <a:chOff x="877697" y="3389149"/>
            <a:chExt cx="6949440" cy="3468851"/>
          </a:xfrm>
        </p:grpSpPr>
        <p:pic>
          <p:nvPicPr>
            <p:cNvPr id="694" name="Google Shape;694;p24"/>
            <p:cNvPicPr preferRelativeResize="0"/>
            <p:nvPr/>
          </p:nvPicPr>
          <p:blipFill rotWithShape="1">
            <a:blip r:embed="rId3">
              <a:alphaModFix/>
            </a:blip>
            <a:srcRect b="0" l="0" r="0" t="0"/>
            <a:stretch/>
          </p:blipFill>
          <p:spPr>
            <a:xfrm>
              <a:off x="4352417" y="3389150"/>
              <a:ext cx="3474720" cy="3468850"/>
            </a:xfrm>
            <a:prstGeom prst="rect">
              <a:avLst/>
            </a:prstGeom>
            <a:noFill/>
            <a:ln>
              <a:noFill/>
            </a:ln>
          </p:spPr>
        </p:pic>
        <p:pic>
          <p:nvPicPr>
            <p:cNvPr id="695" name="Google Shape;695;p24"/>
            <p:cNvPicPr preferRelativeResize="0"/>
            <p:nvPr/>
          </p:nvPicPr>
          <p:blipFill rotWithShape="1">
            <a:blip r:embed="rId4">
              <a:alphaModFix/>
            </a:blip>
            <a:srcRect b="0" l="0" r="0" t="0"/>
            <a:stretch/>
          </p:blipFill>
          <p:spPr>
            <a:xfrm>
              <a:off x="877697" y="3389149"/>
              <a:ext cx="3474720" cy="3468851"/>
            </a:xfrm>
            <a:prstGeom prst="rect">
              <a:avLst/>
            </a:prstGeom>
            <a:noFill/>
            <a:ln>
              <a:noFill/>
            </a:ln>
          </p:spPr>
        </p:pic>
      </p:grpSp>
      <p:grpSp>
        <p:nvGrpSpPr>
          <p:cNvPr id="696" name="Google Shape;696;p24"/>
          <p:cNvGrpSpPr/>
          <p:nvPr/>
        </p:nvGrpSpPr>
        <p:grpSpPr>
          <a:xfrm>
            <a:off x="1127125" y="5643562"/>
            <a:ext cx="2049462" cy="623887"/>
            <a:chOff x="8747435" y="632688"/>
            <a:chExt cx="2049235" cy="623750"/>
          </a:xfrm>
        </p:grpSpPr>
        <p:grpSp>
          <p:nvGrpSpPr>
            <p:cNvPr id="697" name="Google Shape;697;p24"/>
            <p:cNvGrpSpPr/>
            <p:nvPr/>
          </p:nvGrpSpPr>
          <p:grpSpPr>
            <a:xfrm>
              <a:off x="8747435" y="632688"/>
              <a:ext cx="623750" cy="623750"/>
              <a:chOff x="2587752" y="11896344"/>
              <a:chExt cx="667512" cy="667512"/>
            </a:xfrm>
          </p:grpSpPr>
          <p:sp>
            <p:nvSpPr>
              <p:cNvPr id="698" name="Google Shape;698;p24"/>
              <p:cNvSpPr/>
              <p:nvPr/>
            </p:nvSpPr>
            <p:spPr>
              <a:xfrm>
                <a:off x="2587752" y="11896344"/>
                <a:ext cx="667512" cy="667512"/>
              </a:xfrm>
              <a:prstGeom prst="ellipse">
                <a:avLst/>
              </a:prstGeom>
              <a:solidFill>
                <a:srgbClr val="0B76A0"/>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699" name="Google Shape;699;p24"/>
              <p:cNvSpPr txBox="1"/>
              <p:nvPr/>
            </p:nvSpPr>
            <p:spPr>
              <a:xfrm>
                <a:off x="2587752" y="11999267"/>
                <a:ext cx="667512" cy="4682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Open Sans SemiBold"/>
                  <a:buNone/>
                </a:pPr>
                <a:r>
                  <a:rPr b="0" i="0" lang="en-US" sz="2200" u="none">
                    <a:solidFill>
                      <a:schemeClr val="dk1"/>
                    </a:solidFill>
                    <a:latin typeface="Open Sans SemiBold"/>
                    <a:ea typeface="Open Sans SemiBold"/>
                    <a:cs typeface="Open Sans SemiBold"/>
                    <a:sym typeface="Open Sans SemiBold"/>
                  </a:rPr>
                  <a:t>T</a:t>
                </a:r>
                <a:r>
                  <a:rPr b="0" baseline="-25000" i="0" lang="en-US" sz="2200" u="none">
                    <a:solidFill>
                      <a:schemeClr val="dk1"/>
                    </a:solidFill>
                    <a:latin typeface="Open Sans SemiBold"/>
                    <a:ea typeface="Open Sans SemiBold"/>
                    <a:cs typeface="Open Sans SemiBold"/>
                    <a:sym typeface="Open Sans SemiBold"/>
                  </a:rPr>
                  <a:t>1</a:t>
                </a:r>
                <a:endParaRPr/>
              </a:p>
            </p:txBody>
          </p:sp>
        </p:grpSp>
        <p:grpSp>
          <p:nvGrpSpPr>
            <p:cNvPr id="700" name="Google Shape;700;p24"/>
            <p:cNvGrpSpPr/>
            <p:nvPr/>
          </p:nvGrpSpPr>
          <p:grpSpPr>
            <a:xfrm>
              <a:off x="10172920" y="632688"/>
              <a:ext cx="623750" cy="623750"/>
              <a:chOff x="2587752" y="11896344"/>
              <a:chExt cx="667512" cy="667512"/>
            </a:xfrm>
          </p:grpSpPr>
          <p:sp>
            <p:nvSpPr>
              <p:cNvPr id="701" name="Google Shape;701;p24"/>
              <p:cNvSpPr/>
              <p:nvPr/>
            </p:nvSpPr>
            <p:spPr>
              <a:xfrm>
                <a:off x="2587752" y="11896344"/>
                <a:ext cx="667512" cy="667512"/>
              </a:xfrm>
              <a:prstGeom prst="ellipse">
                <a:avLst/>
              </a:prstGeom>
              <a:solidFill>
                <a:srgbClr val="78206E"/>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02" name="Google Shape;702;p24"/>
              <p:cNvSpPr txBox="1"/>
              <p:nvPr/>
            </p:nvSpPr>
            <p:spPr>
              <a:xfrm>
                <a:off x="2587752" y="11999267"/>
                <a:ext cx="667512" cy="4682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Open Sans SemiBold"/>
                  <a:buNone/>
                </a:pPr>
                <a:r>
                  <a:rPr b="0" i="0" lang="en-US" sz="2200" u="none">
                    <a:solidFill>
                      <a:schemeClr val="dk1"/>
                    </a:solidFill>
                    <a:latin typeface="Open Sans SemiBold"/>
                    <a:ea typeface="Open Sans SemiBold"/>
                    <a:cs typeface="Open Sans SemiBold"/>
                    <a:sym typeface="Open Sans SemiBold"/>
                  </a:rPr>
                  <a:t>T</a:t>
                </a:r>
                <a:r>
                  <a:rPr b="0" baseline="-25000" i="0" lang="en-US" sz="2200" u="none">
                    <a:solidFill>
                      <a:schemeClr val="dk1"/>
                    </a:solidFill>
                    <a:latin typeface="Open Sans SemiBold"/>
                    <a:ea typeface="Open Sans SemiBold"/>
                    <a:cs typeface="Open Sans SemiBold"/>
                    <a:sym typeface="Open Sans SemiBold"/>
                  </a:rPr>
                  <a:t>2</a:t>
                </a:r>
                <a:endParaRPr/>
              </a:p>
            </p:txBody>
          </p:sp>
        </p:grpSp>
        <p:cxnSp>
          <p:nvCxnSpPr>
            <p:cNvPr id="703" name="Google Shape;703;p24"/>
            <p:cNvCxnSpPr/>
            <p:nvPr/>
          </p:nvCxnSpPr>
          <p:spPr>
            <a:xfrm>
              <a:off x="9371185" y="948244"/>
              <a:ext cx="802005" cy="0"/>
            </a:xfrm>
            <a:prstGeom prst="straightConnector1">
              <a:avLst/>
            </a:prstGeom>
            <a:noFill/>
            <a:ln cap="flat" cmpd="sng" w="57150">
              <a:solidFill>
                <a:schemeClr val="dk1"/>
              </a:solidFill>
              <a:prstDash val="solid"/>
              <a:miter lim="800000"/>
              <a:headEnd len="med" w="med" type="none"/>
              <a:tailEnd len="med" w="med" type="triangle"/>
            </a:ln>
          </p:spPr>
        </p:cxnSp>
      </p:grpSp>
      <p:sp>
        <p:nvSpPr>
          <p:cNvPr id="704" name="Google Shape;704;p24"/>
          <p:cNvSpPr txBox="1"/>
          <p:nvPr/>
        </p:nvSpPr>
        <p:spPr>
          <a:xfrm>
            <a:off x="87312" y="-92075"/>
            <a:ext cx="10515600" cy="1325562"/>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600"/>
              <a:buFont typeface="Open Sans SemiBold"/>
              <a:buNone/>
            </a:pPr>
            <a:r>
              <a:rPr b="0" i="0" lang="en-US" sz="3600" u="none">
                <a:solidFill>
                  <a:schemeClr val="dk1"/>
                </a:solidFill>
                <a:latin typeface="Open Sans SemiBold"/>
                <a:ea typeface="Open Sans SemiBold"/>
                <a:cs typeface="Open Sans SemiBold"/>
                <a:sym typeface="Open Sans SemiBold"/>
              </a:rPr>
              <a:t>The Felsenstein Scenario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grpSp>
        <p:nvGrpSpPr>
          <p:cNvPr id="710" name="Google Shape;710;p25"/>
          <p:cNvGrpSpPr/>
          <p:nvPr/>
        </p:nvGrpSpPr>
        <p:grpSpPr>
          <a:xfrm>
            <a:off x="-4762" y="1006475"/>
            <a:ext cx="12196762" cy="4059237"/>
            <a:chOff x="877697" y="3389149"/>
            <a:chExt cx="10424160" cy="3468851"/>
          </a:xfrm>
        </p:grpSpPr>
        <p:pic>
          <p:nvPicPr>
            <p:cNvPr id="711" name="Google Shape;711;p25"/>
            <p:cNvPicPr preferRelativeResize="0"/>
            <p:nvPr/>
          </p:nvPicPr>
          <p:blipFill rotWithShape="1">
            <a:blip r:embed="rId3">
              <a:alphaModFix/>
            </a:blip>
            <a:srcRect b="0" l="0" r="0" t="0"/>
            <a:stretch/>
          </p:blipFill>
          <p:spPr>
            <a:xfrm>
              <a:off x="4352417" y="3389150"/>
              <a:ext cx="3474720" cy="3468850"/>
            </a:xfrm>
            <a:prstGeom prst="rect">
              <a:avLst/>
            </a:prstGeom>
            <a:noFill/>
            <a:ln>
              <a:noFill/>
            </a:ln>
          </p:spPr>
        </p:pic>
        <p:pic>
          <p:nvPicPr>
            <p:cNvPr id="712" name="Google Shape;712;p25"/>
            <p:cNvPicPr preferRelativeResize="0"/>
            <p:nvPr/>
          </p:nvPicPr>
          <p:blipFill rotWithShape="1">
            <a:blip r:embed="rId4">
              <a:alphaModFix/>
            </a:blip>
            <a:srcRect b="0" l="0" r="0" t="0"/>
            <a:stretch/>
          </p:blipFill>
          <p:spPr>
            <a:xfrm>
              <a:off x="877697" y="3389149"/>
              <a:ext cx="3474720" cy="3468851"/>
            </a:xfrm>
            <a:prstGeom prst="rect">
              <a:avLst/>
            </a:prstGeom>
            <a:noFill/>
            <a:ln>
              <a:noFill/>
            </a:ln>
          </p:spPr>
        </p:pic>
        <p:pic>
          <p:nvPicPr>
            <p:cNvPr id="713" name="Google Shape;713;p25"/>
            <p:cNvPicPr preferRelativeResize="0"/>
            <p:nvPr/>
          </p:nvPicPr>
          <p:blipFill rotWithShape="1">
            <a:blip r:embed="rId5">
              <a:alphaModFix/>
            </a:blip>
            <a:srcRect b="0" l="0" r="0" t="0"/>
            <a:stretch/>
          </p:blipFill>
          <p:spPr>
            <a:xfrm>
              <a:off x="7827137" y="3389149"/>
              <a:ext cx="3474720" cy="3468851"/>
            </a:xfrm>
            <a:prstGeom prst="rect">
              <a:avLst/>
            </a:prstGeom>
            <a:noFill/>
            <a:ln>
              <a:noFill/>
            </a:ln>
          </p:spPr>
        </p:pic>
      </p:grpSp>
      <p:grpSp>
        <p:nvGrpSpPr>
          <p:cNvPr id="714" name="Google Shape;714;p25"/>
          <p:cNvGrpSpPr/>
          <p:nvPr/>
        </p:nvGrpSpPr>
        <p:grpSpPr>
          <a:xfrm>
            <a:off x="1127125" y="5643562"/>
            <a:ext cx="2049462" cy="623887"/>
            <a:chOff x="8747435" y="632688"/>
            <a:chExt cx="2049235" cy="623750"/>
          </a:xfrm>
        </p:grpSpPr>
        <p:grpSp>
          <p:nvGrpSpPr>
            <p:cNvPr id="715" name="Google Shape;715;p25"/>
            <p:cNvGrpSpPr/>
            <p:nvPr/>
          </p:nvGrpSpPr>
          <p:grpSpPr>
            <a:xfrm>
              <a:off x="8747435" y="632688"/>
              <a:ext cx="623750" cy="623750"/>
              <a:chOff x="2587752" y="11896344"/>
              <a:chExt cx="667512" cy="667512"/>
            </a:xfrm>
          </p:grpSpPr>
          <p:sp>
            <p:nvSpPr>
              <p:cNvPr id="716" name="Google Shape;716;p25"/>
              <p:cNvSpPr/>
              <p:nvPr/>
            </p:nvSpPr>
            <p:spPr>
              <a:xfrm>
                <a:off x="2587752" y="11896344"/>
                <a:ext cx="667512" cy="667512"/>
              </a:xfrm>
              <a:prstGeom prst="ellipse">
                <a:avLst/>
              </a:prstGeom>
              <a:solidFill>
                <a:srgbClr val="0B76A0"/>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17" name="Google Shape;717;p25"/>
              <p:cNvSpPr txBox="1"/>
              <p:nvPr/>
            </p:nvSpPr>
            <p:spPr>
              <a:xfrm>
                <a:off x="2587752" y="11999267"/>
                <a:ext cx="667512" cy="4682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Open Sans SemiBold"/>
                  <a:buNone/>
                </a:pPr>
                <a:r>
                  <a:rPr b="0" i="0" lang="en-US" sz="2200" u="none">
                    <a:solidFill>
                      <a:schemeClr val="dk1"/>
                    </a:solidFill>
                    <a:latin typeface="Open Sans SemiBold"/>
                    <a:ea typeface="Open Sans SemiBold"/>
                    <a:cs typeface="Open Sans SemiBold"/>
                    <a:sym typeface="Open Sans SemiBold"/>
                  </a:rPr>
                  <a:t>T</a:t>
                </a:r>
                <a:r>
                  <a:rPr b="0" baseline="-25000" i="0" lang="en-US" sz="2200" u="none">
                    <a:solidFill>
                      <a:schemeClr val="dk1"/>
                    </a:solidFill>
                    <a:latin typeface="Open Sans SemiBold"/>
                    <a:ea typeface="Open Sans SemiBold"/>
                    <a:cs typeface="Open Sans SemiBold"/>
                    <a:sym typeface="Open Sans SemiBold"/>
                  </a:rPr>
                  <a:t>1</a:t>
                </a:r>
                <a:endParaRPr/>
              </a:p>
            </p:txBody>
          </p:sp>
        </p:grpSp>
        <p:grpSp>
          <p:nvGrpSpPr>
            <p:cNvPr id="718" name="Google Shape;718;p25"/>
            <p:cNvGrpSpPr/>
            <p:nvPr/>
          </p:nvGrpSpPr>
          <p:grpSpPr>
            <a:xfrm>
              <a:off x="10172920" y="632688"/>
              <a:ext cx="623750" cy="623750"/>
              <a:chOff x="2587752" y="11896344"/>
              <a:chExt cx="667512" cy="667512"/>
            </a:xfrm>
          </p:grpSpPr>
          <p:sp>
            <p:nvSpPr>
              <p:cNvPr id="719" name="Google Shape;719;p25"/>
              <p:cNvSpPr/>
              <p:nvPr/>
            </p:nvSpPr>
            <p:spPr>
              <a:xfrm>
                <a:off x="2587752" y="11896344"/>
                <a:ext cx="667512" cy="667512"/>
              </a:xfrm>
              <a:prstGeom prst="ellipse">
                <a:avLst/>
              </a:prstGeom>
              <a:solidFill>
                <a:srgbClr val="78206E"/>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20" name="Google Shape;720;p25"/>
              <p:cNvSpPr txBox="1"/>
              <p:nvPr/>
            </p:nvSpPr>
            <p:spPr>
              <a:xfrm>
                <a:off x="2587752" y="11999267"/>
                <a:ext cx="667512" cy="4682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Open Sans SemiBold"/>
                  <a:buNone/>
                </a:pPr>
                <a:r>
                  <a:rPr b="0" i="0" lang="en-US" sz="2200" u="none">
                    <a:solidFill>
                      <a:schemeClr val="dk1"/>
                    </a:solidFill>
                    <a:latin typeface="Open Sans SemiBold"/>
                    <a:ea typeface="Open Sans SemiBold"/>
                    <a:cs typeface="Open Sans SemiBold"/>
                    <a:sym typeface="Open Sans SemiBold"/>
                  </a:rPr>
                  <a:t>T</a:t>
                </a:r>
                <a:r>
                  <a:rPr b="0" baseline="-25000" i="0" lang="en-US" sz="2200" u="none">
                    <a:solidFill>
                      <a:schemeClr val="dk1"/>
                    </a:solidFill>
                    <a:latin typeface="Open Sans SemiBold"/>
                    <a:ea typeface="Open Sans SemiBold"/>
                    <a:cs typeface="Open Sans SemiBold"/>
                    <a:sym typeface="Open Sans SemiBold"/>
                  </a:rPr>
                  <a:t>2</a:t>
                </a:r>
                <a:endParaRPr/>
              </a:p>
            </p:txBody>
          </p:sp>
        </p:grpSp>
        <p:cxnSp>
          <p:nvCxnSpPr>
            <p:cNvPr id="721" name="Google Shape;721;p25"/>
            <p:cNvCxnSpPr/>
            <p:nvPr/>
          </p:nvCxnSpPr>
          <p:spPr>
            <a:xfrm>
              <a:off x="9371185" y="948244"/>
              <a:ext cx="802005" cy="0"/>
            </a:xfrm>
            <a:prstGeom prst="straightConnector1">
              <a:avLst/>
            </a:prstGeom>
            <a:noFill/>
            <a:ln cap="flat" cmpd="sng" w="57150">
              <a:solidFill>
                <a:schemeClr val="dk1"/>
              </a:solidFill>
              <a:prstDash val="solid"/>
              <a:miter lim="800000"/>
              <a:headEnd len="med" w="med" type="none"/>
              <a:tailEnd len="med" w="med" type="triangle"/>
            </a:ln>
          </p:spPr>
        </p:cxnSp>
      </p:grpSp>
      <p:sp>
        <p:nvSpPr>
          <p:cNvPr id="722" name="Google Shape;722;p25"/>
          <p:cNvSpPr txBox="1"/>
          <p:nvPr>
            <p:ph type="title"/>
          </p:nvPr>
        </p:nvSpPr>
        <p:spPr>
          <a:xfrm>
            <a:off x="87312" y="-9207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Open Sans SemiBold"/>
              <a:buNone/>
            </a:pPr>
            <a:r>
              <a:rPr b="0" i="0" lang="en-US" sz="3600" u="none">
                <a:solidFill>
                  <a:schemeClr val="dk1"/>
                </a:solidFill>
                <a:latin typeface="Open Sans SemiBold"/>
                <a:ea typeface="Open Sans SemiBold"/>
                <a:cs typeface="Open Sans SemiBold"/>
                <a:sym typeface="Open Sans SemiBold"/>
              </a:rPr>
              <a:t>The Felsenstein Scenario</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26"/>
          <p:cNvSpPr txBox="1"/>
          <p:nvPr>
            <p:ph idx="1" type="body"/>
          </p:nvPr>
        </p:nvSpPr>
        <p:spPr>
          <a:xfrm>
            <a:off x="3569100" y="5220775"/>
            <a:ext cx="5866800" cy="785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cap="none" strike="noStrike">
                <a:solidFill>
                  <a:schemeClr val="dk1"/>
                </a:solidFill>
                <a:latin typeface="Open Sans SemiBold"/>
                <a:ea typeface="Open Sans SemiBold"/>
                <a:cs typeface="Open Sans SemiBold"/>
                <a:sym typeface="Open Sans SemiBold"/>
              </a:rPr>
              <a:t>Spurious correlation due to confounding effect of phylogeny</a:t>
            </a:r>
            <a:endParaRPr b="0" i="0" sz="2800" u="none" cap="none" strike="noStrike">
              <a:solidFill>
                <a:schemeClr val="dk1"/>
              </a:solidFill>
              <a:latin typeface="Open Sans SemiBold"/>
              <a:ea typeface="Open Sans SemiBold"/>
              <a:cs typeface="Open Sans SemiBold"/>
              <a:sym typeface="Open Sans SemiBold"/>
            </a:endParaRPr>
          </a:p>
          <a:p>
            <a:pPr indent="0" lvl="0" marL="0" marR="0" rtl="0" algn="l">
              <a:lnSpc>
                <a:spcPct val="90000"/>
              </a:lnSpc>
              <a:spcBef>
                <a:spcPts val="0"/>
              </a:spcBef>
              <a:spcAft>
                <a:spcPts val="0"/>
              </a:spcAft>
              <a:buClr>
                <a:schemeClr val="dk1"/>
              </a:buClr>
              <a:buSzPts val="2800"/>
              <a:buFont typeface="Arial"/>
              <a:buNone/>
            </a:pPr>
            <a:r>
              <a:rPr lang="en-US"/>
              <a:t>(endogenous causal variable)</a:t>
            </a:r>
            <a:endParaRPr/>
          </a:p>
        </p:txBody>
      </p:sp>
      <p:grpSp>
        <p:nvGrpSpPr>
          <p:cNvPr id="729" name="Google Shape;729;p26"/>
          <p:cNvGrpSpPr/>
          <p:nvPr/>
        </p:nvGrpSpPr>
        <p:grpSpPr>
          <a:xfrm>
            <a:off x="-4762" y="996950"/>
            <a:ext cx="12196762" cy="4059237"/>
            <a:chOff x="877697" y="3389149"/>
            <a:chExt cx="10424160" cy="3468851"/>
          </a:xfrm>
        </p:grpSpPr>
        <p:pic>
          <p:nvPicPr>
            <p:cNvPr id="730" name="Google Shape;730;p26"/>
            <p:cNvPicPr preferRelativeResize="0"/>
            <p:nvPr/>
          </p:nvPicPr>
          <p:blipFill rotWithShape="1">
            <a:blip r:embed="rId3">
              <a:alphaModFix/>
            </a:blip>
            <a:srcRect b="0" l="0" r="0" t="0"/>
            <a:stretch/>
          </p:blipFill>
          <p:spPr>
            <a:xfrm>
              <a:off x="4352417" y="3389150"/>
              <a:ext cx="3474720" cy="3468850"/>
            </a:xfrm>
            <a:prstGeom prst="rect">
              <a:avLst/>
            </a:prstGeom>
            <a:noFill/>
            <a:ln>
              <a:noFill/>
            </a:ln>
          </p:spPr>
        </p:pic>
        <p:pic>
          <p:nvPicPr>
            <p:cNvPr id="731" name="Google Shape;731;p26"/>
            <p:cNvPicPr preferRelativeResize="0"/>
            <p:nvPr/>
          </p:nvPicPr>
          <p:blipFill rotWithShape="1">
            <a:blip r:embed="rId4">
              <a:alphaModFix/>
            </a:blip>
            <a:srcRect b="0" l="0" r="0" t="0"/>
            <a:stretch/>
          </p:blipFill>
          <p:spPr>
            <a:xfrm>
              <a:off x="877697" y="3389149"/>
              <a:ext cx="3474720" cy="3468851"/>
            </a:xfrm>
            <a:prstGeom prst="rect">
              <a:avLst/>
            </a:prstGeom>
            <a:noFill/>
            <a:ln>
              <a:noFill/>
            </a:ln>
          </p:spPr>
        </p:pic>
        <p:pic>
          <p:nvPicPr>
            <p:cNvPr id="732" name="Google Shape;732;p26"/>
            <p:cNvPicPr preferRelativeResize="0"/>
            <p:nvPr/>
          </p:nvPicPr>
          <p:blipFill rotWithShape="1">
            <a:blip r:embed="rId5">
              <a:alphaModFix/>
            </a:blip>
            <a:srcRect b="0" l="0" r="0" t="0"/>
            <a:stretch/>
          </p:blipFill>
          <p:spPr>
            <a:xfrm>
              <a:off x="7827137" y="3389149"/>
              <a:ext cx="3474720" cy="3468851"/>
            </a:xfrm>
            <a:prstGeom prst="rect">
              <a:avLst/>
            </a:prstGeom>
            <a:noFill/>
            <a:ln>
              <a:noFill/>
            </a:ln>
          </p:spPr>
        </p:pic>
      </p:grpSp>
      <p:grpSp>
        <p:nvGrpSpPr>
          <p:cNvPr id="733" name="Google Shape;733;p26"/>
          <p:cNvGrpSpPr/>
          <p:nvPr/>
        </p:nvGrpSpPr>
        <p:grpSpPr>
          <a:xfrm>
            <a:off x="1127125" y="5643562"/>
            <a:ext cx="2049462" cy="623887"/>
            <a:chOff x="8747435" y="632688"/>
            <a:chExt cx="2049235" cy="623750"/>
          </a:xfrm>
        </p:grpSpPr>
        <p:grpSp>
          <p:nvGrpSpPr>
            <p:cNvPr id="734" name="Google Shape;734;p26"/>
            <p:cNvGrpSpPr/>
            <p:nvPr/>
          </p:nvGrpSpPr>
          <p:grpSpPr>
            <a:xfrm>
              <a:off x="8747435" y="632688"/>
              <a:ext cx="623750" cy="623750"/>
              <a:chOff x="2587752" y="11896344"/>
              <a:chExt cx="667512" cy="667512"/>
            </a:xfrm>
          </p:grpSpPr>
          <p:sp>
            <p:nvSpPr>
              <p:cNvPr id="735" name="Google Shape;735;p26"/>
              <p:cNvSpPr/>
              <p:nvPr/>
            </p:nvSpPr>
            <p:spPr>
              <a:xfrm>
                <a:off x="2587752" y="11896344"/>
                <a:ext cx="667512" cy="667512"/>
              </a:xfrm>
              <a:prstGeom prst="ellipse">
                <a:avLst/>
              </a:prstGeom>
              <a:solidFill>
                <a:srgbClr val="0B76A0"/>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36" name="Google Shape;736;p26"/>
              <p:cNvSpPr txBox="1"/>
              <p:nvPr/>
            </p:nvSpPr>
            <p:spPr>
              <a:xfrm>
                <a:off x="2587752" y="11999267"/>
                <a:ext cx="667512" cy="4682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Open Sans SemiBold"/>
                  <a:buNone/>
                </a:pPr>
                <a:r>
                  <a:rPr b="0" i="0" lang="en-US" sz="2200" u="none">
                    <a:solidFill>
                      <a:schemeClr val="dk1"/>
                    </a:solidFill>
                    <a:latin typeface="Open Sans SemiBold"/>
                    <a:ea typeface="Open Sans SemiBold"/>
                    <a:cs typeface="Open Sans SemiBold"/>
                    <a:sym typeface="Open Sans SemiBold"/>
                  </a:rPr>
                  <a:t>T</a:t>
                </a:r>
                <a:r>
                  <a:rPr b="0" baseline="-25000" i="0" lang="en-US" sz="2200" u="none">
                    <a:solidFill>
                      <a:schemeClr val="dk1"/>
                    </a:solidFill>
                    <a:latin typeface="Open Sans SemiBold"/>
                    <a:ea typeface="Open Sans SemiBold"/>
                    <a:cs typeface="Open Sans SemiBold"/>
                    <a:sym typeface="Open Sans SemiBold"/>
                  </a:rPr>
                  <a:t>1</a:t>
                </a:r>
                <a:endParaRPr/>
              </a:p>
            </p:txBody>
          </p:sp>
        </p:grpSp>
        <p:grpSp>
          <p:nvGrpSpPr>
            <p:cNvPr id="737" name="Google Shape;737;p26"/>
            <p:cNvGrpSpPr/>
            <p:nvPr/>
          </p:nvGrpSpPr>
          <p:grpSpPr>
            <a:xfrm>
              <a:off x="10172920" y="632688"/>
              <a:ext cx="623750" cy="623750"/>
              <a:chOff x="2587752" y="11896344"/>
              <a:chExt cx="667512" cy="667512"/>
            </a:xfrm>
          </p:grpSpPr>
          <p:sp>
            <p:nvSpPr>
              <p:cNvPr id="738" name="Google Shape;738;p26"/>
              <p:cNvSpPr/>
              <p:nvPr/>
            </p:nvSpPr>
            <p:spPr>
              <a:xfrm>
                <a:off x="2587752" y="11896344"/>
                <a:ext cx="667512" cy="667512"/>
              </a:xfrm>
              <a:prstGeom prst="ellipse">
                <a:avLst/>
              </a:prstGeom>
              <a:solidFill>
                <a:srgbClr val="78206E"/>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39" name="Google Shape;739;p26"/>
              <p:cNvSpPr txBox="1"/>
              <p:nvPr/>
            </p:nvSpPr>
            <p:spPr>
              <a:xfrm>
                <a:off x="2587752" y="11999267"/>
                <a:ext cx="667512" cy="4682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Open Sans SemiBold"/>
                  <a:buNone/>
                </a:pPr>
                <a:r>
                  <a:rPr b="0" i="0" lang="en-US" sz="2200" u="none">
                    <a:solidFill>
                      <a:schemeClr val="dk1"/>
                    </a:solidFill>
                    <a:latin typeface="Open Sans SemiBold"/>
                    <a:ea typeface="Open Sans SemiBold"/>
                    <a:cs typeface="Open Sans SemiBold"/>
                    <a:sym typeface="Open Sans SemiBold"/>
                  </a:rPr>
                  <a:t>T</a:t>
                </a:r>
                <a:r>
                  <a:rPr b="0" baseline="-25000" i="0" lang="en-US" sz="2200" u="none">
                    <a:solidFill>
                      <a:schemeClr val="dk1"/>
                    </a:solidFill>
                    <a:latin typeface="Open Sans SemiBold"/>
                    <a:ea typeface="Open Sans SemiBold"/>
                    <a:cs typeface="Open Sans SemiBold"/>
                    <a:sym typeface="Open Sans SemiBold"/>
                  </a:rPr>
                  <a:t>2</a:t>
                </a:r>
                <a:endParaRPr/>
              </a:p>
            </p:txBody>
          </p:sp>
        </p:grpSp>
        <p:cxnSp>
          <p:nvCxnSpPr>
            <p:cNvPr id="740" name="Google Shape;740;p26"/>
            <p:cNvCxnSpPr/>
            <p:nvPr/>
          </p:nvCxnSpPr>
          <p:spPr>
            <a:xfrm>
              <a:off x="9371185" y="948244"/>
              <a:ext cx="802005" cy="0"/>
            </a:xfrm>
            <a:prstGeom prst="straightConnector1">
              <a:avLst/>
            </a:prstGeom>
            <a:noFill/>
            <a:ln cap="flat" cmpd="sng" w="57150">
              <a:solidFill>
                <a:schemeClr val="dk1"/>
              </a:solidFill>
              <a:prstDash val="solid"/>
              <a:miter lim="800000"/>
              <a:headEnd len="med" w="med" type="none"/>
              <a:tailEnd len="med" w="med" type="triangle"/>
            </a:ln>
          </p:spPr>
        </p:cxnSp>
      </p:grpSp>
      <p:grpSp>
        <p:nvGrpSpPr>
          <p:cNvPr id="741" name="Google Shape;741;p26"/>
          <p:cNvGrpSpPr/>
          <p:nvPr/>
        </p:nvGrpSpPr>
        <p:grpSpPr>
          <a:xfrm>
            <a:off x="9539287" y="5221287"/>
            <a:ext cx="2049462" cy="1457325"/>
            <a:chOff x="8756288" y="1703915"/>
            <a:chExt cx="2049235" cy="1458464"/>
          </a:xfrm>
        </p:grpSpPr>
        <p:cxnSp>
          <p:nvCxnSpPr>
            <p:cNvPr id="742" name="Google Shape;742;p26"/>
            <p:cNvCxnSpPr/>
            <p:nvPr/>
          </p:nvCxnSpPr>
          <p:spPr>
            <a:xfrm>
              <a:off x="9379403" y="2854185"/>
              <a:ext cx="802005" cy="0"/>
            </a:xfrm>
            <a:prstGeom prst="straightConnector1">
              <a:avLst/>
            </a:prstGeom>
            <a:noFill/>
            <a:ln cap="flat" cmpd="sng" w="57150">
              <a:solidFill>
                <a:srgbClr val="000000"/>
              </a:solidFill>
              <a:prstDash val="solid"/>
              <a:miter lim="800000"/>
              <a:headEnd len="med" w="med" type="none"/>
              <a:tailEnd len="med" w="med" type="triangle"/>
            </a:ln>
          </p:spPr>
        </p:cxnSp>
        <p:grpSp>
          <p:nvGrpSpPr>
            <p:cNvPr id="743" name="Google Shape;743;p26"/>
            <p:cNvGrpSpPr/>
            <p:nvPr/>
          </p:nvGrpSpPr>
          <p:grpSpPr>
            <a:xfrm>
              <a:off x="9460177" y="1703915"/>
              <a:ext cx="623750" cy="623750"/>
              <a:chOff x="2587752" y="11896344"/>
              <a:chExt cx="667512" cy="667512"/>
            </a:xfrm>
          </p:grpSpPr>
          <p:sp>
            <p:nvSpPr>
              <p:cNvPr id="744" name="Google Shape;744;p26"/>
              <p:cNvSpPr/>
              <p:nvPr/>
            </p:nvSpPr>
            <p:spPr>
              <a:xfrm>
                <a:off x="2587752" y="11896344"/>
                <a:ext cx="667512" cy="667512"/>
              </a:xfrm>
              <a:prstGeom prst="ellipse">
                <a:avLst/>
              </a:prstGeom>
              <a:solidFill>
                <a:srgbClr val="00B050"/>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45" name="Google Shape;745;p26"/>
              <p:cNvSpPr txBox="1"/>
              <p:nvPr/>
            </p:nvSpPr>
            <p:spPr>
              <a:xfrm>
                <a:off x="2587752" y="11999267"/>
                <a:ext cx="667512" cy="4682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Open Sans SemiBold"/>
                  <a:buNone/>
                </a:pPr>
                <a:r>
                  <a:rPr b="0" i="0" lang="en-US" sz="2200" u="none">
                    <a:solidFill>
                      <a:schemeClr val="dk1"/>
                    </a:solidFill>
                    <a:latin typeface="Open Sans SemiBold"/>
                    <a:ea typeface="Open Sans SemiBold"/>
                    <a:cs typeface="Open Sans SemiBold"/>
                    <a:sym typeface="Open Sans SemiBold"/>
                  </a:rPr>
                  <a:t>Ψ</a:t>
                </a:r>
                <a:endParaRPr/>
              </a:p>
            </p:txBody>
          </p:sp>
        </p:grpSp>
        <p:cxnSp>
          <p:nvCxnSpPr>
            <p:cNvPr id="746" name="Google Shape;746;p26"/>
            <p:cNvCxnSpPr/>
            <p:nvPr/>
          </p:nvCxnSpPr>
          <p:spPr>
            <a:xfrm flipH="1">
              <a:off x="9288692" y="2236319"/>
              <a:ext cx="262831" cy="393656"/>
            </a:xfrm>
            <a:prstGeom prst="straightConnector1">
              <a:avLst/>
            </a:prstGeom>
            <a:noFill/>
            <a:ln cap="flat" cmpd="sng" w="57150">
              <a:solidFill>
                <a:schemeClr val="dk1"/>
              </a:solidFill>
              <a:prstDash val="solid"/>
              <a:miter lim="800000"/>
              <a:headEnd len="med" w="med" type="none"/>
              <a:tailEnd len="med" w="med" type="triangle"/>
            </a:ln>
          </p:spPr>
        </p:cxnSp>
        <p:grpSp>
          <p:nvGrpSpPr>
            <p:cNvPr id="747" name="Google Shape;747;p26"/>
            <p:cNvGrpSpPr/>
            <p:nvPr/>
          </p:nvGrpSpPr>
          <p:grpSpPr>
            <a:xfrm>
              <a:off x="8756288" y="2538629"/>
              <a:ext cx="623750" cy="623750"/>
              <a:chOff x="2587752" y="11896344"/>
              <a:chExt cx="667512" cy="667512"/>
            </a:xfrm>
          </p:grpSpPr>
          <p:sp>
            <p:nvSpPr>
              <p:cNvPr id="748" name="Google Shape;748;p26"/>
              <p:cNvSpPr/>
              <p:nvPr/>
            </p:nvSpPr>
            <p:spPr>
              <a:xfrm>
                <a:off x="2587752" y="11896344"/>
                <a:ext cx="667512" cy="667512"/>
              </a:xfrm>
              <a:prstGeom prst="ellipse">
                <a:avLst/>
              </a:prstGeom>
              <a:solidFill>
                <a:srgbClr val="0B76A0"/>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49" name="Google Shape;749;p26"/>
              <p:cNvSpPr txBox="1"/>
              <p:nvPr/>
            </p:nvSpPr>
            <p:spPr>
              <a:xfrm>
                <a:off x="2587752" y="11999267"/>
                <a:ext cx="667512" cy="4682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Open Sans SemiBold"/>
                  <a:buNone/>
                </a:pPr>
                <a:r>
                  <a:rPr b="0" i="0" lang="en-US" sz="2200" u="none">
                    <a:solidFill>
                      <a:schemeClr val="dk1"/>
                    </a:solidFill>
                    <a:latin typeface="Open Sans SemiBold"/>
                    <a:ea typeface="Open Sans SemiBold"/>
                    <a:cs typeface="Open Sans SemiBold"/>
                    <a:sym typeface="Open Sans SemiBold"/>
                  </a:rPr>
                  <a:t>T</a:t>
                </a:r>
                <a:r>
                  <a:rPr b="0" baseline="-25000" i="0" lang="en-US" sz="2200" u="none">
                    <a:solidFill>
                      <a:schemeClr val="dk1"/>
                    </a:solidFill>
                    <a:latin typeface="Open Sans SemiBold"/>
                    <a:ea typeface="Open Sans SemiBold"/>
                    <a:cs typeface="Open Sans SemiBold"/>
                    <a:sym typeface="Open Sans SemiBold"/>
                  </a:rPr>
                  <a:t>1</a:t>
                </a:r>
                <a:endParaRPr/>
              </a:p>
            </p:txBody>
          </p:sp>
        </p:grpSp>
        <p:grpSp>
          <p:nvGrpSpPr>
            <p:cNvPr id="750" name="Google Shape;750;p26"/>
            <p:cNvGrpSpPr/>
            <p:nvPr/>
          </p:nvGrpSpPr>
          <p:grpSpPr>
            <a:xfrm>
              <a:off x="10181773" y="2538629"/>
              <a:ext cx="623750" cy="623750"/>
              <a:chOff x="2587752" y="11896344"/>
              <a:chExt cx="667512" cy="667512"/>
            </a:xfrm>
          </p:grpSpPr>
          <p:sp>
            <p:nvSpPr>
              <p:cNvPr id="751" name="Google Shape;751;p26"/>
              <p:cNvSpPr/>
              <p:nvPr/>
            </p:nvSpPr>
            <p:spPr>
              <a:xfrm>
                <a:off x="2587752" y="11896344"/>
                <a:ext cx="667512" cy="667512"/>
              </a:xfrm>
              <a:prstGeom prst="ellipse">
                <a:avLst/>
              </a:prstGeom>
              <a:solidFill>
                <a:srgbClr val="78206E"/>
              </a:solid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52" name="Google Shape;752;p26"/>
              <p:cNvSpPr txBox="1"/>
              <p:nvPr/>
            </p:nvSpPr>
            <p:spPr>
              <a:xfrm>
                <a:off x="2587752" y="11999267"/>
                <a:ext cx="667512" cy="46821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200"/>
                  <a:buFont typeface="Open Sans SemiBold"/>
                  <a:buNone/>
                </a:pPr>
                <a:r>
                  <a:rPr b="0" i="0" lang="en-US" sz="2200" u="none">
                    <a:solidFill>
                      <a:schemeClr val="dk1"/>
                    </a:solidFill>
                    <a:latin typeface="Open Sans SemiBold"/>
                    <a:ea typeface="Open Sans SemiBold"/>
                    <a:cs typeface="Open Sans SemiBold"/>
                    <a:sym typeface="Open Sans SemiBold"/>
                  </a:rPr>
                  <a:t>T</a:t>
                </a:r>
                <a:r>
                  <a:rPr b="0" baseline="-25000" i="0" lang="en-US" sz="2200" u="none">
                    <a:solidFill>
                      <a:schemeClr val="dk1"/>
                    </a:solidFill>
                    <a:latin typeface="Open Sans SemiBold"/>
                    <a:ea typeface="Open Sans SemiBold"/>
                    <a:cs typeface="Open Sans SemiBold"/>
                    <a:sym typeface="Open Sans SemiBold"/>
                  </a:rPr>
                  <a:t>2</a:t>
                </a:r>
                <a:endParaRPr/>
              </a:p>
            </p:txBody>
          </p:sp>
        </p:grpSp>
        <p:cxnSp>
          <p:nvCxnSpPr>
            <p:cNvPr id="753" name="Google Shape;753;p26"/>
            <p:cNvCxnSpPr/>
            <p:nvPr/>
          </p:nvCxnSpPr>
          <p:spPr>
            <a:xfrm>
              <a:off x="9992581" y="2236319"/>
              <a:ext cx="280538" cy="393656"/>
            </a:xfrm>
            <a:prstGeom prst="straightConnector1">
              <a:avLst/>
            </a:prstGeom>
            <a:noFill/>
            <a:ln cap="flat" cmpd="sng" w="57150">
              <a:solidFill>
                <a:schemeClr val="dk1"/>
              </a:solidFill>
              <a:prstDash val="solid"/>
              <a:miter lim="800000"/>
              <a:headEnd len="med" w="med" type="none"/>
              <a:tailEnd len="med" w="med" type="triangle"/>
            </a:ln>
          </p:spPr>
        </p:cxnSp>
      </p:grpSp>
      <p:sp>
        <p:nvSpPr>
          <p:cNvPr id="754" name="Google Shape;754;p26"/>
          <p:cNvSpPr txBox="1"/>
          <p:nvPr>
            <p:ph type="title"/>
          </p:nvPr>
        </p:nvSpPr>
        <p:spPr>
          <a:xfrm>
            <a:off x="87312" y="-9207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600"/>
              <a:buFont typeface="Open Sans SemiBold"/>
              <a:buNone/>
            </a:pPr>
            <a:r>
              <a:rPr b="0" i="0" lang="en-US" sz="3600" u="none">
                <a:solidFill>
                  <a:schemeClr val="dk1"/>
                </a:solidFill>
                <a:latin typeface="Open Sans SemiBold"/>
                <a:ea typeface="Open Sans SemiBold"/>
                <a:cs typeface="Open Sans SemiBold"/>
                <a:sym typeface="Open Sans SemiBold"/>
              </a:rPr>
              <a:t>The Felsenstein Scenario</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3867e8c83fa_0_1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Simpson's paradox</a:t>
            </a:r>
            <a:endParaRPr/>
          </a:p>
        </p:txBody>
      </p:sp>
      <p:pic>
        <p:nvPicPr>
          <p:cNvPr descr="A close up of a map&#10;&#10;Description generated with very high confidence" id="760" name="Google Shape;760;g3867e8c83fa_0_151"/>
          <p:cNvPicPr preferRelativeResize="0"/>
          <p:nvPr>
            <p:ph idx="1" type="body"/>
          </p:nvPr>
        </p:nvPicPr>
        <p:blipFill rotWithShape="1">
          <a:blip r:embed="rId3">
            <a:alphaModFix/>
          </a:blip>
          <a:srcRect b="0" l="0" r="0" t="0"/>
          <a:stretch/>
        </p:blipFill>
        <p:spPr>
          <a:xfrm>
            <a:off x="2705100" y="1601787"/>
            <a:ext cx="6781800" cy="45243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4" name="Shape 764"/>
        <p:cNvGrpSpPr/>
        <p:nvPr/>
      </p:nvGrpSpPr>
      <p:grpSpPr>
        <a:xfrm>
          <a:off x="0" y="0"/>
          <a:ext cx="0" cy="0"/>
          <a:chOff x="0" y="0"/>
          <a:chExt cx="0" cy="0"/>
        </a:xfrm>
      </p:grpSpPr>
      <p:sp>
        <p:nvSpPr>
          <p:cNvPr id="765" name="Google Shape;765;g3867e8c83fa_0_88"/>
          <p:cNvSpPr/>
          <p:nvPr/>
        </p:nvSpPr>
        <p:spPr>
          <a:xfrm rot="8219834">
            <a:off x="5248234" y="4168773"/>
            <a:ext cx="1539953" cy="393746"/>
          </a:xfrm>
          <a:prstGeom prst="rightArrow">
            <a:avLst>
              <a:gd fmla="val 18839" name="adj1"/>
              <a:gd fmla="val 50000" name="adj2"/>
            </a:avLst>
          </a:prstGeom>
          <a:solidFill>
            <a:srgbClr val="196B24"/>
          </a:solidFill>
          <a:ln cap="flat" cmpd="sng" w="19050">
            <a:solidFill>
              <a:srgbClr val="0F4D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66" name="Google Shape;766;g3867e8c83fa_0_88"/>
          <p:cNvSpPr/>
          <p:nvPr/>
        </p:nvSpPr>
        <p:spPr>
          <a:xfrm rot="2220394">
            <a:off x="5335541" y="2395581"/>
            <a:ext cx="1131903" cy="395221"/>
          </a:xfrm>
          <a:prstGeom prst="rightArrow">
            <a:avLst>
              <a:gd fmla="val 17828" name="adj1"/>
              <a:gd fmla="val 50000" name="adj2"/>
            </a:avLst>
          </a:prstGeom>
          <a:solidFill>
            <a:schemeClr val="accent2"/>
          </a:solidFill>
          <a:ln cap="flat" cmpd="sng" w="19050">
            <a:solidFill>
              <a:srgbClr val="AB51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67" name="Google Shape;767;g3867e8c83fa_0_88"/>
          <p:cNvSpPr/>
          <p:nvPr/>
        </p:nvSpPr>
        <p:spPr>
          <a:xfrm>
            <a:off x="6226175" y="2660650"/>
            <a:ext cx="1360500" cy="1368300"/>
          </a:xfrm>
          <a:prstGeom prst="ellipse">
            <a:avLst/>
          </a:prstGeom>
          <a:solidFill>
            <a:schemeClr val="lt1"/>
          </a:solidFill>
          <a:ln cap="flat" cmpd="sng" w="38100">
            <a:solidFill>
              <a:srgbClr val="4EA72E"/>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2800"/>
              <a:buFont typeface="Open Sans SemiBold"/>
              <a:buNone/>
            </a:pPr>
            <a:r>
              <a:rPr b="0" i="0" lang="en-US" sz="2800" u="none">
                <a:solidFill>
                  <a:srgbClr val="000000"/>
                </a:solidFill>
                <a:latin typeface="Open Sans SemiBold"/>
                <a:ea typeface="Open Sans SemiBold"/>
                <a:cs typeface="Open Sans SemiBold"/>
                <a:sym typeface="Open Sans SemiBold"/>
              </a:rPr>
              <a:t>Mig.</a:t>
            </a:r>
            <a:endParaRPr/>
          </a:p>
          <a:p>
            <a:pPr indent="0" lvl="0" marL="0" marR="0" rtl="0" algn="ctr">
              <a:lnSpc>
                <a:spcPct val="100000"/>
              </a:lnSpc>
              <a:spcBef>
                <a:spcPts val="0"/>
              </a:spcBef>
              <a:spcAft>
                <a:spcPts val="0"/>
              </a:spcAft>
              <a:buClr>
                <a:schemeClr val="dk1"/>
              </a:buClr>
              <a:buSzPts val="2800"/>
              <a:buFont typeface="Open Sans SemiBold"/>
              <a:buNone/>
            </a:pPr>
            <a:r>
              <a:t/>
            </a:r>
            <a:endParaRPr b="0" i="0" sz="2800" u="none">
              <a:solidFill>
                <a:srgbClr val="000000"/>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None/>
            </a:pPr>
            <a:r>
              <a:t/>
            </a:r>
            <a:endParaRPr b="0" i="0" sz="2800" u="none">
              <a:solidFill>
                <a:srgbClr val="000000"/>
              </a:solidFill>
              <a:latin typeface="Open Sans SemiBold"/>
              <a:ea typeface="Open Sans SemiBold"/>
              <a:cs typeface="Open Sans SemiBold"/>
              <a:sym typeface="Open Sans SemiBold"/>
            </a:endParaRPr>
          </a:p>
        </p:txBody>
      </p:sp>
      <p:pic>
        <p:nvPicPr>
          <p:cNvPr id="768" name="Google Shape;768;g3867e8c83fa_0_88"/>
          <p:cNvPicPr preferRelativeResize="0"/>
          <p:nvPr>
            <p:ph idx="1" type="body"/>
          </p:nvPr>
        </p:nvPicPr>
        <p:blipFill rotWithShape="1">
          <a:blip r:embed="rId3">
            <a:alphaModFix/>
          </a:blip>
          <a:srcRect b="0" l="0" r="0" t="0"/>
          <a:stretch/>
        </p:blipFill>
        <p:spPr>
          <a:xfrm>
            <a:off x="6486525" y="2955925"/>
            <a:ext cx="947700" cy="947700"/>
          </a:xfrm>
          <a:prstGeom prst="rect">
            <a:avLst/>
          </a:prstGeom>
          <a:noFill/>
          <a:ln>
            <a:noFill/>
          </a:ln>
        </p:spPr>
      </p:pic>
      <p:sp>
        <p:nvSpPr>
          <p:cNvPr id="769" name="Google Shape;769;g3867e8c83fa_0_88"/>
          <p:cNvSpPr/>
          <p:nvPr/>
        </p:nvSpPr>
        <p:spPr>
          <a:xfrm>
            <a:off x="3463925" y="1625600"/>
            <a:ext cx="752400" cy="393600"/>
          </a:xfrm>
          <a:prstGeom prst="rightArrow">
            <a:avLst>
              <a:gd fmla="val 15949" name="adj1"/>
              <a:gd fmla="val 50000" name="adj2"/>
            </a:avLst>
          </a:prstGeom>
          <a:solidFill>
            <a:schemeClr val="lt1"/>
          </a:solidFill>
          <a:ln cap="flat" cmpd="sng" w="19050">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70" name="Google Shape;770;g3867e8c83fa_0_88"/>
          <p:cNvSpPr/>
          <p:nvPr/>
        </p:nvSpPr>
        <p:spPr>
          <a:xfrm rot="5400000">
            <a:off x="3825887" y="3378075"/>
            <a:ext cx="2141400" cy="395400"/>
          </a:xfrm>
          <a:prstGeom prst="rightArrow">
            <a:avLst>
              <a:gd fmla="val 19607" name="adj1"/>
              <a:gd fmla="val 50000" name="adj2"/>
            </a:avLst>
          </a:prstGeom>
          <a:solidFill>
            <a:schemeClr val="accent2"/>
          </a:solidFill>
          <a:ln cap="flat" cmpd="sng" w="19050">
            <a:solidFill>
              <a:srgbClr val="AB51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71" name="Google Shape;771;g3867e8c83fa_0_88"/>
          <p:cNvSpPr/>
          <p:nvPr/>
        </p:nvSpPr>
        <p:spPr>
          <a:xfrm>
            <a:off x="4216400" y="1138237"/>
            <a:ext cx="1360500" cy="1368300"/>
          </a:xfrm>
          <a:prstGeom prst="ellipse">
            <a:avLst/>
          </a:prstGeom>
          <a:gradFill>
            <a:gsLst>
              <a:gs pos="0">
                <a:srgbClr val="47AADF"/>
              </a:gs>
              <a:gs pos="50000">
                <a:srgbClr val="05A2DF"/>
              </a:gs>
              <a:gs pos="100000">
                <a:srgbClr val="0094CE"/>
              </a:gs>
            </a:gsLst>
            <a:lin ang="5400012" scaled="0"/>
          </a:gradFill>
          <a:ln cap="flat" cmpd="sng" w="12700">
            <a:solidFill>
              <a:srgbClr val="0F9ED5"/>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a:solidFill>
                  <a:srgbClr val="FFFFFF"/>
                </a:solidFill>
                <a:latin typeface="Open Sans SemiBold"/>
                <a:ea typeface="Open Sans SemiBold"/>
                <a:cs typeface="Open Sans SemiBold"/>
                <a:sym typeface="Open Sans SemiBold"/>
              </a:rPr>
              <a:t>Body Size</a:t>
            </a:r>
            <a:endParaRPr/>
          </a:p>
        </p:txBody>
      </p:sp>
      <p:sp>
        <p:nvSpPr>
          <p:cNvPr id="772" name="Google Shape;772;g3867e8c83fa_0_88"/>
          <p:cNvSpPr/>
          <p:nvPr/>
        </p:nvSpPr>
        <p:spPr>
          <a:xfrm>
            <a:off x="4216400" y="4646612"/>
            <a:ext cx="1360500" cy="1368300"/>
          </a:xfrm>
          <a:prstGeom prst="ellipse">
            <a:avLst/>
          </a:prstGeom>
          <a:gradFill>
            <a:gsLst>
              <a:gs pos="0">
                <a:srgbClr val="47AADF"/>
              </a:gs>
              <a:gs pos="50000">
                <a:srgbClr val="05A2DF"/>
              </a:gs>
              <a:gs pos="100000">
                <a:srgbClr val="0094CE"/>
              </a:gs>
            </a:gsLst>
            <a:lin ang="5400012" scaled="0"/>
          </a:gradFill>
          <a:ln cap="flat" cmpd="sng" w="12700">
            <a:solidFill>
              <a:srgbClr val="0F9ED5"/>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3200"/>
              <a:buFont typeface="Open Sans SemiBold"/>
              <a:buNone/>
            </a:pPr>
            <a:r>
              <a:rPr b="0" i="0" lang="en-US" sz="3200" u="none">
                <a:solidFill>
                  <a:srgbClr val="FFFFFF"/>
                </a:solidFill>
                <a:latin typeface="Open Sans SemiBold"/>
                <a:ea typeface="Open Sans SemiBold"/>
                <a:cs typeface="Open Sans SemiBold"/>
                <a:sym typeface="Open Sans SemiBold"/>
              </a:rPr>
              <a:t>Pop. N</a:t>
            </a:r>
            <a:endParaRPr/>
          </a:p>
        </p:txBody>
      </p:sp>
      <p:sp>
        <p:nvSpPr>
          <p:cNvPr id="773" name="Google Shape;773;g3867e8c83fa_0_88"/>
          <p:cNvSpPr/>
          <p:nvPr/>
        </p:nvSpPr>
        <p:spPr>
          <a:xfrm>
            <a:off x="2103437" y="1138237"/>
            <a:ext cx="1360500" cy="1368300"/>
          </a:xfrm>
          <a:prstGeom prst="ellipse">
            <a:avLst/>
          </a:prstGeom>
          <a:solidFill>
            <a:schemeClr val="lt1"/>
          </a:solidFill>
          <a:ln cap="flat" cmpd="sng" w="19050">
            <a:solidFill>
              <a:srgbClr val="196B24"/>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600"/>
              <a:buFont typeface="Open Sans SemiBold"/>
              <a:buNone/>
            </a:pPr>
            <a:r>
              <a:rPr b="0" i="0" lang="en-US" sz="6600" u="none">
                <a:solidFill>
                  <a:srgbClr val="000000"/>
                </a:solidFill>
                <a:latin typeface="Open Sans SemiBold"/>
                <a:ea typeface="Open Sans SemiBold"/>
                <a:cs typeface="Open Sans SemiBold"/>
                <a:sym typeface="Open Sans SemiBold"/>
              </a:rPr>
              <a:t>ψ</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7" name="Shape 777"/>
        <p:cNvGrpSpPr/>
        <p:nvPr/>
      </p:nvGrpSpPr>
      <p:grpSpPr>
        <a:xfrm>
          <a:off x="0" y="0"/>
          <a:ext cx="0" cy="0"/>
          <a:chOff x="0" y="0"/>
          <a:chExt cx="0" cy="0"/>
        </a:xfrm>
      </p:grpSpPr>
      <p:sp>
        <p:nvSpPr>
          <p:cNvPr id="778" name="Google Shape;778;g3867e8c83fa_0_100"/>
          <p:cNvSpPr/>
          <p:nvPr/>
        </p:nvSpPr>
        <p:spPr>
          <a:xfrm rot="8219834">
            <a:off x="5248234" y="4168773"/>
            <a:ext cx="1539953" cy="393746"/>
          </a:xfrm>
          <a:prstGeom prst="rightArrow">
            <a:avLst>
              <a:gd fmla="val 18839" name="adj1"/>
              <a:gd fmla="val 50000" name="adj2"/>
            </a:avLst>
          </a:prstGeom>
          <a:solidFill>
            <a:srgbClr val="196B24"/>
          </a:solidFill>
          <a:ln cap="flat" cmpd="sng" w="19050">
            <a:solidFill>
              <a:srgbClr val="0F4D1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79" name="Google Shape;779;g3867e8c83fa_0_100"/>
          <p:cNvSpPr/>
          <p:nvPr/>
        </p:nvSpPr>
        <p:spPr>
          <a:xfrm rot="-8519829">
            <a:off x="5335578" y="2395617"/>
            <a:ext cx="1131881" cy="395177"/>
          </a:xfrm>
          <a:prstGeom prst="rightArrow">
            <a:avLst>
              <a:gd fmla="val 17828" name="adj1"/>
              <a:gd fmla="val 50000" name="adj2"/>
            </a:avLst>
          </a:prstGeom>
          <a:solidFill>
            <a:schemeClr val="accent2"/>
          </a:solidFill>
          <a:ln cap="flat" cmpd="sng" w="19050">
            <a:solidFill>
              <a:srgbClr val="AB51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80" name="Google Shape;780;g3867e8c83fa_0_100"/>
          <p:cNvSpPr/>
          <p:nvPr/>
        </p:nvSpPr>
        <p:spPr>
          <a:xfrm>
            <a:off x="6226175" y="2660650"/>
            <a:ext cx="1360500" cy="1368300"/>
          </a:xfrm>
          <a:prstGeom prst="ellipse">
            <a:avLst/>
          </a:prstGeom>
          <a:solidFill>
            <a:schemeClr val="lt1"/>
          </a:solidFill>
          <a:ln cap="flat" cmpd="sng" w="38100">
            <a:solidFill>
              <a:srgbClr val="4EA72E"/>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2800"/>
              <a:buFont typeface="Open Sans SemiBold"/>
              <a:buNone/>
            </a:pPr>
            <a:r>
              <a:rPr b="0" i="0" lang="en-US" sz="2800" u="none">
                <a:solidFill>
                  <a:srgbClr val="000000"/>
                </a:solidFill>
                <a:latin typeface="Open Sans SemiBold"/>
                <a:ea typeface="Open Sans SemiBold"/>
                <a:cs typeface="Open Sans SemiBold"/>
                <a:sym typeface="Open Sans SemiBold"/>
              </a:rPr>
              <a:t>Mig.</a:t>
            </a:r>
            <a:endParaRPr/>
          </a:p>
          <a:p>
            <a:pPr indent="0" lvl="0" marL="0" marR="0" rtl="0" algn="ctr">
              <a:lnSpc>
                <a:spcPct val="100000"/>
              </a:lnSpc>
              <a:spcBef>
                <a:spcPts val="0"/>
              </a:spcBef>
              <a:spcAft>
                <a:spcPts val="0"/>
              </a:spcAft>
              <a:buClr>
                <a:schemeClr val="dk1"/>
              </a:buClr>
              <a:buSzPts val="2800"/>
              <a:buFont typeface="Open Sans SemiBold"/>
              <a:buNone/>
            </a:pPr>
            <a:r>
              <a:t/>
            </a:r>
            <a:endParaRPr b="0" i="0" sz="2800" u="none">
              <a:solidFill>
                <a:srgbClr val="000000"/>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None/>
            </a:pPr>
            <a:r>
              <a:t/>
            </a:r>
            <a:endParaRPr b="0" i="0" sz="2800" u="none">
              <a:solidFill>
                <a:srgbClr val="000000"/>
              </a:solidFill>
              <a:latin typeface="Open Sans SemiBold"/>
              <a:ea typeface="Open Sans SemiBold"/>
              <a:cs typeface="Open Sans SemiBold"/>
              <a:sym typeface="Open Sans SemiBold"/>
            </a:endParaRPr>
          </a:p>
        </p:txBody>
      </p:sp>
      <p:pic>
        <p:nvPicPr>
          <p:cNvPr id="781" name="Google Shape;781;g3867e8c83fa_0_100"/>
          <p:cNvPicPr preferRelativeResize="0"/>
          <p:nvPr>
            <p:ph idx="1" type="body"/>
          </p:nvPr>
        </p:nvPicPr>
        <p:blipFill rotWithShape="1">
          <a:blip r:embed="rId3">
            <a:alphaModFix/>
          </a:blip>
          <a:srcRect b="0" l="0" r="0" t="0"/>
          <a:stretch/>
        </p:blipFill>
        <p:spPr>
          <a:xfrm>
            <a:off x="6486525" y="2955925"/>
            <a:ext cx="947700" cy="947700"/>
          </a:xfrm>
          <a:prstGeom prst="rect">
            <a:avLst/>
          </a:prstGeom>
          <a:noFill/>
          <a:ln>
            <a:noFill/>
          </a:ln>
        </p:spPr>
      </p:pic>
      <p:sp>
        <p:nvSpPr>
          <p:cNvPr id="782" name="Google Shape;782;g3867e8c83fa_0_100"/>
          <p:cNvSpPr/>
          <p:nvPr/>
        </p:nvSpPr>
        <p:spPr>
          <a:xfrm rot="10800000">
            <a:off x="7586737" y="3147899"/>
            <a:ext cx="752400" cy="395400"/>
          </a:xfrm>
          <a:prstGeom prst="rightArrow">
            <a:avLst>
              <a:gd fmla="val 15927" name="adj1"/>
              <a:gd fmla="val 50000" name="adj2"/>
            </a:avLst>
          </a:prstGeom>
          <a:solidFill>
            <a:schemeClr val="lt1"/>
          </a:solidFill>
          <a:ln cap="flat" cmpd="sng" w="19050">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83" name="Google Shape;783;g3867e8c83fa_0_100"/>
          <p:cNvSpPr/>
          <p:nvPr/>
        </p:nvSpPr>
        <p:spPr>
          <a:xfrm rot="5400000">
            <a:off x="3825887" y="3378075"/>
            <a:ext cx="2141400" cy="395400"/>
          </a:xfrm>
          <a:prstGeom prst="rightArrow">
            <a:avLst>
              <a:gd fmla="val 19607" name="adj1"/>
              <a:gd fmla="val 50000" name="adj2"/>
            </a:avLst>
          </a:prstGeom>
          <a:solidFill>
            <a:schemeClr val="accent2"/>
          </a:solidFill>
          <a:ln cap="flat" cmpd="sng" w="19050">
            <a:solidFill>
              <a:srgbClr val="AB51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84" name="Google Shape;784;g3867e8c83fa_0_100"/>
          <p:cNvSpPr/>
          <p:nvPr/>
        </p:nvSpPr>
        <p:spPr>
          <a:xfrm>
            <a:off x="4216400" y="1138237"/>
            <a:ext cx="1360500" cy="1368300"/>
          </a:xfrm>
          <a:prstGeom prst="ellipse">
            <a:avLst/>
          </a:prstGeom>
          <a:gradFill>
            <a:gsLst>
              <a:gs pos="0">
                <a:srgbClr val="47AADF"/>
              </a:gs>
              <a:gs pos="50000">
                <a:srgbClr val="05A2DF"/>
              </a:gs>
              <a:gs pos="100000">
                <a:srgbClr val="0094CE"/>
              </a:gs>
            </a:gsLst>
            <a:lin ang="5400012" scaled="0"/>
          </a:gradFill>
          <a:ln cap="flat" cmpd="sng" w="12700">
            <a:solidFill>
              <a:srgbClr val="0F9ED5"/>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a:solidFill>
                  <a:srgbClr val="FFFFFF"/>
                </a:solidFill>
                <a:latin typeface="Open Sans SemiBold"/>
                <a:ea typeface="Open Sans SemiBold"/>
                <a:cs typeface="Open Sans SemiBold"/>
                <a:sym typeface="Open Sans SemiBold"/>
              </a:rPr>
              <a:t>Body Size</a:t>
            </a:r>
            <a:endParaRPr/>
          </a:p>
        </p:txBody>
      </p:sp>
      <p:sp>
        <p:nvSpPr>
          <p:cNvPr id="785" name="Google Shape;785;g3867e8c83fa_0_100"/>
          <p:cNvSpPr/>
          <p:nvPr/>
        </p:nvSpPr>
        <p:spPr>
          <a:xfrm>
            <a:off x="4216400" y="4646612"/>
            <a:ext cx="1360500" cy="1368300"/>
          </a:xfrm>
          <a:prstGeom prst="ellipse">
            <a:avLst/>
          </a:prstGeom>
          <a:gradFill>
            <a:gsLst>
              <a:gs pos="0">
                <a:srgbClr val="47AADF"/>
              </a:gs>
              <a:gs pos="50000">
                <a:srgbClr val="05A2DF"/>
              </a:gs>
              <a:gs pos="100000">
                <a:srgbClr val="0094CE"/>
              </a:gs>
            </a:gsLst>
            <a:lin ang="5400012" scaled="0"/>
          </a:gradFill>
          <a:ln cap="flat" cmpd="sng" w="12700">
            <a:solidFill>
              <a:srgbClr val="0F9ED5"/>
            </a:solidFill>
            <a:prstDash val="solid"/>
            <a:miter lim="800000"/>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FFFFFF"/>
              </a:buClr>
              <a:buSzPts val="3200"/>
              <a:buFont typeface="Open Sans SemiBold"/>
              <a:buNone/>
            </a:pPr>
            <a:r>
              <a:rPr b="0" i="0" lang="en-US" sz="3200" u="none">
                <a:solidFill>
                  <a:srgbClr val="FFFFFF"/>
                </a:solidFill>
                <a:latin typeface="Open Sans SemiBold"/>
                <a:ea typeface="Open Sans SemiBold"/>
                <a:cs typeface="Open Sans SemiBold"/>
                <a:sym typeface="Open Sans SemiBold"/>
              </a:rPr>
              <a:t>Pop. N</a:t>
            </a:r>
            <a:endParaRPr/>
          </a:p>
        </p:txBody>
      </p:sp>
      <p:sp>
        <p:nvSpPr>
          <p:cNvPr id="786" name="Google Shape;786;g3867e8c83fa_0_100"/>
          <p:cNvSpPr/>
          <p:nvPr/>
        </p:nvSpPr>
        <p:spPr>
          <a:xfrm>
            <a:off x="8339137" y="2611437"/>
            <a:ext cx="1360500" cy="1368300"/>
          </a:xfrm>
          <a:prstGeom prst="ellipse">
            <a:avLst/>
          </a:prstGeom>
          <a:solidFill>
            <a:schemeClr val="lt1"/>
          </a:solidFill>
          <a:ln cap="flat" cmpd="sng" w="19050">
            <a:solidFill>
              <a:srgbClr val="196B24"/>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600"/>
              <a:buFont typeface="Open Sans SemiBold"/>
              <a:buNone/>
            </a:pPr>
            <a:r>
              <a:rPr b="0" i="0" lang="en-US" sz="6600" u="none">
                <a:solidFill>
                  <a:srgbClr val="000000"/>
                </a:solidFill>
                <a:latin typeface="Open Sans SemiBold"/>
                <a:ea typeface="Open Sans SemiBold"/>
                <a:cs typeface="Open Sans SemiBold"/>
                <a:sym typeface="Open Sans SemiBold"/>
              </a:rPr>
              <a:t>ψ</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0" name="Shape 790"/>
        <p:cNvGrpSpPr/>
        <p:nvPr/>
      </p:nvGrpSpPr>
      <p:grpSpPr>
        <a:xfrm>
          <a:off x="0" y="0"/>
          <a:ext cx="0" cy="0"/>
          <a:chOff x="0" y="0"/>
          <a:chExt cx="0" cy="0"/>
        </a:xfrm>
      </p:grpSpPr>
      <p:pic>
        <p:nvPicPr>
          <p:cNvPr id="791" name="Google Shape;791;g3867e8c83fa_0_112"/>
          <p:cNvPicPr preferRelativeResize="0"/>
          <p:nvPr/>
        </p:nvPicPr>
        <p:blipFill rotWithShape="1">
          <a:blip r:embed="rId3">
            <a:alphaModFix/>
          </a:blip>
          <a:srcRect b="0" l="0" r="0" t="0"/>
          <a:stretch/>
        </p:blipFill>
        <p:spPr>
          <a:xfrm>
            <a:off x="1500187" y="3094037"/>
            <a:ext cx="9178926" cy="3824288"/>
          </a:xfrm>
          <a:prstGeom prst="rect">
            <a:avLst/>
          </a:prstGeom>
          <a:noFill/>
          <a:ln>
            <a:noFill/>
          </a:ln>
        </p:spPr>
      </p:pic>
      <p:pic>
        <p:nvPicPr>
          <p:cNvPr id="792" name="Google Shape;792;g3867e8c83fa_0_112"/>
          <p:cNvPicPr preferRelativeResize="0"/>
          <p:nvPr/>
        </p:nvPicPr>
        <p:blipFill rotWithShape="1">
          <a:blip r:embed="rId4">
            <a:alphaModFix/>
          </a:blip>
          <a:srcRect b="0" l="0" r="0" t="0"/>
          <a:stretch/>
        </p:blipFill>
        <p:spPr>
          <a:xfrm>
            <a:off x="2400300" y="274637"/>
            <a:ext cx="3068638" cy="2855913"/>
          </a:xfrm>
          <a:prstGeom prst="rect">
            <a:avLst/>
          </a:prstGeom>
          <a:noFill/>
          <a:ln>
            <a:noFill/>
          </a:ln>
        </p:spPr>
      </p:pic>
      <p:pic>
        <p:nvPicPr>
          <p:cNvPr id="793" name="Google Shape;793;g3867e8c83fa_0_112"/>
          <p:cNvPicPr preferRelativeResize="0"/>
          <p:nvPr/>
        </p:nvPicPr>
        <p:blipFill rotWithShape="1">
          <a:blip r:embed="rId5">
            <a:alphaModFix/>
          </a:blip>
          <a:srcRect b="0" l="0" r="0" t="0"/>
          <a:stretch/>
        </p:blipFill>
        <p:spPr>
          <a:xfrm>
            <a:off x="6823075" y="274637"/>
            <a:ext cx="3206751" cy="2814636"/>
          </a:xfrm>
          <a:prstGeom prst="rect">
            <a:avLst/>
          </a:prstGeom>
          <a:noFill/>
          <a:ln>
            <a:noFill/>
          </a:ln>
        </p:spPr>
      </p:pic>
      <p:sp>
        <p:nvSpPr>
          <p:cNvPr id="794" name="Google Shape;794;g3867e8c83fa_0_112"/>
          <p:cNvSpPr txBox="1"/>
          <p:nvPr/>
        </p:nvSpPr>
        <p:spPr>
          <a:xfrm>
            <a:off x="6521450" y="220662"/>
            <a:ext cx="3810000" cy="3122700"/>
          </a:xfrm>
          <a:prstGeom prst="rect">
            <a:avLst/>
          </a:prstGeom>
          <a:solidFill>
            <a:schemeClr val="dk1">
              <a:alpha val="7176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795" name="Google Shape;795;g3867e8c83fa_0_112"/>
          <p:cNvSpPr txBox="1"/>
          <p:nvPr/>
        </p:nvSpPr>
        <p:spPr>
          <a:xfrm>
            <a:off x="1638300" y="2835275"/>
            <a:ext cx="89154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4400"/>
              <a:buFont typeface="Open Sans SemiBold"/>
              <a:buNone/>
            </a:pPr>
            <a:r>
              <a:rPr b="0" i="0" lang="en-US" sz="4400" u="none">
                <a:solidFill>
                  <a:srgbClr val="F2F2F2"/>
                </a:solidFill>
                <a:latin typeface="Open Sans SemiBold"/>
                <a:ea typeface="Open Sans SemiBold"/>
                <a:cs typeface="Open Sans SemiBold"/>
                <a:sym typeface="Open Sans SemiBold"/>
              </a:rPr>
              <a:t>Phyloge</a:t>
            </a:r>
            <a:r>
              <a:rPr lang="en-US" sz="4400">
                <a:solidFill>
                  <a:srgbClr val="F2F2F2"/>
                </a:solidFill>
                <a:latin typeface="Open Sans SemiBold"/>
                <a:ea typeface="Open Sans SemiBold"/>
                <a:cs typeface="Open Sans SemiBold"/>
                <a:sym typeface="Open Sans SemiBold"/>
              </a:rPr>
              <a:t>ny blocked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
          <p:cNvSpPr txBox="1"/>
          <p:nvPr>
            <p:ph type="title"/>
          </p:nvPr>
        </p:nvSpPr>
        <p:spPr>
          <a:xfrm>
            <a:off x="269775" y="215737"/>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Open Sans SemiBold"/>
              <a:buNone/>
            </a:pPr>
            <a:r>
              <a:rPr b="0" i="0" lang="en-US" sz="4000" u="none">
                <a:solidFill>
                  <a:schemeClr val="dk1"/>
                </a:solidFill>
                <a:latin typeface="Open Sans SemiBold"/>
                <a:ea typeface="Open Sans SemiBold"/>
                <a:cs typeface="Open Sans SemiBold"/>
                <a:sym typeface="Open Sans SemiBold"/>
              </a:rPr>
              <a:t>Correlation does not equal causation</a:t>
            </a:r>
            <a:endParaRPr/>
          </a:p>
        </p:txBody>
      </p:sp>
      <p:sp>
        <p:nvSpPr>
          <p:cNvPr id="263" name="Google Shape;263;p3"/>
          <p:cNvSpPr txBox="1"/>
          <p:nvPr/>
        </p:nvSpPr>
        <p:spPr>
          <a:xfrm>
            <a:off x="2676150" y="1618225"/>
            <a:ext cx="105156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Open Sans SemiBold"/>
              <a:buNone/>
            </a:pPr>
            <a:r>
              <a:rPr b="0" i="0" lang="en-US" sz="4400" u="none" cap="none" strike="noStrike">
                <a:solidFill>
                  <a:schemeClr val="dk1"/>
                </a:solidFill>
                <a:latin typeface="Open Sans SemiBold"/>
                <a:ea typeface="Open Sans SemiBold"/>
                <a:cs typeface="Open Sans SemiBold"/>
                <a:sym typeface="Open Sans SemiBold"/>
              </a:rPr>
              <a:t>TRUE.</a:t>
            </a:r>
            <a:endParaRPr/>
          </a:p>
        </p:txBody>
      </p:sp>
      <p:pic>
        <p:nvPicPr>
          <p:cNvPr id="264" name="Google Shape;264;p3"/>
          <p:cNvPicPr preferRelativeResize="0"/>
          <p:nvPr/>
        </p:nvPicPr>
        <p:blipFill rotWithShape="1">
          <a:blip r:embed="rId3">
            <a:alphaModFix/>
          </a:blip>
          <a:srcRect b="0" l="0" r="0" t="0"/>
          <a:stretch/>
        </p:blipFill>
        <p:spPr>
          <a:xfrm>
            <a:off x="425650" y="3568562"/>
            <a:ext cx="8626472" cy="3400425"/>
          </a:xfrm>
          <a:prstGeom prst="rect">
            <a:avLst/>
          </a:prstGeom>
          <a:noFill/>
          <a:ln>
            <a:noFill/>
          </a:ln>
        </p:spPr>
      </p:pic>
      <p:pic>
        <p:nvPicPr>
          <p:cNvPr id="265" name="Google Shape;265;p3"/>
          <p:cNvPicPr preferRelativeResize="0"/>
          <p:nvPr/>
        </p:nvPicPr>
        <p:blipFill rotWithShape="1">
          <a:blip r:embed="rId4">
            <a:alphaModFix/>
          </a:blip>
          <a:srcRect b="0" l="81653" r="0" t="4915"/>
          <a:stretch/>
        </p:blipFill>
        <p:spPr>
          <a:xfrm>
            <a:off x="8475399" y="1779400"/>
            <a:ext cx="2407726" cy="2504150"/>
          </a:xfrm>
          <a:prstGeom prst="rect">
            <a:avLst/>
          </a:prstGeom>
          <a:noFill/>
          <a:ln>
            <a:noFill/>
          </a:ln>
        </p:spPr>
      </p:pic>
      <p:sp>
        <p:nvSpPr>
          <p:cNvPr id="266" name="Google Shape;266;p3"/>
          <p:cNvSpPr txBox="1"/>
          <p:nvPr/>
        </p:nvSpPr>
        <p:spPr>
          <a:xfrm>
            <a:off x="7369850" y="1313050"/>
            <a:ext cx="884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latin typeface="Open Sans SemiBold"/>
                <a:ea typeface="Open Sans SemiBold"/>
                <a:cs typeface="Open Sans SemiBold"/>
                <a:sym typeface="Open Sans SemiBold"/>
              </a:rPr>
              <a:t>pollev.com/josefuyeda941</a:t>
            </a:r>
            <a:endParaRPr sz="2600">
              <a:solidFill>
                <a:schemeClr val="dk1"/>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9" name="Shape 799"/>
        <p:cNvGrpSpPr/>
        <p:nvPr/>
      </p:nvGrpSpPr>
      <p:grpSpPr>
        <a:xfrm>
          <a:off x="0" y="0"/>
          <a:ext cx="0" cy="0"/>
          <a:chOff x="0" y="0"/>
          <a:chExt cx="0" cy="0"/>
        </a:xfrm>
      </p:grpSpPr>
      <p:pic>
        <p:nvPicPr>
          <p:cNvPr id="800" name="Google Shape;800;g3867e8c83fa_0_120"/>
          <p:cNvPicPr preferRelativeResize="0"/>
          <p:nvPr/>
        </p:nvPicPr>
        <p:blipFill rotWithShape="1">
          <a:blip r:embed="rId3">
            <a:alphaModFix/>
          </a:blip>
          <a:srcRect b="0" l="0" r="0" t="0"/>
          <a:stretch/>
        </p:blipFill>
        <p:spPr>
          <a:xfrm>
            <a:off x="1817687" y="3090862"/>
            <a:ext cx="8653461" cy="3605213"/>
          </a:xfrm>
          <a:prstGeom prst="rect">
            <a:avLst/>
          </a:prstGeom>
          <a:noFill/>
          <a:ln>
            <a:noFill/>
          </a:ln>
        </p:spPr>
      </p:pic>
      <p:pic>
        <p:nvPicPr>
          <p:cNvPr id="801" name="Google Shape;801;g3867e8c83fa_0_120"/>
          <p:cNvPicPr preferRelativeResize="0"/>
          <p:nvPr/>
        </p:nvPicPr>
        <p:blipFill rotWithShape="1">
          <a:blip r:embed="rId4">
            <a:alphaModFix/>
          </a:blip>
          <a:srcRect b="0" l="0" r="0" t="0"/>
          <a:stretch/>
        </p:blipFill>
        <p:spPr>
          <a:xfrm>
            <a:off x="2400300" y="274637"/>
            <a:ext cx="3068638" cy="2855913"/>
          </a:xfrm>
          <a:prstGeom prst="rect">
            <a:avLst/>
          </a:prstGeom>
          <a:noFill/>
          <a:ln>
            <a:noFill/>
          </a:ln>
        </p:spPr>
      </p:pic>
      <p:pic>
        <p:nvPicPr>
          <p:cNvPr id="802" name="Google Shape;802;g3867e8c83fa_0_120"/>
          <p:cNvPicPr preferRelativeResize="0"/>
          <p:nvPr/>
        </p:nvPicPr>
        <p:blipFill rotWithShape="1">
          <a:blip r:embed="rId5">
            <a:alphaModFix/>
          </a:blip>
          <a:srcRect b="0" l="0" r="0" t="0"/>
          <a:stretch/>
        </p:blipFill>
        <p:spPr>
          <a:xfrm>
            <a:off x="6823075" y="274637"/>
            <a:ext cx="3206751" cy="2814636"/>
          </a:xfrm>
          <a:prstGeom prst="rect">
            <a:avLst/>
          </a:prstGeom>
          <a:noFill/>
          <a:ln>
            <a:noFill/>
          </a:ln>
        </p:spPr>
      </p:pic>
      <p:pic>
        <p:nvPicPr>
          <p:cNvPr id="803" name="Google Shape;803;g3867e8c83fa_0_120"/>
          <p:cNvPicPr preferRelativeResize="0"/>
          <p:nvPr/>
        </p:nvPicPr>
        <p:blipFill rotWithShape="1">
          <a:blip r:embed="rId6">
            <a:alphaModFix/>
          </a:blip>
          <a:srcRect b="0" l="0" r="0" t="0"/>
          <a:stretch/>
        </p:blipFill>
        <p:spPr>
          <a:xfrm>
            <a:off x="1508125" y="3097212"/>
            <a:ext cx="9169401" cy="3821113"/>
          </a:xfrm>
          <a:prstGeom prst="rect">
            <a:avLst/>
          </a:prstGeom>
          <a:noFill/>
          <a:ln>
            <a:noFill/>
          </a:ln>
        </p:spPr>
      </p:pic>
      <p:sp>
        <p:nvSpPr>
          <p:cNvPr id="804" name="Google Shape;804;g3867e8c83fa_0_120"/>
          <p:cNvSpPr txBox="1"/>
          <p:nvPr/>
        </p:nvSpPr>
        <p:spPr>
          <a:xfrm>
            <a:off x="1920875" y="120650"/>
            <a:ext cx="3810000" cy="3124200"/>
          </a:xfrm>
          <a:prstGeom prst="rect">
            <a:avLst/>
          </a:prstGeom>
          <a:solidFill>
            <a:schemeClr val="dk1">
              <a:alpha val="71760"/>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805" name="Google Shape;805;g3867e8c83fa_0_120"/>
          <p:cNvSpPr txBox="1"/>
          <p:nvPr/>
        </p:nvSpPr>
        <p:spPr>
          <a:xfrm>
            <a:off x="1635125" y="2835275"/>
            <a:ext cx="8915400" cy="769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2F2F2"/>
              </a:buClr>
              <a:buSzPts val="4400"/>
              <a:buFont typeface="Open Sans SemiBold"/>
              <a:buNone/>
            </a:pPr>
            <a:r>
              <a:rPr b="0" i="0" lang="en-US" sz="4400" u="none">
                <a:solidFill>
                  <a:srgbClr val="F2F2F2"/>
                </a:solidFill>
                <a:latin typeface="Open Sans SemiBold"/>
                <a:ea typeface="Open Sans SemiBold"/>
                <a:cs typeface="Open Sans SemiBold"/>
                <a:sym typeface="Open Sans SemiBold"/>
              </a:rPr>
              <a:t>Phylogenetic confounding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3b48cf68732_1_267"/>
          <p:cNvSpPr txBox="1"/>
          <p:nvPr>
            <p:ph type="title"/>
          </p:nvPr>
        </p:nvSpPr>
        <p:spPr>
          <a:xfrm>
            <a:off x="976450" y="-197736"/>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d-sep</a:t>
            </a:r>
            <a:r>
              <a:rPr lang="en-US"/>
              <a:t>aration</a:t>
            </a:r>
            <a:r>
              <a:rPr lang="en-US"/>
              <a:t>: testing the DAG</a:t>
            </a:r>
            <a:endParaRPr/>
          </a:p>
        </p:txBody>
      </p:sp>
      <p:grpSp>
        <p:nvGrpSpPr>
          <p:cNvPr id="812" name="Google Shape;812;g3b48cf68732_1_267"/>
          <p:cNvGrpSpPr/>
          <p:nvPr/>
        </p:nvGrpSpPr>
        <p:grpSpPr>
          <a:xfrm>
            <a:off x="838207" y="2202645"/>
            <a:ext cx="784116" cy="779400"/>
            <a:chOff x="-4716" y="4398313"/>
            <a:chExt cx="784116" cy="779400"/>
          </a:xfrm>
        </p:grpSpPr>
        <p:sp>
          <p:nvSpPr>
            <p:cNvPr id="813" name="Google Shape;813;g3b48cf68732_1_267"/>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814" name="Google Shape;814;g3b48cf68732_1_267"/>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815" name="Google Shape;815;g3b48cf68732_1_267"/>
          <p:cNvGrpSpPr/>
          <p:nvPr/>
        </p:nvGrpSpPr>
        <p:grpSpPr>
          <a:xfrm>
            <a:off x="2599732" y="2202645"/>
            <a:ext cx="784116" cy="779400"/>
            <a:chOff x="-4716" y="4398313"/>
            <a:chExt cx="784116" cy="779400"/>
          </a:xfrm>
        </p:grpSpPr>
        <p:sp>
          <p:nvSpPr>
            <p:cNvPr id="816" name="Google Shape;816;g3b48cf68732_1_267"/>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817" name="Google Shape;817;g3b48cf68732_1_267"/>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818" name="Google Shape;818;g3b48cf68732_1_267"/>
          <p:cNvGrpSpPr/>
          <p:nvPr/>
        </p:nvGrpSpPr>
        <p:grpSpPr>
          <a:xfrm>
            <a:off x="1719407" y="1204770"/>
            <a:ext cx="784116" cy="779400"/>
            <a:chOff x="-4716" y="4398313"/>
            <a:chExt cx="784116" cy="779400"/>
          </a:xfrm>
        </p:grpSpPr>
        <p:sp>
          <p:nvSpPr>
            <p:cNvPr id="819" name="Google Shape;819;g3b48cf68732_1_267"/>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820" name="Google Shape;820;g3b48cf68732_1_267"/>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821" name="Google Shape;821;g3b48cf68732_1_267"/>
          <p:cNvCxnSpPr/>
          <p:nvPr/>
        </p:nvCxnSpPr>
        <p:spPr>
          <a:xfrm>
            <a:off x="2390773" y="1883357"/>
            <a:ext cx="314400" cy="419700"/>
          </a:xfrm>
          <a:prstGeom prst="straightConnector1">
            <a:avLst/>
          </a:prstGeom>
          <a:noFill/>
          <a:ln cap="flat" cmpd="sng" w="38100">
            <a:solidFill>
              <a:srgbClr val="666666"/>
            </a:solidFill>
            <a:prstDash val="solid"/>
            <a:round/>
            <a:headEnd len="med" w="med" type="none"/>
            <a:tailEnd len="med" w="med" type="triangle"/>
          </a:ln>
        </p:spPr>
      </p:cxnSp>
      <p:cxnSp>
        <p:nvCxnSpPr>
          <p:cNvPr id="822" name="Google Shape;822;g3b48cf68732_1_267"/>
          <p:cNvCxnSpPr/>
          <p:nvPr/>
        </p:nvCxnSpPr>
        <p:spPr>
          <a:xfrm flipH="1">
            <a:off x="1497398" y="1854482"/>
            <a:ext cx="314400" cy="419700"/>
          </a:xfrm>
          <a:prstGeom prst="straightConnector1">
            <a:avLst/>
          </a:prstGeom>
          <a:noFill/>
          <a:ln cap="flat" cmpd="sng" w="38100">
            <a:solidFill>
              <a:srgbClr val="666666"/>
            </a:solidFill>
            <a:prstDash val="solid"/>
            <a:round/>
            <a:headEnd len="med" w="med" type="none"/>
            <a:tailEnd len="med" w="med" type="triangle"/>
          </a:ln>
        </p:spPr>
      </p:cxnSp>
      <p:grpSp>
        <p:nvGrpSpPr>
          <p:cNvPr id="823" name="Google Shape;823;g3b48cf68732_1_267"/>
          <p:cNvGrpSpPr/>
          <p:nvPr/>
        </p:nvGrpSpPr>
        <p:grpSpPr>
          <a:xfrm>
            <a:off x="895357" y="4295763"/>
            <a:ext cx="784116" cy="779400"/>
            <a:chOff x="-4716" y="4398313"/>
            <a:chExt cx="784116" cy="779400"/>
          </a:xfrm>
        </p:grpSpPr>
        <p:sp>
          <p:nvSpPr>
            <p:cNvPr id="824" name="Google Shape;824;g3b48cf68732_1_267"/>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825" name="Google Shape;825;g3b48cf68732_1_267"/>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826" name="Google Shape;826;g3b48cf68732_1_267"/>
          <p:cNvGrpSpPr/>
          <p:nvPr/>
        </p:nvGrpSpPr>
        <p:grpSpPr>
          <a:xfrm>
            <a:off x="2656882" y="4295763"/>
            <a:ext cx="784116" cy="779400"/>
            <a:chOff x="-4716" y="4398313"/>
            <a:chExt cx="784116" cy="779400"/>
          </a:xfrm>
        </p:grpSpPr>
        <p:sp>
          <p:nvSpPr>
            <p:cNvPr id="827" name="Google Shape;827;g3b48cf68732_1_267"/>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828" name="Google Shape;828;g3b48cf68732_1_267"/>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grpSp>
        <p:nvGrpSpPr>
          <p:cNvPr id="829" name="Google Shape;829;g3b48cf68732_1_267"/>
          <p:cNvGrpSpPr/>
          <p:nvPr/>
        </p:nvGrpSpPr>
        <p:grpSpPr>
          <a:xfrm>
            <a:off x="1776557" y="3297888"/>
            <a:ext cx="784116" cy="779400"/>
            <a:chOff x="-4716" y="4398313"/>
            <a:chExt cx="784116" cy="779400"/>
          </a:xfrm>
        </p:grpSpPr>
        <p:sp>
          <p:nvSpPr>
            <p:cNvPr id="830" name="Google Shape;830;g3b48cf68732_1_267"/>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831" name="Google Shape;831;g3b48cf68732_1_267"/>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832" name="Google Shape;832;g3b48cf68732_1_267"/>
          <p:cNvCxnSpPr/>
          <p:nvPr/>
        </p:nvCxnSpPr>
        <p:spPr>
          <a:xfrm>
            <a:off x="2447923" y="3976476"/>
            <a:ext cx="314400" cy="419700"/>
          </a:xfrm>
          <a:prstGeom prst="straightConnector1">
            <a:avLst/>
          </a:prstGeom>
          <a:noFill/>
          <a:ln cap="flat" cmpd="sng" w="38100">
            <a:solidFill>
              <a:srgbClr val="666666"/>
            </a:solidFill>
            <a:prstDash val="solid"/>
            <a:round/>
            <a:headEnd len="med" w="med" type="none"/>
            <a:tailEnd len="med" w="med" type="triangle"/>
          </a:ln>
        </p:spPr>
      </p:cxnSp>
      <p:cxnSp>
        <p:nvCxnSpPr>
          <p:cNvPr id="833" name="Google Shape;833;g3b48cf68732_1_267"/>
          <p:cNvCxnSpPr/>
          <p:nvPr/>
        </p:nvCxnSpPr>
        <p:spPr>
          <a:xfrm flipH="1">
            <a:off x="1554548" y="3947601"/>
            <a:ext cx="314400" cy="419700"/>
          </a:xfrm>
          <a:prstGeom prst="straightConnector1">
            <a:avLst/>
          </a:prstGeom>
          <a:noFill/>
          <a:ln cap="flat" cmpd="sng" w="38100">
            <a:solidFill>
              <a:srgbClr val="666666"/>
            </a:solidFill>
            <a:prstDash val="solid"/>
            <a:round/>
            <a:headEnd len="med" w="med" type="none"/>
            <a:tailEnd len="med" w="med" type="triangle"/>
          </a:ln>
        </p:spPr>
      </p:cxnSp>
      <p:cxnSp>
        <p:nvCxnSpPr>
          <p:cNvPr id="834" name="Google Shape;834;g3b48cf68732_1_267"/>
          <p:cNvCxnSpPr>
            <a:stCxn id="825" idx="3"/>
            <a:endCxn id="828" idx="1"/>
          </p:cNvCxnSpPr>
          <p:nvPr/>
        </p:nvCxnSpPr>
        <p:spPr>
          <a:xfrm>
            <a:off x="1679473" y="4698176"/>
            <a:ext cx="982200" cy="0"/>
          </a:xfrm>
          <a:prstGeom prst="straightConnector1">
            <a:avLst/>
          </a:prstGeom>
          <a:noFill/>
          <a:ln cap="flat" cmpd="sng" w="38100">
            <a:solidFill>
              <a:srgbClr val="666666"/>
            </a:solidFill>
            <a:prstDash val="solid"/>
            <a:round/>
            <a:headEnd len="med" w="med" type="none"/>
            <a:tailEnd len="med" w="med" type="triangle"/>
          </a:ln>
        </p:spPr>
      </p:cxnSp>
      <p:grpSp>
        <p:nvGrpSpPr>
          <p:cNvPr id="835" name="Google Shape;835;g3b48cf68732_1_267"/>
          <p:cNvGrpSpPr/>
          <p:nvPr/>
        </p:nvGrpSpPr>
        <p:grpSpPr>
          <a:xfrm>
            <a:off x="838645" y="5626870"/>
            <a:ext cx="784116" cy="779400"/>
            <a:chOff x="-4716" y="4398313"/>
            <a:chExt cx="784116" cy="779400"/>
          </a:xfrm>
        </p:grpSpPr>
        <p:sp>
          <p:nvSpPr>
            <p:cNvPr id="836" name="Google Shape;836;g3b48cf68732_1_267"/>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837" name="Google Shape;837;g3b48cf68732_1_267"/>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sz="3200">
                <a:solidFill>
                  <a:schemeClr val="dk1"/>
                </a:solidFill>
                <a:latin typeface="Open Sans SemiBold"/>
                <a:ea typeface="Open Sans SemiBold"/>
                <a:cs typeface="Open Sans SemiBold"/>
                <a:sym typeface="Open Sans SemiBold"/>
              </a:endParaRPr>
            </a:p>
          </p:txBody>
        </p:sp>
      </p:grpSp>
      <p:grpSp>
        <p:nvGrpSpPr>
          <p:cNvPr id="838" name="Google Shape;838;g3b48cf68732_1_267"/>
          <p:cNvGrpSpPr/>
          <p:nvPr/>
        </p:nvGrpSpPr>
        <p:grpSpPr>
          <a:xfrm>
            <a:off x="2600170" y="5626870"/>
            <a:ext cx="784116" cy="779400"/>
            <a:chOff x="-4716" y="4398313"/>
            <a:chExt cx="784116" cy="779400"/>
          </a:xfrm>
        </p:grpSpPr>
        <p:sp>
          <p:nvSpPr>
            <p:cNvPr id="839" name="Google Shape;839;g3b48cf68732_1_267"/>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840" name="Google Shape;840;g3b48cf68732_1_267"/>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sz="3200">
                <a:solidFill>
                  <a:schemeClr val="dk1"/>
                </a:solidFill>
                <a:latin typeface="Open Sans SemiBold"/>
                <a:ea typeface="Open Sans SemiBold"/>
                <a:cs typeface="Open Sans SemiBold"/>
                <a:sym typeface="Open Sans SemiBold"/>
              </a:endParaRPr>
            </a:p>
          </p:txBody>
        </p:sp>
      </p:grpSp>
      <p:cxnSp>
        <p:nvCxnSpPr>
          <p:cNvPr id="841" name="Google Shape;841;g3b48cf68732_1_267"/>
          <p:cNvCxnSpPr>
            <a:stCxn id="837" idx="3"/>
            <a:endCxn id="840" idx="1"/>
          </p:cNvCxnSpPr>
          <p:nvPr/>
        </p:nvCxnSpPr>
        <p:spPr>
          <a:xfrm>
            <a:off x="1622761" y="6029282"/>
            <a:ext cx="982200" cy="0"/>
          </a:xfrm>
          <a:prstGeom prst="straightConnector1">
            <a:avLst/>
          </a:prstGeom>
          <a:noFill/>
          <a:ln cap="flat" cmpd="sng" w="38100">
            <a:solidFill>
              <a:srgbClr val="666666"/>
            </a:solidFill>
            <a:prstDash val="solid"/>
            <a:round/>
            <a:headEnd len="med" w="med" type="none"/>
            <a:tailEnd len="med" w="med" type="triangle"/>
          </a:ln>
        </p:spPr>
      </p:cxnSp>
      <p:sp>
        <p:nvSpPr>
          <p:cNvPr id="842" name="Google Shape;842;g3b48cf68732_1_267"/>
          <p:cNvSpPr txBox="1"/>
          <p:nvPr/>
        </p:nvSpPr>
        <p:spPr>
          <a:xfrm>
            <a:off x="7653800" y="1204767"/>
            <a:ext cx="4221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DAG implies X </a:t>
            </a:r>
            <a:r>
              <a:rPr b="1" lang="en-US" sz="2800">
                <a:solidFill>
                  <a:schemeClr val="dk1"/>
                </a:solidFill>
                <a:latin typeface="Ubuntu"/>
                <a:ea typeface="Ubuntu"/>
                <a:cs typeface="Ubuntu"/>
                <a:sym typeface="Ubuntu"/>
              </a:rPr>
              <a:t>⊥</a:t>
            </a:r>
            <a:r>
              <a:rPr lang="en-US" sz="2800">
                <a:solidFill>
                  <a:schemeClr val="dk1"/>
                </a:solidFill>
                <a:latin typeface="Open Sans SemiBold"/>
                <a:ea typeface="Open Sans SemiBold"/>
                <a:cs typeface="Open Sans SemiBold"/>
                <a:sym typeface="Open Sans SemiBold"/>
              </a:rPr>
              <a:t> Y</a:t>
            </a:r>
            <a:endParaRPr sz="2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2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fit: Y ~ X + Z</a:t>
            </a:r>
            <a:endParaRPr sz="2800">
              <a:solidFill>
                <a:schemeClr val="dk1"/>
              </a:solidFill>
              <a:latin typeface="Open Sans SemiBold"/>
              <a:ea typeface="Open Sans SemiBold"/>
              <a:cs typeface="Open Sans SemiBold"/>
              <a:sym typeface="Open Sans SemiBold"/>
            </a:endParaRPr>
          </a:p>
        </p:txBody>
      </p:sp>
      <p:sp>
        <p:nvSpPr>
          <p:cNvPr id="843" name="Google Shape;843;g3b48cf68732_1_267"/>
          <p:cNvSpPr txBox="1"/>
          <p:nvPr/>
        </p:nvSpPr>
        <p:spPr>
          <a:xfrm>
            <a:off x="7653800" y="3355392"/>
            <a:ext cx="42216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Testing models by a D-sep test. </a:t>
            </a:r>
            <a:endParaRPr sz="2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2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Which model best predicts conditional independencies in the data? </a:t>
            </a:r>
            <a:endParaRPr sz="2800">
              <a:solidFill>
                <a:schemeClr val="dk1"/>
              </a:solidFill>
              <a:latin typeface="Open Sans SemiBold"/>
              <a:ea typeface="Open Sans SemiBold"/>
              <a:cs typeface="Open Sans SemiBold"/>
              <a:sym typeface="Open Sans SemiBold"/>
            </a:endParaRPr>
          </a:p>
        </p:txBody>
      </p:sp>
      <p:pic>
        <p:nvPicPr>
          <p:cNvPr id="844" name="Google Shape;844;g3b48cf68732_1_267"/>
          <p:cNvPicPr preferRelativeResize="0"/>
          <p:nvPr/>
        </p:nvPicPr>
        <p:blipFill rotWithShape="1">
          <a:blip r:embed="rId3">
            <a:alphaModFix/>
          </a:blip>
          <a:srcRect b="0" l="0" r="0" t="15419"/>
          <a:stretch/>
        </p:blipFill>
        <p:spPr>
          <a:xfrm>
            <a:off x="4499100" y="864925"/>
            <a:ext cx="2409578" cy="1997743"/>
          </a:xfrm>
          <a:prstGeom prst="rect">
            <a:avLst/>
          </a:prstGeom>
          <a:noFill/>
          <a:ln>
            <a:noFill/>
          </a:ln>
        </p:spPr>
      </p:pic>
      <p:pic>
        <p:nvPicPr>
          <p:cNvPr id="845" name="Google Shape;845;g3b48cf68732_1_267"/>
          <p:cNvPicPr preferRelativeResize="0"/>
          <p:nvPr/>
        </p:nvPicPr>
        <p:blipFill rotWithShape="1">
          <a:blip r:embed="rId4">
            <a:alphaModFix/>
          </a:blip>
          <a:srcRect b="0" l="0" r="0" t="15419"/>
          <a:stretch/>
        </p:blipFill>
        <p:spPr>
          <a:xfrm>
            <a:off x="4499100" y="2862591"/>
            <a:ext cx="2409578" cy="1997743"/>
          </a:xfrm>
          <a:prstGeom prst="rect">
            <a:avLst/>
          </a:prstGeom>
          <a:noFill/>
          <a:ln>
            <a:noFill/>
          </a:ln>
        </p:spPr>
      </p:pic>
      <p:pic>
        <p:nvPicPr>
          <p:cNvPr id="846" name="Google Shape;846;g3b48cf68732_1_267"/>
          <p:cNvPicPr preferRelativeResize="0"/>
          <p:nvPr/>
        </p:nvPicPr>
        <p:blipFill rotWithShape="1">
          <a:blip r:embed="rId5">
            <a:alphaModFix/>
          </a:blip>
          <a:srcRect b="0" l="0" r="0" t="15987"/>
          <a:stretch/>
        </p:blipFill>
        <p:spPr>
          <a:xfrm>
            <a:off x="4499100" y="4860257"/>
            <a:ext cx="2409578" cy="199774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g3867e8c83fa_0_129"/>
          <p:cNvPicPr preferRelativeResize="0"/>
          <p:nvPr/>
        </p:nvPicPr>
        <p:blipFill rotWithShape="1">
          <a:blip r:embed="rId3">
            <a:alphaModFix/>
          </a:blip>
          <a:srcRect b="0" l="0" r="50223" t="5722"/>
          <a:stretch/>
        </p:blipFill>
        <p:spPr>
          <a:xfrm>
            <a:off x="3823650" y="0"/>
            <a:ext cx="2495511" cy="2705871"/>
          </a:xfrm>
          <a:prstGeom prst="rect">
            <a:avLst/>
          </a:prstGeom>
          <a:noFill/>
          <a:ln>
            <a:noFill/>
          </a:ln>
        </p:spPr>
      </p:pic>
      <p:sp>
        <p:nvSpPr>
          <p:cNvPr id="852" name="Google Shape;852;g3867e8c83fa_0_129"/>
          <p:cNvSpPr txBox="1"/>
          <p:nvPr>
            <p:ph type="title"/>
          </p:nvPr>
        </p:nvSpPr>
        <p:spPr>
          <a:xfrm>
            <a:off x="133350" y="538550"/>
            <a:ext cx="3690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Phylopath</a:t>
            </a:r>
            <a:endParaRPr b="0" i="0" sz="4400" u="none">
              <a:solidFill>
                <a:schemeClr val="dk1"/>
              </a:solidFill>
              <a:latin typeface="Open Sans SemiBold"/>
              <a:ea typeface="Open Sans SemiBold"/>
              <a:cs typeface="Open Sans SemiBold"/>
              <a:sym typeface="Open Sans SemiBold"/>
            </a:endParaRPr>
          </a:p>
          <a:p>
            <a:pPr indent="0" lvl="0" marL="0" rtl="0" algn="l">
              <a:lnSpc>
                <a:spcPct val="90000"/>
              </a:lnSpc>
              <a:spcBef>
                <a:spcPts val="0"/>
              </a:spcBef>
              <a:spcAft>
                <a:spcPts val="0"/>
              </a:spcAft>
              <a:buClr>
                <a:schemeClr val="dk1"/>
              </a:buClr>
              <a:buSzPts val="4400"/>
              <a:buFont typeface="Open Sans SemiBold"/>
              <a:buNone/>
            </a:pPr>
            <a:r>
              <a:rPr lang="en-US" sz="1800"/>
              <a:t>(Hardenberg &amp; Gonzalez-Voyer 2013;Gonzalez-Voyer &amp; Hardenberg 2014; van der Bijl 2018)</a:t>
            </a:r>
            <a:endParaRPr sz="1800"/>
          </a:p>
          <a:p>
            <a:pPr indent="0" lvl="0" marL="0" rtl="0" algn="l">
              <a:lnSpc>
                <a:spcPct val="90000"/>
              </a:lnSpc>
              <a:spcBef>
                <a:spcPts val="0"/>
              </a:spcBef>
              <a:spcAft>
                <a:spcPts val="0"/>
              </a:spcAft>
              <a:buClr>
                <a:schemeClr val="dk1"/>
              </a:buClr>
              <a:buSzPts val="4400"/>
              <a:buFont typeface="Open Sans SemiBold"/>
              <a:buNone/>
            </a:pPr>
            <a:r>
              <a:t/>
            </a:r>
            <a:endParaRPr sz="1800"/>
          </a:p>
        </p:txBody>
      </p:sp>
      <p:sp>
        <p:nvSpPr>
          <p:cNvPr id="853" name="Google Shape;853;g3867e8c83fa_0_129"/>
          <p:cNvSpPr/>
          <p:nvPr/>
        </p:nvSpPr>
        <p:spPr>
          <a:xfrm>
            <a:off x="2293937" y="2203450"/>
            <a:ext cx="1328700" cy="1279500"/>
          </a:xfrm>
          <a:prstGeom prst="ellipse">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800"/>
              <a:buFont typeface="Open Sans SemiBold"/>
              <a:buNone/>
            </a:pPr>
            <a:r>
              <a:rPr b="0" i="0" lang="en-US" sz="4800" u="none">
                <a:solidFill>
                  <a:srgbClr val="FFFFFF"/>
                </a:solidFill>
                <a:latin typeface="Open Sans SemiBold"/>
                <a:ea typeface="Open Sans SemiBold"/>
                <a:cs typeface="Open Sans SemiBold"/>
                <a:sym typeface="Open Sans SemiBold"/>
              </a:rPr>
              <a:t>X</a:t>
            </a:r>
            <a:endParaRPr/>
          </a:p>
        </p:txBody>
      </p:sp>
      <p:sp>
        <p:nvSpPr>
          <p:cNvPr id="854" name="Google Shape;854;g3867e8c83fa_0_129"/>
          <p:cNvSpPr/>
          <p:nvPr/>
        </p:nvSpPr>
        <p:spPr>
          <a:xfrm>
            <a:off x="4456112" y="2203450"/>
            <a:ext cx="1328700" cy="1279500"/>
          </a:xfrm>
          <a:prstGeom prst="ellipse">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800"/>
              <a:buFont typeface="Open Sans SemiBold"/>
              <a:buNone/>
            </a:pPr>
            <a:r>
              <a:rPr b="0" i="0" lang="en-US" sz="4800" u="none">
                <a:solidFill>
                  <a:srgbClr val="FFFFFF"/>
                </a:solidFill>
                <a:latin typeface="Open Sans SemiBold"/>
                <a:ea typeface="Open Sans SemiBold"/>
                <a:cs typeface="Open Sans SemiBold"/>
                <a:sym typeface="Open Sans SemiBold"/>
              </a:rPr>
              <a:t>Y</a:t>
            </a:r>
            <a:endParaRPr/>
          </a:p>
        </p:txBody>
      </p:sp>
      <p:sp>
        <p:nvSpPr>
          <p:cNvPr id="855" name="Google Shape;855;g3867e8c83fa_0_129"/>
          <p:cNvSpPr/>
          <p:nvPr/>
        </p:nvSpPr>
        <p:spPr>
          <a:xfrm>
            <a:off x="133350" y="2203450"/>
            <a:ext cx="1328700" cy="1279500"/>
          </a:xfrm>
          <a:prstGeom prst="ellipse">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800"/>
              <a:buFont typeface="Open Sans SemiBold"/>
              <a:buNone/>
            </a:pPr>
            <a:r>
              <a:rPr b="0" i="0" lang="en-US" sz="4800" u="none">
                <a:solidFill>
                  <a:srgbClr val="FFFFFF"/>
                </a:solidFill>
                <a:latin typeface="Open Sans SemiBold"/>
                <a:ea typeface="Open Sans SemiBold"/>
                <a:cs typeface="Open Sans SemiBold"/>
                <a:sym typeface="Open Sans SemiBold"/>
              </a:rPr>
              <a:t>Z</a:t>
            </a:r>
            <a:endParaRPr/>
          </a:p>
        </p:txBody>
      </p:sp>
      <p:cxnSp>
        <p:nvCxnSpPr>
          <p:cNvPr id="856" name="Google Shape;856;g3867e8c83fa_0_129"/>
          <p:cNvCxnSpPr/>
          <p:nvPr/>
        </p:nvCxnSpPr>
        <p:spPr>
          <a:xfrm>
            <a:off x="1462087" y="2843212"/>
            <a:ext cx="792300" cy="1500"/>
          </a:xfrm>
          <a:prstGeom prst="straightConnector1">
            <a:avLst/>
          </a:prstGeom>
          <a:noFill/>
          <a:ln cap="flat" cmpd="sng" w="57150">
            <a:solidFill>
              <a:schemeClr val="dk1"/>
            </a:solidFill>
            <a:prstDash val="solid"/>
            <a:miter lim="800000"/>
            <a:headEnd len="med" w="med" type="none"/>
            <a:tailEnd len="med" w="med" type="triangle"/>
          </a:ln>
        </p:spPr>
      </p:cxnSp>
      <p:cxnSp>
        <p:nvCxnSpPr>
          <p:cNvPr id="857" name="Google Shape;857;g3867e8c83fa_0_129"/>
          <p:cNvCxnSpPr/>
          <p:nvPr/>
        </p:nvCxnSpPr>
        <p:spPr>
          <a:xfrm>
            <a:off x="3622675" y="2841625"/>
            <a:ext cx="793800" cy="1500"/>
          </a:xfrm>
          <a:prstGeom prst="straightConnector1">
            <a:avLst/>
          </a:prstGeom>
          <a:noFill/>
          <a:ln cap="flat" cmpd="sng" w="57150">
            <a:solidFill>
              <a:schemeClr val="dk1"/>
            </a:solidFill>
            <a:prstDash val="solid"/>
            <a:miter lim="800000"/>
            <a:headEnd len="med" w="med" type="none"/>
            <a:tailEnd len="med" w="med" type="triangle"/>
          </a:ln>
        </p:spPr>
      </p:cxnSp>
      <p:sp>
        <p:nvSpPr>
          <p:cNvPr id="858" name="Google Shape;858;g3867e8c83fa_0_129"/>
          <p:cNvSpPr txBox="1"/>
          <p:nvPr/>
        </p:nvSpPr>
        <p:spPr>
          <a:xfrm>
            <a:off x="6492875" y="82550"/>
            <a:ext cx="4310100" cy="1293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400"/>
              <a:buFont typeface="Open Sans SemiBold"/>
              <a:buNone/>
            </a:pPr>
            <a:r>
              <a:rPr b="0" i="0" lang="en-US" sz="2400" u="none">
                <a:solidFill>
                  <a:schemeClr val="dk1"/>
                </a:solidFill>
                <a:latin typeface="Open Sans SemiBold"/>
                <a:ea typeface="Open Sans SemiBold"/>
                <a:cs typeface="Open Sans SemiBold"/>
                <a:sym typeface="Open Sans SemiBold"/>
              </a:rPr>
              <a:t>D-sep</a:t>
            </a:r>
            <a:endParaRPr/>
          </a:p>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Test for Conditional independence of:</a:t>
            </a:r>
            <a:endParaRPr/>
          </a:p>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 Y|X ⊥ Z</a:t>
            </a:r>
            <a:endParaRPr/>
          </a:p>
        </p:txBody>
      </p:sp>
      <p:sp>
        <p:nvSpPr>
          <p:cNvPr id="859" name="Google Shape;859;g3867e8c83fa_0_129"/>
          <p:cNvSpPr txBox="1"/>
          <p:nvPr/>
        </p:nvSpPr>
        <p:spPr>
          <a:xfrm>
            <a:off x="6553200" y="1320800"/>
            <a:ext cx="46419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Y|X ~ Z  using PGLS (e.g. BM, BM + λ, OU</a:t>
            </a:r>
            <a:r>
              <a:rPr b="0" i="0" lang="en-US" sz="1800" u="none">
                <a:solidFill>
                  <a:schemeClr val="dk1"/>
                </a:solidFill>
                <a:latin typeface="Times New Roman"/>
                <a:ea typeface="Times New Roman"/>
                <a:cs typeface="Times New Roman"/>
                <a:sym typeface="Times New Roman"/>
              </a:rPr>
              <a:t>)</a:t>
            </a:r>
            <a:endParaRPr/>
          </a:p>
        </p:txBody>
      </p:sp>
      <p:sp>
        <p:nvSpPr>
          <p:cNvPr id="860" name="Google Shape;860;g3867e8c83fa_0_129"/>
          <p:cNvSpPr/>
          <p:nvPr/>
        </p:nvSpPr>
        <p:spPr>
          <a:xfrm>
            <a:off x="7218362" y="1689100"/>
            <a:ext cx="301500" cy="352500"/>
          </a:xfrm>
          <a:prstGeom prst="upArrow">
            <a:avLst>
              <a:gd fmla="val 9243" name="adj1"/>
              <a:gd fmla="val 50000" name="adj2"/>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861" name="Google Shape;861;g3867e8c83fa_0_129"/>
          <p:cNvSpPr txBox="1"/>
          <p:nvPr/>
        </p:nvSpPr>
        <p:spPr>
          <a:xfrm>
            <a:off x="7286625" y="2138362"/>
            <a:ext cx="2984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If DAG is plausible, coefficient not significant</a:t>
            </a:r>
            <a:endParaRPr/>
          </a:p>
        </p:txBody>
      </p:sp>
      <p:sp>
        <p:nvSpPr>
          <p:cNvPr id="862" name="Google Shape;862;g3867e8c83fa_0_129"/>
          <p:cNvSpPr txBox="1"/>
          <p:nvPr/>
        </p:nvSpPr>
        <p:spPr>
          <a:xfrm>
            <a:off x="285750" y="3598862"/>
            <a:ext cx="6267600" cy="3170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Bottom line:</a:t>
            </a:r>
            <a:endParaRPr/>
          </a:p>
          <a:p>
            <a:pPr indent="0" lvl="0" marL="0" marR="0" rtl="0" algn="l">
              <a:lnSpc>
                <a:spcPct val="100000"/>
              </a:lnSpc>
              <a:spcBef>
                <a:spcPts val="0"/>
              </a:spcBef>
              <a:spcAft>
                <a:spcPts val="0"/>
              </a:spcAft>
              <a:buClr>
                <a:schemeClr val="dk1"/>
              </a:buClr>
              <a:buSzPts val="1400"/>
              <a:buFont typeface="Open Sans SemiBold"/>
              <a:buNone/>
            </a:pPr>
            <a:r>
              <a:rPr b="0" i="0" lang="en-US" sz="1400" u="none">
                <a:solidFill>
                  <a:schemeClr val="dk1"/>
                </a:solidFill>
                <a:latin typeface="Open Sans SemiBold"/>
                <a:ea typeface="Open Sans SemiBold"/>
                <a:cs typeface="Open Sans SemiBold"/>
                <a:sym typeface="Open Sans SemiBold"/>
              </a:rPr>
              <a:t>Phylopath allows evaluation of d-separation among a specific set of causal models, but has strong assumptions about model and causes of phylogenetic residual covariance. </a:t>
            </a:r>
            <a:br>
              <a:rPr b="0" i="0" lang="en-US" sz="1400" u="none">
                <a:solidFill>
                  <a:schemeClr val="dk1"/>
                </a:solidFill>
                <a:latin typeface="Open Sans SemiBold"/>
                <a:ea typeface="Open Sans SemiBold"/>
                <a:cs typeface="Open Sans SemiBold"/>
                <a:sym typeface="Open Sans SemiBold"/>
              </a:rPr>
            </a:br>
            <a:br>
              <a:rPr b="0" i="0" lang="en-US" sz="1400" u="none">
                <a:solidFill>
                  <a:schemeClr val="dk1"/>
                </a:solidFill>
                <a:latin typeface="Open Sans SemiBold"/>
                <a:ea typeface="Open Sans SemiBold"/>
                <a:cs typeface="Open Sans SemiBold"/>
                <a:sym typeface="Open Sans SemiBold"/>
              </a:rPr>
            </a:br>
            <a:r>
              <a:rPr b="0" i="0" lang="en-US" sz="1400" u="none">
                <a:solidFill>
                  <a:schemeClr val="dk1"/>
                </a:solidFill>
                <a:latin typeface="Open Sans SemiBold"/>
                <a:ea typeface="Open Sans SemiBold"/>
                <a:cs typeface="Open Sans SemiBold"/>
                <a:sym typeface="Open Sans SemiBold"/>
              </a:rPr>
              <a:t>Assumes residual covariance is only noise, not causal signal </a:t>
            </a:r>
            <a:br>
              <a:rPr b="0" i="0" lang="en-US" sz="1400" u="none">
                <a:solidFill>
                  <a:schemeClr val="dk1"/>
                </a:solidFill>
                <a:latin typeface="Open Sans SemiBold"/>
                <a:ea typeface="Open Sans SemiBold"/>
                <a:cs typeface="Open Sans SemiBold"/>
                <a:sym typeface="Open Sans SemiBold"/>
              </a:rPr>
            </a:br>
            <a:br>
              <a:rPr b="0" i="0" lang="en-US" sz="1400" u="none">
                <a:solidFill>
                  <a:schemeClr val="dk1"/>
                </a:solidFill>
                <a:latin typeface="Open Sans SemiBold"/>
                <a:ea typeface="Open Sans SemiBold"/>
                <a:cs typeface="Open Sans SemiBold"/>
                <a:sym typeface="Open Sans SemiBold"/>
              </a:rPr>
            </a:br>
            <a:r>
              <a:rPr b="0" i="0" lang="en-US" sz="1400" u="none">
                <a:solidFill>
                  <a:schemeClr val="dk1"/>
                </a:solidFill>
                <a:latin typeface="Open Sans SemiBold"/>
                <a:ea typeface="Open Sans SemiBold"/>
                <a:cs typeface="Open Sans SemiBold"/>
                <a:sym typeface="Open Sans SemiBold"/>
              </a:rPr>
              <a:t>Assumes only present-day values matter for causation (causal lags don’t exist)</a:t>
            </a:r>
            <a:br>
              <a:rPr b="0" i="0" lang="en-US" sz="1400" u="none">
                <a:solidFill>
                  <a:schemeClr val="dk1"/>
                </a:solidFill>
                <a:latin typeface="Open Sans SemiBold"/>
                <a:ea typeface="Open Sans SemiBold"/>
                <a:cs typeface="Open Sans SemiBold"/>
                <a:sym typeface="Open Sans SemiBold"/>
              </a:rPr>
            </a:br>
            <a:br>
              <a:rPr b="0" i="0" lang="en-US" sz="1400" u="none">
                <a:solidFill>
                  <a:schemeClr val="dk1"/>
                </a:solidFill>
                <a:latin typeface="Open Sans SemiBold"/>
                <a:ea typeface="Open Sans SemiBold"/>
                <a:cs typeface="Open Sans SemiBold"/>
                <a:sym typeface="Open Sans SemiBold"/>
              </a:rPr>
            </a:br>
            <a:r>
              <a:rPr b="0" i="0" lang="en-US" sz="1400" u="none">
                <a:solidFill>
                  <a:schemeClr val="dk1"/>
                </a:solidFill>
                <a:latin typeface="Open Sans SemiBold"/>
                <a:ea typeface="Open Sans SemiBold"/>
                <a:cs typeface="Open Sans SemiBold"/>
                <a:sym typeface="Open Sans SemiBold"/>
              </a:rPr>
              <a:t>Works only if both the DAG and residual model are correct (e.g. Large shifts will violate BM, but may not indicate the DAG itself is wrong, but lead to rejection of the DAG)</a:t>
            </a:r>
            <a:endParaRPr/>
          </a:p>
          <a:p>
            <a:pPr indent="0" lvl="0" marL="0" marR="0" rtl="0" algn="l">
              <a:lnSpc>
                <a:spcPct val="100000"/>
              </a:lnSpc>
              <a:spcBef>
                <a:spcPts val="0"/>
              </a:spcBef>
              <a:spcAft>
                <a:spcPts val="0"/>
              </a:spcAft>
              <a:buClr>
                <a:schemeClr val="dk1"/>
              </a:buClr>
              <a:buSzPts val="1400"/>
              <a:buFont typeface="Open Sans SemiBold"/>
              <a:buNone/>
            </a:pPr>
            <a:r>
              <a:rPr b="0" i="0" lang="en-US" sz="1400" u="none">
                <a:solidFill>
                  <a:schemeClr val="dk1"/>
                </a:solidFill>
                <a:latin typeface="Open Sans SemiBold"/>
                <a:ea typeface="Open Sans SemiBold"/>
                <a:cs typeface="Open Sans SemiBold"/>
                <a:sym typeface="Open Sans SemiBold"/>
              </a:rPr>
              <a:t> </a:t>
            </a:r>
            <a:endParaRPr/>
          </a:p>
        </p:txBody>
      </p:sp>
      <p:sp>
        <p:nvSpPr>
          <p:cNvPr id="863" name="Google Shape;863;g3867e8c83fa_0_129"/>
          <p:cNvSpPr/>
          <p:nvPr/>
        </p:nvSpPr>
        <p:spPr>
          <a:xfrm>
            <a:off x="10345737" y="1785937"/>
            <a:ext cx="301500" cy="1359000"/>
          </a:xfrm>
          <a:prstGeom prst="upArrow">
            <a:avLst>
              <a:gd fmla="val 2397" name="adj1"/>
              <a:gd fmla="val 50000" name="adj2"/>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864" name="Google Shape;864;g3867e8c83fa_0_129"/>
          <p:cNvSpPr txBox="1"/>
          <p:nvPr/>
        </p:nvSpPr>
        <p:spPr>
          <a:xfrm>
            <a:off x="7519987" y="2955925"/>
            <a:ext cx="4564200" cy="3786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600"/>
              <a:buFont typeface="Open Sans SemiBold"/>
              <a:buNone/>
            </a:pPr>
            <a:r>
              <a:rPr b="0" i="0" lang="en-US" sz="1600" u="none">
                <a:solidFill>
                  <a:schemeClr val="dk1"/>
                </a:solidFill>
                <a:latin typeface="Open Sans SemiBold"/>
                <a:ea typeface="Open Sans SemiBold"/>
                <a:cs typeface="Open Sans SemiBold"/>
                <a:sym typeface="Open Sans SemiBold"/>
              </a:rPr>
              <a:t>What is this doing?</a:t>
            </a:r>
            <a:endParaRPr/>
          </a:p>
          <a:p>
            <a:pPr indent="0" lvl="0" marL="0" marR="0" rtl="0" algn="l">
              <a:lnSpc>
                <a:spcPct val="100000"/>
              </a:lnSpc>
              <a:spcBef>
                <a:spcPts val="0"/>
              </a:spcBef>
              <a:spcAft>
                <a:spcPts val="0"/>
              </a:spcAft>
              <a:buClr>
                <a:schemeClr val="dk1"/>
              </a:buClr>
              <a:buSzPts val="1600"/>
              <a:buFont typeface="Open Sans SemiBold"/>
              <a:buNone/>
            </a:pPr>
            <a:r>
              <a:rPr b="0" i="1" lang="en-US" sz="1600" u="none">
                <a:solidFill>
                  <a:schemeClr val="dk1"/>
                </a:solidFill>
                <a:latin typeface="Open Sans SemiBold"/>
                <a:ea typeface="Open Sans SemiBold"/>
                <a:cs typeface="Open Sans SemiBold"/>
                <a:sym typeface="Open Sans SemiBold"/>
              </a:rPr>
              <a:t>Accounts for expected phylogenetic covariance of residuals under model</a:t>
            </a:r>
            <a:endParaRPr/>
          </a:p>
          <a:p>
            <a:pPr indent="0" lvl="0" marL="0" marR="0" rtl="0" algn="l">
              <a:lnSpc>
                <a:spcPct val="100000"/>
              </a:lnSpc>
              <a:spcBef>
                <a:spcPts val="0"/>
              </a:spcBef>
              <a:spcAft>
                <a:spcPts val="0"/>
              </a:spcAft>
              <a:buClr>
                <a:schemeClr val="dk1"/>
              </a:buClr>
              <a:buSzPts val="1600"/>
              <a:buFont typeface="Open Sans SemiBold"/>
              <a:buNone/>
            </a:pPr>
            <a:r>
              <a:t/>
            </a:r>
            <a:endParaRPr b="0" i="1" sz="1600" u="none">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chemeClr val="dk1"/>
              </a:buClr>
              <a:buSzPts val="1600"/>
              <a:buFont typeface="Open Sans SemiBold"/>
              <a:buNone/>
            </a:pPr>
            <a:r>
              <a:rPr b="0" i="1" lang="en-US" sz="1600" u="none">
                <a:solidFill>
                  <a:schemeClr val="dk1"/>
                </a:solidFill>
                <a:latin typeface="Open Sans SemiBold"/>
                <a:ea typeface="Open Sans SemiBold"/>
                <a:cs typeface="Open Sans SemiBold"/>
                <a:sym typeface="Open Sans SemiBold"/>
              </a:rPr>
              <a:t>Because PGLS, all historical effects mediated through present-day trait values. Ancestral confounders unrelated to Z affecting Y|X. </a:t>
            </a:r>
            <a:endParaRPr/>
          </a:p>
          <a:p>
            <a:pPr indent="0" lvl="0" marL="0" marR="0" rtl="0" algn="l">
              <a:lnSpc>
                <a:spcPct val="100000"/>
              </a:lnSpc>
              <a:spcBef>
                <a:spcPts val="0"/>
              </a:spcBef>
              <a:spcAft>
                <a:spcPts val="0"/>
              </a:spcAft>
              <a:buClr>
                <a:schemeClr val="dk1"/>
              </a:buClr>
              <a:buSzPts val="1600"/>
              <a:buFont typeface="Open Sans SemiBold"/>
              <a:buNone/>
            </a:pPr>
            <a:r>
              <a:t/>
            </a:r>
            <a:endParaRPr b="0" i="1" sz="1600" u="none">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chemeClr val="dk1"/>
              </a:buClr>
              <a:buSzPts val="1600"/>
              <a:buFont typeface="Open Sans SemiBold"/>
              <a:buNone/>
            </a:pPr>
            <a:r>
              <a:rPr b="0" i="1" lang="en-US" sz="1600" u="none">
                <a:solidFill>
                  <a:schemeClr val="dk1"/>
                </a:solidFill>
                <a:latin typeface="Open Sans SemiBold"/>
                <a:ea typeface="Open Sans SemiBold"/>
                <a:cs typeface="Open Sans SemiBold"/>
                <a:sym typeface="Open Sans SemiBold"/>
              </a:rPr>
              <a:t>Large events/shifts  likely to induce significance due to BM model violations (could use robust regression etc, but assumes specific causes of outliers=&gt;i.e. replaces one causal assumption with another)</a:t>
            </a:r>
            <a:endParaRPr/>
          </a:p>
          <a:p>
            <a:pPr indent="0" lvl="0" marL="0" marR="0" rtl="0" algn="l">
              <a:lnSpc>
                <a:spcPct val="100000"/>
              </a:lnSpc>
              <a:spcBef>
                <a:spcPts val="0"/>
              </a:spcBef>
              <a:spcAft>
                <a:spcPts val="0"/>
              </a:spcAft>
              <a:buClr>
                <a:schemeClr val="dk1"/>
              </a:buClr>
              <a:buSzPts val="1600"/>
              <a:buFont typeface="Open Sans SemiBold"/>
              <a:buNone/>
            </a:pPr>
            <a:r>
              <a:t/>
            </a:r>
            <a:endParaRPr b="0" i="1" sz="1600" u="none">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Clr>
                <a:schemeClr val="dk1"/>
              </a:buClr>
              <a:buSzPts val="1600"/>
              <a:buFont typeface="Open Sans SemiBold"/>
              <a:buNone/>
            </a:pPr>
            <a:r>
              <a:rPr b="0" i="1" lang="en-US" sz="1600" u="none">
                <a:solidFill>
                  <a:schemeClr val="dk1"/>
                </a:solidFill>
                <a:latin typeface="Open Sans SemiBold"/>
                <a:ea typeface="Open Sans SemiBold"/>
                <a:cs typeface="Open Sans SemiBold"/>
                <a:sym typeface="Open Sans SemiBol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g3867e8c83fa_0_145"/>
          <p:cNvSpPr txBox="1"/>
          <p:nvPr>
            <p:ph type="title"/>
          </p:nvPr>
        </p:nvSpPr>
        <p:spPr>
          <a:xfrm>
            <a:off x="915025" y="2546650"/>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Can we use causal “do” logic across a broader set of causal scenarios?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g3b480a7c63e_0_134"/>
          <p:cNvSpPr txBox="1"/>
          <p:nvPr>
            <p:ph type="title"/>
          </p:nvPr>
        </p:nvSpPr>
        <p:spPr>
          <a:xfrm>
            <a:off x="838200" y="24770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Omitted Variable Bias</a:t>
            </a:r>
            <a:endParaRPr/>
          </a:p>
        </p:txBody>
      </p:sp>
      <p:sp>
        <p:nvSpPr>
          <p:cNvPr id="877" name="Google Shape;877;g3b480a7c63e_0_134"/>
          <p:cNvSpPr txBox="1"/>
          <p:nvPr>
            <p:ph idx="1" type="body"/>
          </p:nvPr>
        </p:nvSpPr>
        <p:spPr>
          <a:xfrm>
            <a:off x="838200" y="1342850"/>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So far, we’ve considered if confounder is measured. </a:t>
            </a:r>
            <a:br>
              <a:rPr lang="en-US"/>
            </a:br>
            <a:br>
              <a:rPr lang="en-US"/>
            </a:br>
            <a:r>
              <a:rPr lang="en-US"/>
              <a:t>What if it is not known and/or measured?</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Modeling correlation in error structure based on phylogeny = phylogenetic random effects</a:t>
            </a:r>
            <a:endParaRPr/>
          </a:p>
          <a:p>
            <a:pPr indent="0" lvl="0" marL="0" rtl="0" algn="l">
              <a:spcBef>
                <a:spcPts val="1000"/>
              </a:spcBef>
              <a:spcAft>
                <a:spcPts val="0"/>
              </a:spcAft>
              <a:buNone/>
            </a:pPr>
            <a:r>
              <a:t/>
            </a:r>
            <a:endParaRPr b="1">
              <a:latin typeface="Open Sans"/>
              <a:ea typeface="Open Sans"/>
              <a:cs typeface="Open Sans"/>
              <a:sym typeface="Open Sans"/>
            </a:endParaRPr>
          </a:p>
          <a:p>
            <a:pPr indent="0" lvl="0" marL="0" rtl="0" algn="l">
              <a:spcBef>
                <a:spcPts val="1000"/>
              </a:spcBef>
              <a:spcAft>
                <a:spcPts val="0"/>
              </a:spcAft>
              <a:buNone/>
            </a:pPr>
            <a:r>
              <a:rPr b="1" lang="en-US">
                <a:latin typeface="Open Sans"/>
                <a:ea typeface="Open Sans"/>
                <a:cs typeface="Open Sans"/>
                <a:sym typeface="Open Sans"/>
              </a:rPr>
              <a:t>Random effects assumption: </a:t>
            </a:r>
            <a:r>
              <a:rPr lang="en-US"/>
              <a:t>Random effects must not be</a:t>
            </a:r>
            <a:r>
              <a:rPr lang="en-US"/>
              <a:t> correlated with any covariates in the regression; or else estimates are biased. </a:t>
            </a:r>
            <a:br>
              <a:rPr lang="en-US"/>
            </a:br>
            <a:br>
              <a:rPr lang="en-US"/>
            </a:br>
            <a:br>
              <a:rPr lang="en-US"/>
            </a:b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27"/>
          <p:cNvSpPr txBox="1"/>
          <p:nvPr>
            <p:ph type="title"/>
          </p:nvPr>
        </p:nvSpPr>
        <p:spPr>
          <a:xfrm>
            <a:off x="212725" y="0"/>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Sister pair analyses</a:t>
            </a:r>
            <a:endParaRPr/>
          </a:p>
        </p:txBody>
      </p:sp>
      <p:pic>
        <p:nvPicPr>
          <p:cNvPr id="883" name="Google Shape;883;p27"/>
          <p:cNvPicPr preferRelativeResize="0"/>
          <p:nvPr/>
        </p:nvPicPr>
        <p:blipFill rotWithShape="1">
          <a:blip r:embed="rId3">
            <a:alphaModFix/>
          </a:blip>
          <a:srcRect b="0" l="0" r="0" t="0"/>
          <a:stretch/>
        </p:blipFill>
        <p:spPr>
          <a:xfrm>
            <a:off x="6554787" y="485775"/>
            <a:ext cx="5359400" cy="4667250"/>
          </a:xfrm>
          <a:prstGeom prst="rect">
            <a:avLst/>
          </a:prstGeom>
          <a:noFill/>
          <a:ln>
            <a:noFill/>
          </a:ln>
        </p:spPr>
      </p:pic>
      <p:sp>
        <p:nvSpPr>
          <p:cNvPr id="884" name="Google Shape;884;p27"/>
          <p:cNvSpPr txBox="1"/>
          <p:nvPr>
            <p:ph idx="1" type="body"/>
          </p:nvPr>
        </p:nvSpPr>
        <p:spPr>
          <a:xfrm>
            <a:off x="351900" y="1098600"/>
            <a:ext cx="5295900" cy="56835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dk1"/>
              </a:buClr>
              <a:buSzPts val="2300"/>
              <a:buFont typeface="Arial"/>
              <a:buNone/>
            </a:pPr>
            <a:r>
              <a:rPr b="0" i="0" lang="en-US" sz="2000" u="none" cap="none" strike="noStrike">
                <a:solidFill>
                  <a:schemeClr val="dk1"/>
                </a:solidFill>
                <a:latin typeface="Open Sans SemiBold"/>
                <a:ea typeface="Open Sans SemiBold"/>
                <a:cs typeface="Open Sans SemiBold"/>
                <a:sym typeface="Open Sans SemiBold"/>
              </a:rPr>
              <a:t>Identify independent sister clades</a:t>
            </a:r>
            <a:r>
              <a:rPr lang="en-US" sz="2000"/>
              <a:t> </a:t>
            </a:r>
            <a:r>
              <a:rPr b="0" i="0" lang="en-US" sz="2000" u="none" cap="none" strike="noStrike">
                <a:solidFill>
                  <a:schemeClr val="dk1"/>
                </a:solidFill>
                <a:latin typeface="Open Sans SemiBold"/>
                <a:ea typeface="Open Sans SemiBold"/>
                <a:cs typeface="Open Sans SemiBold"/>
                <a:sym typeface="Open Sans SemiBold"/>
              </a:rPr>
              <a:t>that differ in </a:t>
            </a:r>
            <a:r>
              <a:rPr b="0" i="0" lang="en-US" sz="2000" u="none" cap="none" strike="noStrike">
                <a:solidFill>
                  <a:schemeClr val="dk1"/>
                </a:solidFill>
                <a:latin typeface="Open Sans SemiBold"/>
                <a:ea typeface="Open Sans SemiBold"/>
                <a:cs typeface="Open Sans SemiBold"/>
                <a:sym typeface="Open Sans SemiBold"/>
              </a:rPr>
              <a:t>X</a:t>
            </a:r>
            <a:br>
              <a:rPr lang="en-US" sz="2500"/>
            </a:br>
            <a:r>
              <a:rPr b="0" i="0" lang="en-US" sz="2000" u="none" cap="none" strike="noStrike">
                <a:solidFill>
                  <a:schemeClr val="dk1"/>
                </a:solidFill>
                <a:latin typeface="Open Sans SemiBold"/>
                <a:ea typeface="Open Sans SemiBold"/>
                <a:cs typeface="Open Sans SemiBold"/>
                <a:sym typeface="Open Sans SemiBold"/>
              </a:rPr>
              <a:t>Test for a difference in Y</a:t>
            </a:r>
            <a:br>
              <a:rPr lang="en-US" sz="2500"/>
            </a:br>
            <a:r>
              <a:rPr b="0" i="0" lang="en-US" sz="2000" u="none" cap="none" strike="noStrike">
                <a:solidFill>
                  <a:schemeClr val="dk1"/>
                </a:solidFill>
                <a:latin typeface="Open Sans SemiBold"/>
                <a:ea typeface="Open Sans SemiBold"/>
                <a:cs typeface="Open Sans SemiBold"/>
                <a:sym typeface="Open Sans SemiBold"/>
              </a:rPr>
              <a:t>Sample N = Number of pairs</a:t>
            </a:r>
            <a:br>
              <a:rPr b="0" i="0" lang="en-US" sz="2000" u="none" cap="none" strike="noStrike">
                <a:solidFill>
                  <a:schemeClr val="dk1"/>
                </a:solidFill>
                <a:latin typeface="Open Sans SemiBold"/>
                <a:ea typeface="Open Sans SemiBold"/>
                <a:cs typeface="Open Sans SemiBold"/>
                <a:sym typeface="Open Sans SemiBold"/>
              </a:rPr>
            </a:br>
            <a:r>
              <a:rPr b="0" i="0" lang="en-US" sz="2000" u="none" cap="none" strike="noStrike">
                <a:solidFill>
                  <a:schemeClr val="dk1"/>
                </a:solidFill>
                <a:latin typeface="Open Sans SemiBold"/>
                <a:ea typeface="Open Sans SemiBold"/>
                <a:cs typeface="Open Sans SemiBold"/>
                <a:sym typeface="Open Sans SemiBold"/>
              </a:rPr>
              <a:t>Benefits from a CI perspective:</a:t>
            </a:r>
            <a:endParaRPr sz="2000"/>
          </a:p>
          <a:p>
            <a:pPr indent="0" lvl="0" marL="457200" marR="0" rtl="0" algn="l">
              <a:lnSpc>
                <a:spcPct val="110000"/>
              </a:lnSpc>
              <a:spcBef>
                <a:spcPts val="1000"/>
              </a:spcBef>
              <a:spcAft>
                <a:spcPts val="0"/>
              </a:spcAft>
              <a:buClr>
                <a:schemeClr val="dk1"/>
              </a:buClr>
              <a:buSzPts val="2300"/>
              <a:buFont typeface="Arial"/>
              <a:buNone/>
            </a:pPr>
            <a:r>
              <a:rPr b="0" i="0" lang="en-US" sz="2000" u="none" cap="none" strike="noStrike">
                <a:solidFill>
                  <a:schemeClr val="dk1"/>
                </a:solidFill>
                <a:latin typeface="Open Sans SemiBold"/>
                <a:ea typeface="Open Sans SemiBold"/>
                <a:cs typeface="Open Sans SemiBold"/>
                <a:sym typeface="Open Sans SemiBold"/>
              </a:rPr>
              <a:t>Conditions on shared </a:t>
            </a:r>
            <a:r>
              <a:rPr lang="en-US" sz="2000"/>
              <a:t>due to	c</a:t>
            </a:r>
            <a:r>
              <a:rPr b="0" i="0" lang="en-US" sz="2000" u="none" cap="none" strike="noStrike">
                <a:solidFill>
                  <a:schemeClr val="dk1"/>
                </a:solidFill>
                <a:latin typeface="Open Sans SemiBold"/>
                <a:ea typeface="Open Sans SemiBold"/>
                <a:cs typeface="Open Sans SemiBold"/>
                <a:sym typeface="Open Sans SemiBold"/>
              </a:rPr>
              <a:t>onfounders due to common</a:t>
            </a:r>
            <a:r>
              <a:rPr lang="en-US" sz="2000"/>
              <a:t> </a:t>
            </a:r>
            <a:r>
              <a:rPr b="0" i="0" lang="en-US" sz="2000" u="none" cap="none" strike="noStrike">
                <a:solidFill>
                  <a:schemeClr val="dk1"/>
                </a:solidFill>
                <a:latin typeface="Open Sans SemiBold"/>
                <a:ea typeface="Open Sans SemiBold"/>
                <a:cs typeface="Open Sans SemiBold"/>
                <a:sym typeface="Open Sans SemiBold"/>
              </a:rPr>
              <a:t>ancestry </a:t>
            </a:r>
            <a:r>
              <a:rPr b="0" i="0" lang="en-US" sz="1600" u="none" cap="none" strike="noStrike">
                <a:solidFill>
                  <a:schemeClr val="dk1"/>
                </a:solidFill>
                <a:latin typeface="Open Sans SemiBold"/>
                <a:ea typeface="Open Sans SemiBold"/>
                <a:cs typeface="Open Sans SemiBold"/>
                <a:sym typeface="Open Sans SemiBold"/>
              </a:rPr>
              <a:t>(see </a:t>
            </a:r>
            <a:r>
              <a:rPr lang="en-US" sz="1600"/>
              <a:t>“econometric fixed effects design” of Byrnes &amp; Dee 2024)</a:t>
            </a:r>
            <a:endParaRPr sz="2000"/>
          </a:p>
          <a:p>
            <a:pPr indent="0" lvl="0" marL="0" marR="0" rtl="0" algn="l">
              <a:lnSpc>
                <a:spcPct val="110000"/>
              </a:lnSpc>
              <a:spcBef>
                <a:spcPts val="1000"/>
              </a:spcBef>
              <a:spcAft>
                <a:spcPts val="0"/>
              </a:spcAft>
              <a:buClr>
                <a:schemeClr val="dk1"/>
              </a:buClr>
              <a:buSzPts val="2300"/>
              <a:buFont typeface="Arial"/>
              <a:buNone/>
            </a:pPr>
            <a:r>
              <a:rPr b="0" i="0" lang="en-US" sz="2000" u="none" cap="none" strike="noStrike">
                <a:solidFill>
                  <a:schemeClr val="dk1"/>
                </a:solidFill>
                <a:latin typeface="Open Sans SemiBold"/>
                <a:ea typeface="Open Sans SemiBold"/>
                <a:cs typeface="Open Sans SemiBold"/>
                <a:sym typeface="Open Sans SemiBold"/>
              </a:rPr>
              <a:t>Downside: </a:t>
            </a:r>
            <a:endParaRPr sz="2500"/>
          </a:p>
          <a:p>
            <a:pPr indent="0" lvl="0" marL="457200" marR="0" rtl="0" algn="l">
              <a:lnSpc>
                <a:spcPct val="110000"/>
              </a:lnSpc>
              <a:spcBef>
                <a:spcPts val="1000"/>
              </a:spcBef>
              <a:spcAft>
                <a:spcPts val="0"/>
              </a:spcAft>
              <a:buClr>
                <a:schemeClr val="dk1"/>
              </a:buClr>
              <a:buSzPts val="2300"/>
              <a:buFont typeface="Arial"/>
              <a:buNone/>
            </a:pPr>
            <a:r>
              <a:rPr b="0" i="0" lang="en-US" sz="2000" u="none" cap="none" strike="noStrike">
                <a:solidFill>
                  <a:schemeClr val="dk1"/>
                </a:solidFill>
                <a:latin typeface="Open Sans SemiBold"/>
                <a:ea typeface="Open Sans SemiBold"/>
                <a:cs typeface="Open Sans SemiBold"/>
                <a:sym typeface="Open Sans SemiBold"/>
              </a:rPr>
              <a:t>Doesn’t use all the information in the phylogeny</a:t>
            </a:r>
            <a:r>
              <a:rPr lang="en-US" sz="2000"/>
              <a:t>, smaller sample size and fewer degrees of freedom</a:t>
            </a:r>
            <a:endParaRPr sz="2000"/>
          </a:p>
          <a:p>
            <a:pPr indent="0" lvl="0" marL="457200" marR="0" rtl="0" algn="l">
              <a:lnSpc>
                <a:spcPct val="110000"/>
              </a:lnSpc>
              <a:spcBef>
                <a:spcPts val="1000"/>
              </a:spcBef>
              <a:spcAft>
                <a:spcPts val="0"/>
              </a:spcAft>
              <a:buClr>
                <a:schemeClr val="dk1"/>
              </a:buClr>
              <a:buSzPts val="2300"/>
              <a:buFont typeface="Arial"/>
              <a:buNone/>
            </a:pPr>
            <a:r>
              <a:rPr lang="en-US" sz="2000"/>
              <a:t>Assumes confounders are constant within sister comparisons</a:t>
            </a:r>
            <a:endParaRPr sz="2000"/>
          </a:p>
        </p:txBody>
      </p:sp>
      <p:sp>
        <p:nvSpPr>
          <p:cNvPr id="885" name="Google Shape;885;p27"/>
          <p:cNvSpPr txBox="1"/>
          <p:nvPr/>
        </p:nvSpPr>
        <p:spPr>
          <a:xfrm>
            <a:off x="6667500" y="5334000"/>
            <a:ext cx="5410200" cy="12001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Figure from: Ritchie, A. M., Hua, X., &amp; Bromham, L. (2022). Diversification rate is associated with rate of molecular evolution in ray-finned fish (actinopterygii). Journal of Molecular Evolution, 90(2), 200-214.</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g3b5220f307e_0_0"/>
          <p:cNvSpPr txBox="1"/>
          <p:nvPr>
            <p:ph idx="1" type="body"/>
          </p:nvPr>
        </p:nvSpPr>
        <p:spPr>
          <a:xfrm>
            <a:off x="944152" y="3321200"/>
            <a:ext cx="2173200" cy="665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mvBM</a:t>
            </a:r>
            <a:endParaRPr/>
          </a:p>
          <a:p>
            <a:pPr indent="0" lvl="0" marL="0" rtl="0" algn="ctr">
              <a:spcBef>
                <a:spcPts val="1000"/>
              </a:spcBef>
              <a:spcAft>
                <a:spcPts val="0"/>
              </a:spcAft>
              <a:buNone/>
            </a:pPr>
            <a:r>
              <a:rPr lang="en-US" sz="1400"/>
              <a:t>(generating process that inspired PICs. Covariance estimator)</a:t>
            </a:r>
            <a:endParaRPr sz="1400"/>
          </a:p>
        </p:txBody>
      </p:sp>
      <p:grpSp>
        <p:nvGrpSpPr>
          <p:cNvPr id="892" name="Google Shape;892;g3b5220f307e_0_0"/>
          <p:cNvGrpSpPr/>
          <p:nvPr/>
        </p:nvGrpSpPr>
        <p:grpSpPr>
          <a:xfrm>
            <a:off x="1719407" y="1512028"/>
            <a:ext cx="784116" cy="779400"/>
            <a:chOff x="-4716" y="4398313"/>
            <a:chExt cx="784116" cy="779400"/>
          </a:xfrm>
        </p:grpSpPr>
        <p:sp>
          <p:nvSpPr>
            <p:cNvPr id="893" name="Google Shape;893;g3b5220f307e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894" name="Google Shape;894;g3b5220f307e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895" name="Google Shape;895;g3b5220f307e_0_0"/>
          <p:cNvCxnSpPr>
            <a:endCxn id="896" idx="0"/>
          </p:cNvCxnSpPr>
          <p:nvPr/>
        </p:nvCxnSpPr>
        <p:spPr>
          <a:xfrm>
            <a:off x="2390763" y="2190550"/>
            <a:ext cx="322200" cy="376500"/>
          </a:xfrm>
          <a:prstGeom prst="straightConnector1">
            <a:avLst/>
          </a:prstGeom>
          <a:noFill/>
          <a:ln cap="flat" cmpd="sng" w="38100">
            <a:solidFill>
              <a:srgbClr val="666666"/>
            </a:solidFill>
            <a:prstDash val="solid"/>
            <a:round/>
            <a:headEnd len="med" w="med" type="none"/>
            <a:tailEnd len="med" w="med" type="triangle"/>
          </a:ln>
        </p:spPr>
      </p:cxnSp>
      <p:cxnSp>
        <p:nvCxnSpPr>
          <p:cNvPr id="897" name="Google Shape;897;g3b5220f307e_0_0"/>
          <p:cNvCxnSpPr>
            <a:endCxn id="898" idx="0"/>
          </p:cNvCxnSpPr>
          <p:nvPr/>
        </p:nvCxnSpPr>
        <p:spPr>
          <a:xfrm flipH="1">
            <a:off x="1489588" y="2161750"/>
            <a:ext cx="322200" cy="405300"/>
          </a:xfrm>
          <a:prstGeom prst="straightConnector1">
            <a:avLst/>
          </a:prstGeom>
          <a:noFill/>
          <a:ln cap="flat" cmpd="sng" w="38100">
            <a:solidFill>
              <a:srgbClr val="666666"/>
            </a:solidFill>
            <a:prstDash val="solid"/>
            <a:round/>
            <a:headEnd len="med" w="med" type="none"/>
            <a:tailEnd len="med" w="med" type="triangle"/>
          </a:ln>
        </p:spPr>
      </p:cxnSp>
      <p:grpSp>
        <p:nvGrpSpPr>
          <p:cNvPr id="899" name="Google Shape;899;g3b5220f307e_0_0"/>
          <p:cNvGrpSpPr/>
          <p:nvPr/>
        </p:nvGrpSpPr>
        <p:grpSpPr>
          <a:xfrm>
            <a:off x="5516070" y="1382362"/>
            <a:ext cx="784116" cy="779400"/>
            <a:chOff x="-4716" y="4398313"/>
            <a:chExt cx="784116" cy="779400"/>
          </a:xfrm>
        </p:grpSpPr>
        <p:sp>
          <p:nvSpPr>
            <p:cNvPr id="900" name="Google Shape;900;g3b5220f307e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901" name="Google Shape;901;g3b5220f307e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902" name="Google Shape;902;g3b5220f307e_0_0"/>
          <p:cNvCxnSpPr>
            <a:endCxn id="903" idx="0"/>
          </p:cNvCxnSpPr>
          <p:nvPr/>
        </p:nvCxnSpPr>
        <p:spPr>
          <a:xfrm>
            <a:off x="6204363" y="2020750"/>
            <a:ext cx="537300" cy="530400"/>
          </a:xfrm>
          <a:prstGeom prst="straightConnector1">
            <a:avLst/>
          </a:prstGeom>
          <a:noFill/>
          <a:ln cap="flat" cmpd="sng" w="38100">
            <a:solidFill>
              <a:srgbClr val="666666"/>
            </a:solidFill>
            <a:prstDash val="solid"/>
            <a:round/>
            <a:headEnd len="med" w="med" type="none"/>
            <a:tailEnd len="med" w="med" type="triangle"/>
          </a:ln>
        </p:spPr>
      </p:cxnSp>
      <p:cxnSp>
        <p:nvCxnSpPr>
          <p:cNvPr id="904" name="Google Shape;904;g3b5220f307e_0_0"/>
          <p:cNvCxnSpPr>
            <a:stCxn id="905" idx="3"/>
            <a:endCxn id="906" idx="1"/>
          </p:cNvCxnSpPr>
          <p:nvPr/>
        </p:nvCxnSpPr>
        <p:spPr>
          <a:xfrm flipH="1" rot="10800000">
            <a:off x="5396763" y="2867800"/>
            <a:ext cx="1022700" cy="31800"/>
          </a:xfrm>
          <a:prstGeom prst="straightConnector1">
            <a:avLst/>
          </a:prstGeom>
          <a:noFill/>
          <a:ln cap="flat" cmpd="sng" w="38100">
            <a:solidFill>
              <a:srgbClr val="666666"/>
            </a:solidFill>
            <a:prstDash val="solid"/>
            <a:round/>
            <a:headEnd len="med" w="med" type="none"/>
            <a:tailEnd len="med" w="med" type="triangle"/>
          </a:ln>
        </p:spPr>
      </p:cxnSp>
      <p:sp>
        <p:nvSpPr>
          <p:cNvPr id="907" name="Google Shape;907;g3b5220f307e_0_0"/>
          <p:cNvSpPr txBox="1"/>
          <p:nvPr>
            <p:ph idx="1" type="body"/>
          </p:nvPr>
        </p:nvSpPr>
        <p:spPr>
          <a:xfrm>
            <a:off x="4752376" y="3321200"/>
            <a:ext cx="2348400" cy="665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PGLS</a:t>
            </a:r>
            <a:endParaRPr/>
          </a:p>
          <a:p>
            <a:pPr indent="0" lvl="0" marL="0" rtl="0" algn="ctr">
              <a:spcBef>
                <a:spcPts val="1000"/>
              </a:spcBef>
              <a:spcAft>
                <a:spcPts val="0"/>
              </a:spcAft>
              <a:buNone/>
            </a:pPr>
            <a:r>
              <a:rPr lang="en-US" sz="1300"/>
              <a:t>(Assumption of a PGLS that would identify causal effect of X on Y)</a:t>
            </a:r>
            <a:endParaRPr sz="1300"/>
          </a:p>
        </p:txBody>
      </p:sp>
      <p:sp>
        <p:nvSpPr>
          <p:cNvPr id="898" name="Google Shape;898;g3b5220f307e_0_0"/>
          <p:cNvSpPr/>
          <p:nvPr/>
        </p:nvSpPr>
        <p:spPr>
          <a:xfrm>
            <a:off x="1167388" y="25670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200">
                <a:solidFill>
                  <a:schemeClr val="dk1"/>
                </a:solidFill>
                <a:latin typeface="Open Sans SemiBold"/>
                <a:ea typeface="Open Sans SemiBold"/>
                <a:cs typeface="Open Sans SemiBold"/>
                <a:sym typeface="Open Sans SemiBold"/>
              </a:rPr>
              <a:t>X</a:t>
            </a:r>
            <a:endParaRPr>
              <a:latin typeface="Open Sans SemiBold"/>
              <a:ea typeface="Open Sans SemiBold"/>
              <a:cs typeface="Open Sans SemiBold"/>
              <a:sym typeface="Open Sans SemiBold"/>
            </a:endParaRPr>
          </a:p>
        </p:txBody>
      </p:sp>
      <p:sp>
        <p:nvSpPr>
          <p:cNvPr id="896" name="Google Shape;896;g3b5220f307e_0_0"/>
          <p:cNvSpPr/>
          <p:nvPr/>
        </p:nvSpPr>
        <p:spPr>
          <a:xfrm>
            <a:off x="2390763" y="25670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a:latin typeface="Open Sans SemiBold"/>
              <a:ea typeface="Open Sans SemiBold"/>
              <a:cs typeface="Open Sans SemiBold"/>
              <a:sym typeface="Open Sans SemiBold"/>
            </a:endParaRPr>
          </a:p>
        </p:txBody>
      </p:sp>
      <p:sp>
        <p:nvSpPr>
          <p:cNvPr id="905" name="Google Shape;905;g3b5220f307e_0_0"/>
          <p:cNvSpPr/>
          <p:nvPr/>
        </p:nvSpPr>
        <p:spPr>
          <a:xfrm>
            <a:off x="4752363" y="25670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a:latin typeface="Open Sans SemiBold"/>
              <a:ea typeface="Open Sans SemiBold"/>
              <a:cs typeface="Open Sans SemiBold"/>
              <a:sym typeface="Open Sans SemiBold"/>
            </a:endParaRPr>
          </a:p>
        </p:txBody>
      </p:sp>
      <p:sp>
        <p:nvSpPr>
          <p:cNvPr id="903" name="Google Shape;903;g3b5220f307e_0_0"/>
          <p:cNvSpPr/>
          <p:nvPr/>
        </p:nvSpPr>
        <p:spPr>
          <a:xfrm>
            <a:off x="6419463" y="25511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a:latin typeface="Open Sans SemiBold"/>
              <a:ea typeface="Open Sans SemiBold"/>
              <a:cs typeface="Open Sans SemiBold"/>
              <a:sym typeface="Open Sans SemiBold"/>
            </a:endParaRPr>
          </a:p>
        </p:txBody>
      </p:sp>
      <p:grpSp>
        <p:nvGrpSpPr>
          <p:cNvPr id="908" name="Google Shape;908;g3b5220f307e_0_0"/>
          <p:cNvGrpSpPr/>
          <p:nvPr/>
        </p:nvGrpSpPr>
        <p:grpSpPr>
          <a:xfrm>
            <a:off x="9350545" y="1382362"/>
            <a:ext cx="784116" cy="779400"/>
            <a:chOff x="-4716" y="4398313"/>
            <a:chExt cx="784116" cy="779400"/>
          </a:xfrm>
        </p:grpSpPr>
        <p:sp>
          <p:nvSpPr>
            <p:cNvPr id="909" name="Google Shape;909;g3b5220f307e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910" name="Google Shape;910;g3b5220f307e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911" name="Google Shape;911;g3b5220f307e_0_0"/>
          <p:cNvCxnSpPr>
            <a:endCxn id="912" idx="0"/>
          </p:cNvCxnSpPr>
          <p:nvPr/>
        </p:nvCxnSpPr>
        <p:spPr>
          <a:xfrm>
            <a:off x="10038838" y="2020750"/>
            <a:ext cx="537300" cy="530400"/>
          </a:xfrm>
          <a:prstGeom prst="straightConnector1">
            <a:avLst/>
          </a:prstGeom>
          <a:noFill/>
          <a:ln cap="flat" cmpd="sng" w="38100">
            <a:solidFill>
              <a:srgbClr val="666666"/>
            </a:solidFill>
            <a:prstDash val="solid"/>
            <a:round/>
            <a:headEnd len="med" w="med" type="none"/>
            <a:tailEnd len="med" w="med" type="triangle"/>
          </a:ln>
        </p:spPr>
      </p:cxnSp>
      <p:cxnSp>
        <p:nvCxnSpPr>
          <p:cNvPr id="913" name="Google Shape;913;g3b5220f307e_0_0"/>
          <p:cNvCxnSpPr>
            <a:stCxn id="914" idx="3"/>
          </p:cNvCxnSpPr>
          <p:nvPr/>
        </p:nvCxnSpPr>
        <p:spPr>
          <a:xfrm flipH="1" rot="10800000">
            <a:off x="9231238" y="2867800"/>
            <a:ext cx="1022700" cy="31800"/>
          </a:xfrm>
          <a:prstGeom prst="straightConnector1">
            <a:avLst/>
          </a:prstGeom>
          <a:noFill/>
          <a:ln cap="flat" cmpd="sng" w="38100">
            <a:solidFill>
              <a:srgbClr val="666666"/>
            </a:solidFill>
            <a:prstDash val="solid"/>
            <a:round/>
            <a:headEnd len="med" w="med" type="none"/>
            <a:tailEnd len="med" w="med" type="triangle"/>
          </a:ln>
        </p:spPr>
      </p:cxnSp>
      <p:sp>
        <p:nvSpPr>
          <p:cNvPr id="915" name="Google Shape;915;g3b5220f307e_0_0"/>
          <p:cNvSpPr txBox="1"/>
          <p:nvPr>
            <p:ph idx="1" type="body"/>
          </p:nvPr>
        </p:nvSpPr>
        <p:spPr>
          <a:xfrm>
            <a:off x="8332600" y="3321200"/>
            <a:ext cx="2820000" cy="6651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rPr lang="en-US"/>
              <a:t>PGLS </a:t>
            </a:r>
            <a:r>
              <a:rPr lang="en-US" sz="1900"/>
              <a:t>w/endogeneity</a:t>
            </a:r>
            <a:endParaRPr sz="1900"/>
          </a:p>
          <a:p>
            <a:pPr indent="0" lvl="0" marL="0" rtl="0" algn="ctr">
              <a:spcBef>
                <a:spcPts val="1000"/>
              </a:spcBef>
              <a:spcAft>
                <a:spcPts val="0"/>
              </a:spcAft>
              <a:buNone/>
            </a:pPr>
            <a:r>
              <a:rPr lang="en-US" sz="1300"/>
              <a:t>(Estimate of causal effect of X on Y </a:t>
            </a:r>
            <a:r>
              <a:rPr b="1" lang="en-US" sz="1300">
                <a:latin typeface="Open Sans"/>
                <a:ea typeface="Open Sans"/>
                <a:cs typeface="Open Sans"/>
                <a:sym typeface="Open Sans"/>
              </a:rPr>
              <a:t>biased!</a:t>
            </a:r>
            <a:r>
              <a:rPr lang="en-US" sz="1300"/>
              <a:t> Covariance estimator)</a:t>
            </a:r>
            <a:endParaRPr sz="1300"/>
          </a:p>
        </p:txBody>
      </p:sp>
      <p:sp>
        <p:nvSpPr>
          <p:cNvPr id="914" name="Google Shape;914;g3b5220f307e_0_0"/>
          <p:cNvSpPr/>
          <p:nvPr/>
        </p:nvSpPr>
        <p:spPr>
          <a:xfrm>
            <a:off x="8586838" y="25670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a:latin typeface="Open Sans SemiBold"/>
              <a:ea typeface="Open Sans SemiBold"/>
              <a:cs typeface="Open Sans SemiBold"/>
              <a:sym typeface="Open Sans SemiBold"/>
            </a:endParaRPr>
          </a:p>
        </p:txBody>
      </p:sp>
      <p:sp>
        <p:nvSpPr>
          <p:cNvPr id="912" name="Google Shape;912;g3b5220f307e_0_0"/>
          <p:cNvSpPr/>
          <p:nvPr/>
        </p:nvSpPr>
        <p:spPr>
          <a:xfrm>
            <a:off x="10253938" y="25511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a:latin typeface="Open Sans SemiBold"/>
              <a:ea typeface="Open Sans SemiBold"/>
              <a:cs typeface="Open Sans SemiBold"/>
              <a:sym typeface="Open Sans SemiBold"/>
            </a:endParaRPr>
          </a:p>
        </p:txBody>
      </p:sp>
      <p:cxnSp>
        <p:nvCxnSpPr>
          <p:cNvPr id="916" name="Google Shape;916;g3b5220f307e_0_0"/>
          <p:cNvCxnSpPr>
            <a:endCxn id="914" idx="0"/>
          </p:cNvCxnSpPr>
          <p:nvPr/>
        </p:nvCxnSpPr>
        <p:spPr>
          <a:xfrm flipH="1">
            <a:off x="8909038" y="2046250"/>
            <a:ext cx="522000" cy="520800"/>
          </a:xfrm>
          <a:prstGeom prst="straightConnector1">
            <a:avLst/>
          </a:prstGeom>
          <a:noFill/>
          <a:ln cap="flat" cmpd="sng" w="38100">
            <a:solidFill>
              <a:srgbClr val="666666"/>
            </a:solidFill>
            <a:prstDash val="solid"/>
            <a:round/>
            <a:headEnd len="med" w="med" type="none"/>
            <a:tailEnd len="med" w="med" type="triangle"/>
          </a:ln>
        </p:spPr>
      </p:cxnSp>
      <p:sp>
        <p:nvSpPr>
          <p:cNvPr id="917" name="Google Shape;917;g3b5220f307e_0_0"/>
          <p:cNvSpPr/>
          <p:nvPr/>
        </p:nvSpPr>
        <p:spPr>
          <a:xfrm>
            <a:off x="611213" y="2647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grpSp>
        <p:nvGrpSpPr>
          <p:cNvPr id="918" name="Google Shape;918;g3b5220f307e_0_0"/>
          <p:cNvGrpSpPr/>
          <p:nvPr/>
        </p:nvGrpSpPr>
        <p:grpSpPr>
          <a:xfrm>
            <a:off x="5313457" y="158721"/>
            <a:ext cx="784116" cy="779400"/>
            <a:chOff x="-4716" y="4398313"/>
            <a:chExt cx="784116" cy="779400"/>
          </a:xfrm>
        </p:grpSpPr>
        <p:sp>
          <p:nvSpPr>
            <p:cNvPr id="919" name="Google Shape;919;g3b5220f307e_0_0"/>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SemiBold"/>
                <a:ea typeface="Open Sans SemiBold"/>
                <a:cs typeface="Open Sans SemiBold"/>
                <a:sym typeface="Open Sans SemiBold"/>
              </a:endParaRPr>
            </a:p>
          </p:txBody>
        </p:sp>
        <p:sp>
          <p:nvSpPr>
            <p:cNvPr id="920" name="Google Shape;920;g3b5220f307e_0_0"/>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Open Sans SemiBold"/>
                <a:ea typeface="Open Sans SemiBold"/>
                <a:cs typeface="Open Sans SemiBold"/>
                <a:sym typeface="Open Sans SemiBold"/>
              </a:endParaRPr>
            </a:p>
          </p:txBody>
        </p:sp>
      </p:grpSp>
      <p:sp>
        <p:nvSpPr>
          <p:cNvPr id="921" name="Google Shape;921;g3b5220f307e_0_0"/>
          <p:cNvSpPr txBox="1"/>
          <p:nvPr>
            <p:ph idx="1" type="body"/>
          </p:nvPr>
        </p:nvSpPr>
        <p:spPr>
          <a:xfrm>
            <a:off x="1255625" y="332100"/>
            <a:ext cx="2173200" cy="53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Observed</a:t>
            </a:r>
            <a:endParaRPr sz="1400"/>
          </a:p>
        </p:txBody>
      </p:sp>
      <p:sp>
        <p:nvSpPr>
          <p:cNvPr id="922" name="Google Shape;922;g3b5220f307e_0_0"/>
          <p:cNvSpPr txBox="1"/>
          <p:nvPr>
            <p:ph idx="1" type="body"/>
          </p:nvPr>
        </p:nvSpPr>
        <p:spPr>
          <a:xfrm>
            <a:off x="6097575" y="283219"/>
            <a:ext cx="2435100" cy="53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Omitted</a:t>
            </a:r>
            <a:endParaRPr sz="1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grpSp>
        <p:nvGrpSpPr>
          <p:cNvPr id="928" name="Google Shape;928;g3b5220f307e_0_58"/>
          <p:cNvGrpSpPr/>
          <p:nvPr/>
        </p:nvGrpSpPr>
        <p:grpSpPr>
          <a:xfrm>
            <a:off x="2252145" y="1842262"/>
            <a:ext cx="784116" cy="779400"/>
            <a:chOff x="-4716" y="4398313"/>
            <a:chExt cx="784116" cy="779400"/>
          </a:xfrm>
        </p:grpSpPr>
        <p:sp>
          <p:nvSpPr>
            <p:cNvPr id="929" name="Google Shape;929;g3b5220f307e_0_58"/>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930" name="Google Shape;930;g3b5220f307e_0_58"/>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931" name="Google Shape;931;g3b5220f307e_0_58"/>
          <p:cNvCxnSpPr>
            <a:endCxn id="932" idx="0"/>
          </p:cNvCxnSpPr>
          <p:nvPr/>
        </p:nvCxnSpPr>
        <p:spPr>
          <a:xfrm>
            <a:off x="2940438" y="2480650"/>
            <a:ext cx="537300" cy="530400"/>
          </a:xfrm>
          <a:prstGeom prst="straightConnector1">
            <a:avLst/>
          </a:prstGeom>
          <a:noFill/>
          <a:ln cap="flat" cmpd="sng" w="38100">
            <a:solidFill>
              <a:srgbClr val="666666"/>
            </a:solidFill>
            <a:prstDash val="solid"/>
            <a:round/>
            <a:headEnd len="med" w="med" type="none"/>
            <a:tailEnd len="med" w="med" type="triangle"/>
          </a:ln>
        </p:spPr>
      </p:cxnSp>
      <p:cxnSp>
        <p:nvCxnSpPr>
          <p:cNvPr id="933" name="Google Shape;933;g3b5220f307e_0_58"/>
          <p:cNvCxnSpPr>
            <a:stCxn id="934" idx="3"/>
          </p:cNvCxnSpPr>
          <p:nvPr/>
        </p:nvCxnSpPr>
        <p:spPr>
          <a:xfrm flipH="1" rot="10800000">
            <a:off x="2132838" y="3327700"/>
            <a:ext cx="1022700" cy="31800"/>
          </a:xfrm>
          <a:prstGeom prst="straightConnector1">
            <a:avLst/>
          </a:prstGeom>
          <a:noFill/>
          <a:ln cap="flat" cmpd="sng" w="38100">
            <a:solidFill>
              <a:srgbClr val="666666"/>
            </a:solidFill>
            <a:prstDash val="solid"/>
            <a:round/>
            <a:headEnd len="med" w="med" type="none"/>
            <a:tailEnd len="med" w="med" type="triangle"/>
          </a:ln>
        </p:spPr>
      </p:cxnSp>
      <p:sp>
        <p:nvSpPr>
          <p:cNvPr id="934" name="Google Shape;934;g3b5220f307e_0_58"/>
          <p:cNvSpPr/>
          <p:nvPr/>
        </p:nvSpPr>
        <p:spPr>
          <a:xfrm>
            <a:off x="1488438" y="30269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a:latin typeface="Open Sans SemiBold"/>
              <a:ea typeface="Open Sans SemiBold"/>
              <a:cs typeface="Open Sans SemiBold"/>
              <a:sym typeface="Open Sans SemiBold"/>
            </a:endParaRPr>
          </a:p>
        </p:txBody>
      </p:sp>
      <p:sp>
        <p:nvSpPr>
          <p:cNvPr id="932" name="Google Shape;932;g3b5220f307e_0_58"/>
          <p:cNvSpPr/>
          <p:nvPr/>
        </p:nvSpPr>
        <p:spPr>
          <a:xfrm>
            <a:off x="3155538" y="30110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a:latin typeface="Open Sans SemiBold"/>
              <a:ea typeface="Open Sans SemiBold"/>
              <a:cs typeface="Open Sans SemiBold"/>
              <a:sym typeface="Open Sans SemiBold"/>
            </a:endParaRPr>
          </a:p>
        </p:txBody>
      </p:sp>
      <p:cxnSp>
        <p:nvCxnSpPr>
          <p:cNvPr id="935" name="Google Shape;935;g3b5220f307e_0_58"/>
          <p:cNvCxnSpPr>
            <a:endCxn id="934" idx="0"/>
          </p:cNvCxnSpPr>
          <p:nvPr/>
        </p:nvCxnSpPr>
        <p:spPr>
          <a:xfrm flipH="1">
            <a:off x="1810638" y="2506150"/>
            <a:ext cx="522000" cy="520800"/>
          </a:xfrm>
          <a:prstGeom prst="straightConnector1">
            <a:avLst/>
          </a:prstGeom>
          <a:noFill/>
          <a:ln cap="flat" cmpd="sng" w="38100">
            <a:solidFill>
              <a:srgbClr val="666666"/>
            </a:solidFill>
            <a:prstDash val="solid"/>
            <a:round/>
            <a:headEnd len="med" w="med" type="none"/>
            <a:tailEnd len="med" w="med" type="triangle"/>
          </a:ln>
        </p:spPr>
      </p:cxnSp>
      <p:cxnSp>
        <p:nvCxnSpPr>
          <p:cNvPr id="936" name="Google Shape;936;g3b5220f307e_0_58"/>
          <p:cNvCxnSpPr>
            <a:stCxn id="937" idx="2"/>
            <a:endCxn id="929" idx="0"/>
          </p:cNvCxnSpPr>
          <p:nvPr/>
        </p:nvCxnSpPr>
        <p:spPr>
          <a:xfrm flipH="1">
            <a:off x="2641845" y="1287562"/>
            <a:ext cx="4800" cy="554700"/>
          </a:xfrm>
          <a:prstGeom prst="straightConnector1">
            <a:avLst/>
          </a:prstGeom>
          <a:noFill/>
          <a:ln cap="flat" cmpd="sng" w="38100">
            <a:solidFill>
              <a:srgbClr val="666666"/>
            </a:solidFill>
            <a:prstDash val="solid"/>
            <a:round/>
            <a:headEnd len="med" w="med" type="none"/>
            <a:tailEnd len="med" w="med" type="triangle"/>
          </a:ln>
        </p:spPr>
      </p:cxnSp>
      <p:sp>
        <p:nvSpPr>
          <p:cNvPr id="938" name="Google Shape;938;g3b5220f307e_0_58"/>
          <p:cNvSpPr txBox="1"/>
          <p:nvPr/>
        </p:nvSpPr>
        <p:spPr>
          <a:xfrm>
            <a:off x="1259100" y="3749200"/>
            <a:ext cx="127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λ</a:t>
            </a:r>
            <a:r>
              <a:rPr baseline="-25000" lang="en-US" sz="2800">
                <a:solidFill>
                  <a:schemeClr val="dk1"/>
                </a:solidFill>
                <a:latin typeface="Open Sans SemiBold"/>
                <a:ea typeface="Open Sans SemiBold"/>
                <a:cs typeface="Open Sans SemiBold"/>
                <a:sym typeface="Open Sans SemiBold"/>
              </a:rPr>
              <a:t>X</a:t>
            </a:r>
            <a:r>
              <a:rPr lang="en-US" sz="2800">
                <a:solidFill>
                  <a:schemeClr val="dk1"/>
                </a:solidFill>
                <a:latin typeface="Open Sans SemiBold"/>
                <a:ea typeface="Open Sans SemiBold"/>
                <a:cs typeface="Open Sans SemiBold"/>
                <a:sym typeface="Open Sans SemiBold"/>
              </a:rPr>
              <a:t> = 0</a:t>
            </a:r>
            <a:endParaRPr sz="2800">
              <a:solidFill>
                <a:schemeClr val="dk1"/>
              </a:solidFill>
              <a:latin typeface="Open Sans SemiBold"/>
              <a:ea typeface="Open Sans SemiBold"/>
              <a:cs typeface="Open Sans SemiBold"/>
              <a:sym typeface="Open Sans SemiBold"/>
            </a:endParaRPr>
          </a:p>
        </p:txBody>
      </p:sp>
      <p:sp>
        <p:nvSpPr>
          <p:cNvPr id="939" name="Google Shape;939;g3b5220f307e_0_58"/>
          <p:cNvSpPr txBox="1"/>
          <p:nvPr/>
        </p:nvSpPr>
        <p:spPr>
          <a:xfrm>
            <a:off x="2926200" y="3749200"/>
            <a:ext cx="150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λ</a:t>
            </a:r>
            <a:r>
              <a:rPr baseline="-25000" lang="en-US" sz="2800">
                <a:solidFill>
                  <a:schemeClr val="dk1"/>
                </a:solidFill>
                <a:latin typeface="Open Sans SemiBold"/>
                <a:ea typeface="Open Sans SemiBold"/>
                <a:cs typeface="Open Sans SemiBold"/>
                <a:sym typeface="Open Sans SemiBold"/>
              </a:rPr>
              <a:t>Y</a:t>
            </a:r>
            <a:r>
              <a:rPr lang="en-US" sz="2800">
                <a:solidFill>
                  <a:schemeClr val="dk1"/>
                </a:solidFill>
                <a:latin typeface="Open Sans SemiBold"/>
                <a:ea typeface="Open Sans SemiBold"/>
                <a:cs typeface="Open Sans SemiBold"/>
                <a:sym typeface="Open Sans SemiBold"/>
              </a:rPr>
              <a:t> &gt; 0</a:t>
            </a:r>
            <a:endParaRPr sz="2800">
              <a:solidFill>
                <a:schemeClr val="dk1"/>
              </a:solidFill>
              <a:latin typeface="Open Sans SemiBold"/>
              <a:ea typeface="Open Sans SemiBold"/>
              <a:cs typeface="Open Sans SemiBold"/>
              <a:sym typeface="Open Sans SemiBold"/>
            </a:endParaRPr>
          </a:p>
        </p:txBody>
      </p:sp>
      <p:sp>
        <p:nvSpPr>
          <p:cNvPr id="940" name="Google Shape;940;g3b5220f307e_0_58"/>
          <p:cNvSpPr txBox="1"/>
          <p:nvPr/>
        </p:nvSpPr>
        <p:spPr>
          <a:xfrm>
            <a:off x="3876775" y="3035800"/>
            <a:ext cx="180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λ</a:t>
            </a:r>
            <a:r>
              <a:rPr baseline="-25000" lang="en-US" sz="2800">
                <a:solidFill>
                  <a:schemeClr val="dk1"/>
                </a:solidFill>
                <a:latin typeface="Open Sans SemiBold"/>
                <a:ea typeface="Open Sans SemiBold"/>
                <a:cs typeface="Open Sans SemiBold"/>
                <a:sym typeface="Open Sans SemiBold"/>
              </a:rPr>
              <a:t>Y</a:t>
            </a:r>
            <a:r>
              <a:rPr baseline="-25000" lang="en-US" sz="2800">
                <a:solidFill>
                  <a:schemeClr val="dk1"/>
                </a:solidFill>
                <a:latin typeface="Open Sans SemiBold"/>
                <a:ea typeface="Open Sans SemiBold"/>
                <a:cs typeface="Open Sans SemiBold"/>
                <a:sym typeface="Open Sans SemiBold"/>
              </a:rPr>
              <a:t>|X</a:t>
            </a:r>
            <a:r>
              <a:rPr lang="en-US" sz="2800">
                <a:solidFill>
                  <a:schemeClr val="dk1"/>
                </a:solidFill>
                <a:latin typeface="Open Sans SemiBold"/>
                <a:ea typeface="Open Sans SemiBold"/>
                <a:cs typeface="Open Sans SemiBold"/>
                <a:sym typeface="Open Sans SemiBold"/>
              </a:rPr>
              <a:t> &gt; 0</a:t>
            </a:r>
            <a:endParaRPr sz="2800">
              <a:solidFill>
                <a:schemeClr val="dk1"/>
              </a:solidFill>
              <a:latin typeface="Open Sans SemiBold"/>
              <a:ea typeface="Open Sans SemiBold"/>
              <a:cs typeface="Open Sans SemiBold"/>
              <a:sym typeface="Open Sans SemiBold"/>
            </a:endParaRPr>
          </a:p>
        </p:txBody>
      </p:sp>
      <p:sp>
        <p:nvSpPr>
          <p:cNvPr id="941" name="Google Shape;941;g3b5220f307e_0_58"/>
          <p:cNvSpPr txBox="1"/>
          <p:nvPr/>
        </p:nvSpPr>
        <p:spPr>
          <a:xfrm>
            <a:off x="4306575" y="938850"/>
            <a:ext cx="1923300" cy="6771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X </a:t>
            </a:r>
            <a:r>
              <a:rPr b="1" lang="en-US" sz="2800">
                <a:solidFill>
                  <a:schemeClr val="dk1"/>
                </a:solidFill>
                <a:latin typeface="Ubuntu"/>
                <a:ea typeface="Ubuntu"/>
                <a:cs typeface="Ubuntu"/>
                <a:sym typeface="Ubuntu"/>
              </a:rPr>
              <a:t>⊥ </a:t>
            </a:r>
            <a:r>
              <a:rPr lang="en-US" sz="3200">
                <a:solidFill>
                  <a:schemeClr val="dk1"/>
                </a:solidFill>
                <a:latin typeface="Open Sans SemiBold"/>
                <a:ea typeface="Open Sans SemiBold"/>
                <a:cs typeface="Open Sans SemiBold"/>
                <a:sym typeface="Open Sans SemiBold"/>
              </a:rPr>
              <a:t>Ѱ  </a:t>
            </a:r>
            <a:endParaRPr sz="2800">
              <a:solidFill>
                <a:schemeClr val="dk1"/>
              </a:solidFill>
              <a:latin typeface="Open Sans SemiBold"/>
              <a:ea typeface="Open Sans SemiBold"/>
              <a:cs typeface="Open Sans SemiBold"/>
              <a:sym typeface="Open Sans SemiBold"/>
            </a:endParaRPr>
          </a:p>
        </p:txBody>
      </p:sp>
      <p:sp>
        <p:nvSpPr>
          <p:cNvPr id="942" name="Google Shape;942;g3b5220f307e_0_58"/>
          <p:cNvSpPr txBox="1"/>
          <p:nvPr/>
        </p:nvSpPr>
        <p:spPr>
          <a:xfrm>
            <a:off x="4382475" y="2147050"/>
            <a:ext cx="206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strike="sngStrike">
                <a:solidFill>
                  <a:schemeClr val="dk1"/>
                </a:solidFill>
                <a:latin typeface="Open Sans SemiBold"/>
                <a:ea typeface="Open Sans SemiBold"/>
                <a:cs typeface="Open Sans SemiBold"/>
                <a:sym typeface="Open Sans SemiBold"/>
              </a:rPr>
              <a:t>Y|X </a:t>
            </a:r>
            <a:r>
              <a:rPr b="1" lang="en-US" sz="2800" strike="sngStrike">
                <a:solidFill>
                  <a:schemeClr val="dk1"/>
                </a:solidFill>
                <a:latin typeface="Ubuntu"/>
                <a:ea typeface="Ubuntu"/>
                <a:cs typeface="Ubuntu"/>
                <a:sym typeface="Ubuntu"/>
              </a:rPr>
              <a:t>⊥ </a:t>
            </a:r>
            <a:r>
              <a:rPr lang="en-US" sz="3200" strike="sngStrike">
                <a:solidFill>
                  <a:schemeClr val="dk1"/>
                </a:solidFill>
                <a:latin typeface="Open Sans SemiBold"/>
                <a:ea typeface="Open Sans SemiBold"/>
                <a:cs typeface="Open Sans SemiBold"/>
                <a:sym typeface="Open Sans SemiBold"/>
              </a:rPr>
              <a:t>Ѱ</a:t>
            </a:r>
            <a:r>
              <a:rPr b="1" lang="en-US" sz="2800" strike="sngStrike">
                <a:solidFill>
                  <a:schemeClr val="dk1"/>
                </a:solidFill>
                <a:latin typeface="Ubuntu"/>
                <a:ea typeface="Ubuntu"/>
                <a:cs typeface="Ubuntu"/>
                <a:sym typeface="Ubuntu"/>
              </a:rPr>
              <a:t> </a:t>
            </a:r>
            <a:endParaRPr sz="2800" strike="sngStrike">
              <a:solidFill>
                <a:schemeClr val="dk1"/>
              </a:solidFill>
              <a:latin typeface="Open Sans SemiBold"/>
              <a:ea typeface="Open Sans SemiBold"/>
              <a:cs typeface="Open Sans SemiBold"/>
              <a:sym typeface="Open Sans SemiBold"/>
            </a:endParaRPr>
          </a:p>
        </p:txBody>
      </p:sp>
      <p:sp>
        <p:nvSpPr>
          <p:cNvPr id="943" name="Google Shape;943;g3b5220f307e_0_58"/>
          <p:cNvSpPr txBox="1"/>
          <p:nvPr/>
        </p:nvSpPr>
        <p:spPr>
          <a:xfrm>
            <a:off x="6053276" y="949475"/>
            <a:ext cx="5579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300">
                <a:solidFill>
                  <a:schemeClr val="dk1"/>
                </a:solidFill>
                <a:latin typeface="Open Sans SemiBold"/>
                <a:ea typeface="Open Sans SemiBold"/>
                <a:cs typeface="Open Sans SemiBold"/>
                <a:sym typeface="Open Sans SemiBold"/>
              </a:rPr>
              <a:t>λ</a:t>
            </a:r>
            <a:r>
              <a:rPr baseline="-25000" lang="en-US" sz="2300">
                <a:solidFill>
                  <a:schemeClr val="dk1"/>
                </a:solidFill>
                <a:latin typeface="Open Sans SemiBold"/>
                <a:ea typeface="Open Sans SemiBold"/>
                <a:cs typeface="Open Sans SemiBold"/>
                <a:sym typeface="Open Sans SemiBold"/>
              </a:rPr>
              <a:t>X</a:t>
            </a:r>
            <a:r>
              <a:rPr lang="en-US" sz="2300">
                <a:solidFill>
                  <a:schemeClr val="dk1"/>
                </a:solidFill>
                <a:latin typeface="Open Sans SemiBold"/>
                <a:ea typeface="Open Sans SemiBold"/>
                <a:cs typeface="Open Sans SemiBold"/>
                <a:sym typeface="Open Sans SemiBold"/>
              </a:rPr>
              <a:t> = 0, means that X is consistent with ancestry independence</a:t>
            </a:r>
            <a:endParaRPr sz="2300">
              <a:solidFill>
                <a:schemeClr val="dk1"/>
              </a:solidFill>
              <a:latin typeface="Open Sans SemiBold"/>
              <a:ea typeface="Open Sans SemiBold"/>
              <a:cs typeface="Open Sans SemiBold"/>
              <a:sym typeface="Open Sans SemiBold"/>
            </a:endParaRPr>
          </a:p>
        </p:txBody>
      </p:sp>
      <p:sp>
        <p:nvSpPr>
          <p:cNvPr id="944" name="Google Shape;944;g3b5220f307e_0_58"/>
          <p:cNvSpPr txBox="1"/>
          <p:nvPr/>
        </p:nvSpPr>
        <p:spPr>
          <a:xfrm>
            <a:off x="6053276" y="2134150"/>
            <a:ext cx="5579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Open Sans SemiBold"/>
                <a:ea typeface="Open Sans SemiBold"/>
                <a:cs typeface="Open Sans SemiBold"/>
                <a:sym typeface="Open Sans SemiBold"/>
              </a:rPr>
              <a:t>λ</a:t>
            </a:r>
            <a:r>
              <a:rPr baseline="-25000" lang="en-US" sz="2300">
                <a:solidFill>
                  <a:schemeClr val="dk1"/>
                </a:solidFill>
                <a:latin typeface="Open Sans SemiBold"/>
                <a:ea typeface="Open Sans SemiBold"/>
                <a:cs typeface="Open Sans SemiBold"/>
                <a:sym typeface="Open Sans SemiBold"/>
              </a:rPr>
              <a:t>Y|X</a:t>
            </a:r>
            <a:r>
              <a:rPr lang="en-US" sz="2300">
                <a:solidFill>
                  <a:schemeClr val="dk1"/>
                </a:solidFill>
                <a:latin typeface="Open Sans SemiBold"/>
                <a:ea typeface="Open Sans SemiBold"/>
                <a:cs typeface="Open Sans SemiBold"/>
                <a:sym typeface="Open Sans SemiBold"/>
              </a:rPr>
              <a:t> &gt; 0, means that the residual variation IS correlated with ancestry </a:t>
            </a:r>
            <a:endParaRPr sz="2300">
              <a:solidFill>
                <a:schemeClr val="dk1"/>
              </a:solidFill>
              <a:latin typeface="Open Sans SemiBold"/>
              <a:ea typeface="Open Sans SemiBold"/>
              <a:cs typeface="Open Sans SemiBold"/>
              <a:sym typeface="Open Sans SemiBold"/>
            </a:endParaRPr>
          </a:p>
        </p:txBody>
      </p:sp>
      <p:sp>
        <p:nvSpPr>
          <p:cNvPr id="945" name="Google Shape;945;g3b5220f307e_0_58"/>
          <p:cNvSpPr/>
          <p:nvPr/>
        </p:nvSpPr>
        <p:spPr>
          <a:xfrm>
            <a:off x="2332638" y="622475"/>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200">
                <a:solidFill>
                  <a:schemeClr val="dk1"/>
                </a:solidFill>
                <a:latin typeface="Open Sans SemiBold"/>
                <a:ea typeface="Open Sans SemiBold"/>
                <a:cs typeface="Open Sans SemiBold"/>
                <a:sym typeface="Open Sans SemiBold"/>
              </a:rPr>
              <a:t>Ѱ</a:t>
            </a:r>
            <a:endParaRPr>
              <a:latin typeface="Open Sans SemiBold"/>
              <a:ea typeface="Open Sans SemiBold"/>
              <a:cs typeface="Open Sans SemiBold"/>
              <a:sym typeface="Open Sans SemiBold"/>
            </a:endParaRPr>
          </a:p>
        </p:txBody>
      </p:sp>
      <p:sp>
        <p:nvSpPr>
          <p:cNvPr id="946" name="Google Shape;946;g3b5220f307e_0_58"/>
          <p:cNvSpPr txBox="1"/>
          <p:nvPr/>
        </p:nvSpPr>
        <p:spPr>
          <a:xfrm>
            <a:off x="5569200" y="3749200"/>
            <a:ext cx="58173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Open Sans SemiBold"/>
                <a:ea typeface="Open Sans SemiBold"/>
                <a:cs typeface="Open Sans SemiBold"/>
                <a:sym typeface="Open Sans SemiBold"/>
              </a:rPr>
              <a:t>Subject to statistical estimation caveats, suggests that the backdoor path between Z -&gt; X may not be open!</a:t>
            </a:r>
            <a:endParaRPr sz="23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23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rPr lang="en-US" sz="2300">
                <a:solidFill>
                  <a:schemeClr val="dk1"/>
                </a:solidFill>
                <a:latin typeface="Open Sans SemiBold"/>
                <a:ea typeface="Open Sans SemiBold"/>
                <a:cs typeface="Open Sans SemiBold"/>
                <a:sym typeface="Open Sans SemiBold"/>
              </a:rPr>
              <a:t>X-&gt; Y being a causal effect is </a:t>
            </a:r>
            <a:r>
              <a:rPr i="1" lang="en-US" sz="2300">
                <a:solidFill>
                  <a:schemeClr val="dk1"/>
                </a:solidFill>
                <a:latin typeface="Open Sans SemiBold"/>
                <a:ea typeface="Open Sans SemiBold"/>
                <a:cs typeface="Open Sans SemiBold"/>
                <a:sym typeface="Open Sans SemiBold"/>
              </a:rPr>
              <a:t>plausible.</a:t>
            </a:r>
            <a:endParaRPr sz="2300">
              <a:solidFill>
                <a:schemeClr val="dk1"/>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3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pic>
        <p:nvPicPr>
          <p:cNvPr id="952" name="Google Shape;952;g3867e8c83fa_0_252"/>
          <p:cNvPicPr preferRelativeResize="0"/>
          <p:nvPr/>
        </p:nvPicPr>
        <p:blipFill>
          <a:blip r:embed="rId3">
            <a:alphaModFix/>
          </a:blip>
          <a:stretch>
            <a:fillRect/>
          </a:stretch>
        </p:blipFill>
        <p:spPr>
          <a:xfrm>
            <a:off x="2766505" y="-96296"/>
            <a:ext cx="6658984" cy="6858000"/>
          </a:xfrm>
          <a:prstGeom prst="rect">
            <a:avLst/>
          </a:prstGeom>
          <a:noFill/>
          <a:ln>
            <a:noFill/>
          </a:ln>
        </p:spPr>
      </p:pic>
      <p:sp>
        <p:nvSpPr>
          <p:cNvPr id="953" name="Google Shape;953;g3867e8c83fa_0_252"/>
          <p:cNvSpPr txBox="1"/>
          <p:nvPr/>
        </p:nvSpPr>
        <p:spPr>
          <a:xfrm flipH="1">
            <a:off x="7145525" y="4935741"/>
            <a:ext cx="1490100" cy="523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chemeClr val="dk1"/>
                </a:solidFill>
                <a:latin typeface="Open Sans SemiBold"/>
                <a:ea typeface="Open Sans SemiBold"/>
                <a:cs typeface="Open Sans SemiBold"/>
                <a:sym typeface="Open Sans SemiBold"/>
              </a:rPr>
              <a:t>X = </a:t>
            </a:r>
            <a:r>
              <a:rPr lang="en-US" sz="2200">
                <a:solidFill>
                  <a:srgbClr val="1155CC"/>
                </a:solidFill>
                <a:latin typeface="Open Sans SemiBold"/>
                <a:ea typeface="Open Sans SemiBold"/>
                <a:cs typeface="Open Sans SemiBold"/>
                <a:sym typeface="Open Sans SemiBold"/>
              </a:rPr>
              <a:t>-0.5</a:t>
            </a:r>
            <a:r>
              <a:rPr lang="en-US" sz="2200">
                <a:solidFill>
                  <a:schemeClr val="dk1"/>
                </a:solidFill>
                <a:latin typeface="Open Sans SemiBold"/>
                <a:ea typeface="Open Sans SemiBold"/>
                <a:cs typeface="Open Sans SemiBold"/>
                <a:sym typeface="Open Sans SemiBold"/>
              </a:rPr>
              <a:t>*Z</a:t>
            </a:r>
            <a:endParaRPr sz="2200">
              <a:solidFill>
                <a:schemeClr val="dk1"/>
              </a:solidFill>
              <a:latin typeface="Open Sans SemiBold"/>
              <a:ea typeface="Open Sans SemiBold"/>
              <a:cs typeface="Open Sans SemiBold"/>
              <a:sym typeface="Open Sans SemiBold"/>
            </a:endParaRPr>
          </a:p>
        </p:txBody>
      </p:sp>
      <p:sp>
        <p:nvSpPr>
          <p:cNvPr id="954" name="Google Shape;954;g3867e8c83fa_0_252"/>
          <p:cNvSpPr txBox="1"/>
          <p:nvPr/>
        </p:nvSpPr>
        <p:spPr>
          <a:xfrm flipH="1">
            <a:off x="5350950" y="2766991"/>
            <a:ext cx="1490100" cy="861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solidFill>
                  <a:schemeClr val="dk1"/>
                </a:solidFill>
                <a:latin typeface="Open Sans SemiBold"/>
                <a:ea typeface="Open Sans SemiBold"/>
                <a:cs typeface="Open Sans SemiBold"/>
                <a:sym typeface="Open Sans SemiBold"/>
              </a:rPr>
              <a:t>Y = </a:t>
            </a:r>
            <a:r>
              <a:rPr lang="en-US" sz="2200">
                <a:solidFill>
                  <a:srgbClr val="FF0000"/>
                </a:solidFill>
                <a:latin typeface="Open Sans SemiBold"/>
                <a:ea typeface="Open Sans SemiBold"/>
                <a:cs typeface="Open Sans SemiBold"/>
                <a:sym typeface="Open Sans SemiBold"/>
              </a:rPr>
              <a:t>0.3</a:t>
            </a:r>
            <a:r>
              <a:rPr lang="en-US" sz="2200">
                <a:solidFill>
                  <a:schemeClr val="dk1"/>
                </a:solidFill>
                <a:latin typeface="Open Sans SemiBold"/>
                <a:ea typeface="Open Sans SemiBold"/>
                <a:cs typeface="Open Sans SemiBold"/>
                <a:sym typeface="Open Sans SemiBold"/>
              </a:rPr>
              <a:t>*X </a:t>
            </a:r>
            <a:endParaRPr sz="2200">
              <a:solidFill>
                <a:schemeClr val="dk1"/>
              </a:solidFill>
              <a:latin typeface="Open Sans SemiBold"/>
              <a:ea typeface="Open Sans SemiBold"/>
              <a:cs typeface="Open Sans SemiBold"/>
              <a:sym typeface="Open Sans SemiBold"/>
            </a:endParaRPr>
          </a:p>
          <a:p>
            <a:pPr indent="0" lvl="0" marL="457200" rtl="0" algn="l">
              <a:spcBef>
                <a:spcPts val="0"/>
              </a:spcBef>
              <a:spcAft>
                <a:spcPts val="0"/>
              </a:spcAft>
              <a:buNone/>
            </a:pPr>
            <a:r>
              <a:rPr lang="en-US" sz="2200">
                <a:solidFill>
                  <a:schemeClr val="dk1"/>
                </a:solidFill>
                <a:latin typeface="Open Sans SemiBold"/>
                <a:ea typeface="Open Sans SemiBold"/>
                <a:cs typeface="Open Sans SemiBold"/>
                <a:sym typeface="Open Sans SemiBold"/>
              </a:rPr>
              <a:t>+ </a:t>
            </a:r>
            <a:r>
              <a:rPr lang="en-US" sz="2200">
                <a:solidFill>
                  <a:srgbClr val="FF0000"/>
                </a:solidFill>
                <a:latin typeface="Open Sans SemiBold"/>
                <a:ea typeface="Open Sans SemiBold"/>
                <a:cs typeface="Open Sans SemiBold"/>
                <a:sym typeface="Open Sans SemiBold"/>
              </a:rPr>
              <a:t>1</a:t>
            </a:r>
            <a:r>
              <a:rPr lang="en-US" sz="2200">
                <a:solidFill>
                  <a:schemeClr val="dk1"/>
                </a:solidFill>
                <a:latin typeface="Open Sans SemiBold"/>
                <a:ea typeface="Open Sans SemiBold"/>
                <a:cs typeface="Open Sans SemiBold"/>
                <a:sym typeface="Open Sans SemiBold"/>
              </a:rPr>
              <a:t>*Z</a:t>
            </a:r>
            <a:endParaRPr sz="2200">
              <a:solidFill>
                <a:schemeClr val="dk1"/>
              </a:solidFill>
              <a:latin typeface="Open Sans SemiBold"/>
              <a:ea typeface="Open Sans SemiBold"/>
              <a:cs typeface="Open Sans SemiBold"/>
              <a:sym typeface="Open Sans SemiBold"/>
            </a:endParaRPr>
          </a:p>
        </p:txBody>
      </p:sp>
      <p:sp>
        <p:nvSpPr>
          <p:cNvPr id="955" name="Google Shape;955;g3867e8c83fa_0_252"/>
          <p:cNvSpPr txBox="1"/>
          <p:nvPr/>
        </p:nvSpPr>
        <p:spPr>
          <a:xfrm flipH="1">
            <a:off x="3570850" y="1177891"/>
            <a:ext cx="14901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100">
                <a:solidFill>
                  <a:schemeClr val="dk1"/>
                </a:solidFill>
                <a:latin typeface="Open Sans SemiBold"/>
                <a:ea typeface="Open Sans SemiBold"/>
                <a:cs typeface="Open Sans SemiBold"/>
                <a:sym typeface="Open Sans SemiBold"/>
              </a:rPr>
              <a:t>Z</a:t>
            </a:r>
            <a:endParaRPr sz="2100">
              <a:solidFill>
                <a:schemeClr val="dk1"/>
              </a:solidFill>
              <a:latin typeface="Open Sans SemiBold"/>
              <a:ea typeface="Open Sans SemiBold"/>
              <a:cs typeface="Open Sans SemiBold"/>
              <a:sym typeface="Open Sans SemiBold"/>
            </a:endParaRPr>
          </a:p>
        </p:txBody>
      </p:sp>
      <p:sp>
        <p:nvSpPr>
          <p:cNvPr id="956" name="Google Shape;956;g3867e8c83fa_0_252"/>
          <p:cNvSpPr/>
          <p:nvPr/>
        </p:nvSpPr>
        <p:spPr>
          <a:xfrm>
            <a:off x="2584050" y="2410950"/>
            <a:ext cx="2596200" cy="194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957" name="Google Shape;957;g3867e8c83fa_0_252"/>
          <p:cNvSpPr/>
          <p:nvPr/>
        </p:nvSpPr>
        <p:spPr>
          <a:xfrm>
            <a:off x="2766500" y="4277025"/>
            <a:ext cx="4226700" cy="2222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grpSp>
        <p:nvGrpSpPr>
          <p:cNvPr id="958" name="Google Shape;958;g3867e8c83fa_0_252"/>
          <p:cNvGrpSpPr/>
          <p:nvPr/>
        </p:nvGrpSpPr>
        <p:grpSpPr>
          <a:xfrm>
            <a:off x="1036245" y="4178668"/>
            <a:ext cx="784116" cy="779400"/>
            <a:chOff x="-4716" y="4398313"/>
            <a:chExt cx="784116" cy="779400"/>
          </a:xfrm>
        </p:grpSpPr>
        <p:sp>
          <p:nvSpPr>
            <p:cNvPr id="959" name="Google Shape;959;g3867e8c83fa_0_252"/>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960" name="Google Shape;960;g3867e8c83fa_0_252"/>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961" name="Google Shape;961;g3867e8c83fa_0_252"/>
          <p:cNvCxnSpPr>
            <a:endCxn id="962" idx="0"/>
          </p:cNvCxnSpPr>
          <p:nvPr/>
        </p:nvCxnSpPr>
        <p:spPr>
          <a:xfrm>
            <a:off x="1724538" y="4817056"/>
            <a:ext cx="537300" cy="530400"/>
          </a:xfrm>
          <a:prstGeom prst="straightConnector1">
            <a:avLst/>
          </a:prstGeom>
          <a:noFill/>
          <a:ln cap="flat" cmpd="sng" w="38100">
            <a:solidFill>
              <a:srgbClr val="FF0000"/>
            </a:solidFill>
            <a:prstDash val="solid"/>
            <a:round/>
            <a:headEnd len="med" w="med" type="none"/>
            <a:tailEnd len="med" w="med" type="triangle"/>
          </a:ln>
        </p:spPr>
      </p:cxnSp>
      <p:cxnSp>
        <p:nvCxnSpPr>
          <p:cNvPr id="963" name="Google Shape;963;g3867e8c83fa_0_252"/>
          <p:cNvCxnSpPr>
            <a:stCxn id="964" idx="3"/>
          </p:cNvCxnSpPr>
          <p:nvPr/>
        </p:nvCxnSpPr>
        <p:spPr>
          <a:xfrm flipH="1" rot="10800000">
            <a:off x="916938" y="5664106"/>
            <a:ext cx="1022700" cy="31800"/>
          </a:xfrm>
          <a:prstGeom prst="straightConnector1">
            <a:avLst/>
          </a:prstGeom>
          <a:noFill/>
          <a:ln cap="flat" cmpd="sng" w="38100">
            <a:solidFill>
              <a:srgbClr val="FF0000"/>
            </a:solidFill>
            <a:prstDash val="solid"/>
            <a:round/>
            <a:headEnd len="med" w="med" type="none"/>
            <a:tailEnd len="med" w="med" type="triangle"/>
          </a:ln>
        </p:spPr>
      </p:cxnSp>
      <p:sp>
        <p:nvSpPr>
          <p:cNvPr id="964" name="Google Shape;964;g3867e8c83fa_0_252"/>
          <p:cNvSpPr/>
          <p:nvPr/>
        </p:nvSpPr>
        <p:spPr>
          <a:xfrm>
            <a:off x="272538" y="5363356"/>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a:latin typeface="Open Sans SemiBold"/>
              <a:ea typeface="Open Sans SemiBold"/>
              <a:cs typeface="Open Sans SemiBold"/>
              <a:sym typeface="Open Sans SemiBold"/>
            </a:endParaRPr>
          </a:p>
        </p:txBody>
      </p:sp>
      <p:sp>
        <p:nvSpPr>
          <p:cNvPr id="962" name="Google Shape;962;g3867e8c83fa_0_252"/>
          <p:cNvSpPr/>
          <p:nvPr/>
        </p:nvSpPr>
        <p:spPr>
          <a:xfrm>
            <a:off x="1939638" y="5347456"/>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a:latin typeface="Open Sans SemiBold"/>
              <a:ea typeface="Open Sans SemiBold"/>
              <a:cs typeface="Open Sans SemiBold"/>
              <a:sym typeface="Open Sans SemiBold"/>
            </a:endParaRPr>
          </a:p>
        </p:txBody>
      </p:sp>
      <p:cxnSp>
        <p:nvCxnSpPr>
          <p:cNvPr id="965" name="Google Shape;965;g3867e8c83fa_0_252"/>
          <p:cNvCxnSpPr>
            <a:endCxn id="964" idx="0"/>
          </p:cNvCxnSpPr>
          <p:nvPr/>
        </p:nvCxnSpPr>
        <p:spPr>
          <a:xfrm flipH="1">
            <a:off x="594738" y="4842556"/>
            <a:ext cx="522000" cy="520800"/>
          </a:xfrm>
          <a:prstGeom prst="straightConnector1">
            <a:avLst/>
          </a:prstGeom>
          <a:noFill/>
          <a:ln cap="flat" cmpd="sng" w="38100">
            <a:solidFill>
              <a:srgbClr val="3333FF"/>
            </a:solidFill>
            <a:prstDash val="solid"/>
            <a:round/>
            <a:headEnd len="med" w="med" type="none"/>
            <a:tailEnd len="med" w="med" type="triangle"/>
          </a:ln>
        </p:spPr>
      </p:cxnSp>
      <p:sp>
        <p:nvSpPr>
          <p:cNvPr id="966" name="Google Shape;966;g3867e8c83fa_0_252"/>
          <p:cNvSpPr/>
          <p:nvPr/>
        </p:nvSpPr>
        <p:spPr>
          <a:xfrm>
            <a:off x="105413" y="3532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grpSp>
        <p:nvGrpSpPr>
          <p:cNvPr id="967" name="Google Shape;967;g3867e8c83fa_0_252"/>
          <p:cNvGrpSpPr/>
          <p:nvPr/>
        </p:nvGrpSpPr>
        <p:grpSpPr>
          <a:xfrm>
            <a:off x="105432" y="1111221"/>
            <a:ext cx="784116" cy="779400"/>
            <a:chOff x="-4716" y="4398313"/>
            <a:chExt cx="784116" cy="779400"/>
          </a:xfrm>
        </p:grpSpPr>
        <p:sp>
          <p:nvSpPr>
            <p:cNvPr id="968" name="Google Shape;968;g3867e8c83fa_0_252"/>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SemiBold"/>
                <a:ea typeface="Open Sans SemiBold"/>
                <a:cs typeface="Open Sans SemiBold"/>
                <a:sym typeface="Open Sans SemiBold"/>
              </a:endParaRPr>
            </a:p>
          </p:txBody>
        </p:sp>
        <p:sp>
          <p:nvSpPr>
            <p:cNvPr id="969" name="Google Shape;969;g3867e8c83fa_0_252"/>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Open Sans SemiBold"/>
                <a:ea typeface="Open Sans SemiBold"/>
                <a:cs typeface="Open Sans SemiBold"/>
                <a:sym typeface="Open Sans SemiBold"/>
              </a:endParaRPr>
            </a:p>
          </p:txBody>
        </p:sp>
      </p:grpSp>
      <p:sp>
        <p:nvSpPr>
          <p:cNvPr id="970" name="Google Shape;970;g3867e8c83fa_0_252"/>
          <p:cNvSpPr txBox="1"/>
          <p:nvPr>
            <p:ph idx="1" type="body"/>
          </p:nvPr>
        </p:nvSpPr>
        <p:spPr>
          <a:xfrm>
            <a:off x="749825" y="420600"/>
            <a:ext cx="2173200" cy="53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Observed</a:t>
            </a:r>
            <a:endParaRPr sz="1400"/>
          </a:p>
        </p:txBody>
      </p:sp>
      <p:sp>
        <p:nvSpPr>
          <p:cNvPr id="971" name="Google Shape;971;g3867e8c83fa_0_252"/>
          <p:cNvSpPr txBox="1"/>
          <p:nvPr>
            <p:ph idx="1" type="body"/>
          </p:nvPr>
        </p:nvSpPr>
        <p:spPr>
          <a:xfrm>
            <a:off x="889550" y="1235719"/>
            <a:ext cx="2435100" cy="530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Omitted</a:t>
            </a:r>
            <a:endParaRPr sz="1400"/>
          </a:p>
        </p:txBody>
      </p:sp>
      <p:cxnSp>
        <p:nvCxnSpPr>
          <p:cNvPr id="972" name="Google Shape;972;g3867e8c83fa_0_252"/>
          <p:cNvCxnSpPr/>
          <p:nvPr/>
        </p:nvCxnSpPr>
        <p:spPr>
          <a:xfrm flipH="1">
            <a:off x="1415295" y="3623987"/>
            <a:ext cx="4800" cy="554700"/>
          </a:xfrm>
          <a:prstGeom prst="straightConnector1">
            <a:avLst/>
          </a:prstGeom>
          <a:noFill/>
          <a:ln cap="flat" cmpd="sng" w="38100">
            <a:solidFill>
              <a:srgbClr val="666666"/>
            </a:solidFill>
            <a:prstDash val="solid"/>
            <a:round/>
            <a:headEnd len="med" w="med" type="none"/>
            <a:tailEnd len="med" w="med" type="triangle"/>
          </a:ln>
        </p:spPr>
      </p:cxnSp>
      <p:sp>
        <p:nvSpPr>
          <p:cNvPr id="973" name="Google Shape;973;g3867e8c83fa_0_252"/>
          <p:cNvSpPr/>
          <p:nvPr/>
        </p:nvSpPr>
        <p:spPr>
          <a:xfrm>
            <a:off x="1106088" y="295890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200">
                <a:solidFill>
                  <a:schemeClr val="dk1"/>
                </a:solidFill>
                <a:latin typeface="Open Sans SemiBold"/>
                <a:ea typeface="Open Sans SemiBold"/>
                <a:cs typeface="Open Sans SemiBold"/>
                <a:sym typeface="Open Sans SemiBold"/>
              </a:rPr>
              <a:t>Ѱ</a:t>
            </a:r>
            <a:endParaRPr>
              <a:latin typeface="Open Sans SemiBold"/>
              <a:ea typeface="Open Sans SemiBold"/>
              <a:cs typeface="Open Sans SemiBold"/>
              <a:sym typeface="Open Sans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g3867e8c83fa_0_27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80" name="Google Shape;980;g3867e8c83fa_0_278"/>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981" name="Google Shape;981;g3867e8c83fa_0_278"/>
          <p:cNvPicPr preferRelativeResize="0"/>
          <p:nvPr/>
        </p:nvPicPr>
        <p:blipFill>
          <a:blip r:embed="rId3">
            <a:alphaModFix/>
          </a:blip>
          <a:stretch>
            <a:fillRect/>
          </a:stretch>
        </p:blipFill>
        <p:spPr>
          <a:xfrm>
            <a:off x="133332" y="793325"/>
            <a:ext cx="10967919" cy="6144849"/>
          </a:xfrm>
          <a:prstGeom prst="rect">
            <a:avLst/>
          </a:prstGeom>
          <a:noFill/>
          <a:ln>
            <a:noFill/>
          </a:ln>
        </p:spPr>
      </p:pic>
      <p:pic>
        <p:nvPicPr>
          <p:cNvPr id="982" name="Google Shape;982;g3867e8c83fa_0_278"/>
          <p:cNvPicPr preferRelativeResize="0"/>
          <p:nvPr/>
        </p:nvPicPr>
        <p:blipFill>
          <a:blip r:embed="rId4">
            <a:alphaModFix/>
          </a:blip>
          <a:stretch>
            <a:fillRect/>
          </a:stretch>
        </p:blipFill>
        <p:spPr>
          <a:xfrm>
            <a:off x="133325" y="299900"/>
            <a:ext cx="10420350" cy="571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
          <p:cNvSpPr txBox="1"/>
          <p:nvPr>
            <p:ph type="title"/>
          </p:nvPr>
        </p:nvSpPr>
        <p:spPr>
          <a:xfrm>
            <a:off x="234950" y="344487"/>
            <a:ext cx="10515600" cy="1325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Open Sans SemiBold"/>
              <a:buNone/>
            </a:pPr>
            <a:r>
              <a:rPr b="0" i="0" lang="en-US" sz="4000" u="none">
                <a:solidFill>
                  <a:schemeClr val="dk1"/>
                </a:solidFill>
                <a:latin typeface="Open Sans SemiBold"/>
                <a:ea typeface="Open Sans SemiBold"/>
                <a:cs typeface="Open Sans SemiBold"/>
                <a:sym typeface="Open Sans SemiBold"/>
              </a:rPr>
              <a:t>What is the “gold standard” for supporting causal claims in science?</a:t>
            </a:r>
            <a:endParaRPr/>
          </a:p>
        </p:txBody>
      </p:sp>
      <p:sp>
        <p:nvSpPr>
          <p:cNvPr id="272" name="Google Shape;272;p4"/>
          <p:cNvSpPr txBox="1"/>
          <p:nvPr/>
        </p:nvSpPr>
        <p:spPr>
          <a:xfrm>
            <a:off x="2878137" y="1971675"/>
            <a:ext cx="7716837" cy="1325562"/>
          </a:xfrm>
          <a:prstGeom prst="rect">
            <a:avLst/>
          </a:prstGeom>
          <a:noFill/>
          <a:ln>
            <a:noFill/>
          </a:ln>
        </p:spPr>
        <p:txBody>
          <a:bodyPr anchorCtr="0" anchor="ctr" bIns="45700" lIns="91425" spcFirstLastPara="1" rIns="91425" wrap="square" tIns="45700">
            <a:normAutofit/>
          </a:bodyPr>
          <a:lstStyle/>
          <a:p>
            <a:pPr indent="0" lvl="0" marL="0" marR="0" rtl="0" algn="l">
              <a:lnSpc>
                <a:spcPct val="80000"/>
              </a:lnSpc>
              <a:spcBef>
                <a:spcPts val="0"/>
              </a:spcBef>
              <a:spcAft>
                <a:spcPts val="0"/>
              </a:spcAft>
              <a:buClr>
                <a:schemeClr val="dk1"/>
              </a:buClr>
              <a:buSzPts val="4400"/>
              <a:buFont typeface="Open Sans SemiBold"/>
              <a:buNone/>
            </a:pPr>
            <a:r>
              <a:rPr b="0" i="0" lang="en-US" sz="4400" u="none" cap="none" strike="noStrike">
                <a:solidFill>
                  <a:schemeClr val="dk1"/>
                </a:solidFill>
                <a:latin typeface="Open Sans SemiBold"/>
                <a:ea typeface="Open Sans SemiBold"/>
                <a:cs typeface="Open Sans SemiBold"/>
                <a:sym typeface="Open Sans SemiBold"/>
              </a:rPr>
              <a:t>Experiments: </a:t>
            </a:r>
            <a:endParaRPr/>
          </a:p>
          <a:p>
            <a:pPr indent="0" lvl="0" marL="0" marR="0" rtl="0" algn="l">
              <a:lnSpc>
                <a:spcPct val="80000"/>
              </a:lnSpc>
              <a:spcBef>
                <a:spcPts val="0"/>
              </a:spcBef>
              <a:spcAft>
                <a:spcPts val="0"/>
              </a:spcAft>
              <a:buClr>
                <a:schemeClr val="dk1"/>
              </a:buClr>
              <a:buSzPts val="4400"/>
              <a:buFont typeface="Open Sans SemiBold"/>
              <a:buNone/>
            </a:pPr>
            <a:r>
              <a:rPr b="0" i="1" lang="en-US" sz="4400" u="none" cap="none" strike="noStrike">
                <a:solidFill>
                  <a:schemeClr val="dk1"/>
                </a:solidFill>
                <a:latin typeface="Open Sans SemiBold"/>
                <a:ea typeface="Open Sans SemiBold"/>
                <a:cs typeface="Open Sans SemiBold"/>
                <a:sym typeface="Open Sans SemiBold"/>
              </a:rPr>
              <a:t>Adding the “do” to science</a:t>
            </a:r>
            <a:endParaRPr/>
          </a:p>
        </p:txBody>
      </p:sp>
      <p:sp>
        <p:nvSpPr>
          <p:cNvPr id="273" name="Google Shape;273;p4"/>
          <p:cNvSpPr txBox="1"/>
          <p:nvPr/>
        </p:nvSpPr>
        <p:spPr>
          <a:xfrm>
            <a:off x="722312" y="5275262"/>
            <a:ext cx="10909300" cy="1325562"/>
          </a:xfrm>
          <a:prstGeom prst="rect">
            <a:avLst/>
          </a:prstGeom>
          <a:noFill/>
          <a:ln>
            <a:noFill/>
          </a:ln>
        </p:spPr>
        <p:txBody>
          <a:bodyPr anchorCtr="0" anchor="ctr" bIns="45700" lIns="91425" spcFirstLastPara="1" rIns="91425" wrap="square" tIns="45700">
            <a:normAutofit/>
          </a:bodyPr>
          <a:lstStyle/>
          <a:p>
            <a:pPr indent="0" lvl="0" marL="0" marR="0" rtl="0" algn="ctr">
              <a:lnSpc>
                <a:spcPct val="80000"/>
              </a:lnSpc>
              <a:spcBef>
                <a:spcPts val="0"/>
              </a:spcBef>
              <a:spcAft>
                <a:spcPts val="0"/>
              </a:spcAft>
              <a:buClr>
                <a:schemeClr val="dk1"/>
              </a:buClr>
              <a:buSzPts val="4400"/>
              <a:buFont typeface="Open Sans SemiBold"/>
              <a:buNone/>
            </a:pPr>
            <a:r>
              <a:rPr b="0" i="0" lang="en-US" sz="4400" u="none" cap="none" strike="noStrike">
                <a:solidFill>
                  <a:schemeClr val="dk1"/>
                </a:solidFill>
                <a:latin typeface="Open Sans SemiBold"/>
                <a:ea typeface="Open Sans SemiBold"/>
                <a:cs typeface="Open Sans SemiBold"/>
                <a:sym typeface="Open Sans SemiBold"/>
              </a:rPr>
              <a:t>Macroevolution =</a:t>
            </a:r>
            <a:r>
              <a:rPr b="0" i="1" lang="en-US" sz="4400" u="none" cap="none" strike="noStrike">
                <a:solidFill>
                  <a:schemeClr val="dk1"/>
                </a:solidFill>
                <a:latin typeface="Open Sans SemiBold"/>
                <a:ea typeface="Open Sans SemiBold"/>
                <a:cs typeface="Open Sans SemiBold"/>
                <a:sym typeface="Open Sans SemiBold"/>
              </a:rPr>
              <a:t> (mostly) observational science</a:t>
            </a:r>
            <a:endParaRPr/>
          </a:p>
        </p:txBody>
      </p:sp>
      <p:pic>
        <p:nvPicPr>
          <p:cNvPr id="274" name="Google Shape;274;p4"/>
          <p:cNvPicPr preferRelativeResize="0"/>
          <p:nvPr/>
        </p:nvPicPr>
        <p:blipFill rotWithShape="1">
          <a:blip r:embed="rId3">
            <a:alphaModFix/>
          </a:blip>
          <a:srcRect b="0" l="0" r="0" t="0"/>
          <a:stretch/>
        </p:blipFill>
        <p:spPr>
          <a:xfrm>
            <a:off x="234950" y="1971675"/>
            <a:ext cx="2538412" cy="2605087"/>
          </a:xfrm>
          <a:prstGeom prst="rect">
            <a:avLst/>
          </a:prstGeom>
          <a:noFill/>
          <a:ln>
            <a:noFill/>
          </a:ln>
        </p:spPr>
      </p:pic>
      <p:sp>
        <p:nvSpPr>
          <p:cNvPr id="275" name="Google Shape;275;p4"/>
          <p:cNvSpPr txBox="1"/>
          <p:nvPr/>
        </p:nvSpPr>
        <p:spPr>
          <a:xfrm>
            <a:off x="234950" y="4614850"/>
            <a:ext cx="2643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Open Sans SemiBold"/>
              <a:buNone/>
            </a:pPr>
            <a:r>
              <a:rPr b="0" i="0" lang="en-US" sz="2800" u="none" cap="none" strike="noStrike">
                <a:solidFill>
                  <a:schemeClr val="dk1"/>
                </a:solidFill>
                <a:latin typeface="Open Sans SemiBold"/>
                <a:ea typeface="Open Sans SemiBold"/>
                <a:cs typeface="Open Sans SemiBold"/>
                <a:sym typeface="Open Sans SemiBold"/>
              </a:rPr>
              <a:t>RA Fisher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pic>
        <p:nvPicPr>
          <p:cNvPr id="988" name="Google Shape;988;g3867e8c83fa_0_286"/>
          <p:cNvPicPr preferRelativeResize="0"/>
          <p:nvPr/>
        </p:nvPicPr>
        <p:blipFill>
          <a:blip r:embed="rId3">
            <a:alphaModFix/>
          </a:blip>
          <a:stretch>
            <a:fillRect/>
          </a:stretch>
        </p:blipFill>
        <p:spPr>
          <a:xfrm>
            <a:off x="0" y="0"/>
            <a:ext cx="12504428" cy="685800"/>
          </a:xfrm>
          <a:prstGeom prst="rect">
            <a:avLst/>
          </a:prstGeom>
          <a:noFill/>
          <a:ln>
            <a:noFill/>
          </a:ln>
        </p:spPr>
      </p:pic>
      <p:pic>
        <p:nvPicPr>
          <p:cNvPr id="989" name="Google Shape;989;g3867e8c83fa_0_286"/>
          <p:cNvPicPr preferRelativeResize="0"/>
          <p:nvPr/>
        </p:nvPicPr>
        <p:blipFill>
          <a:blip r:embed="rId4">
            <a:alphaModFix/>
          </a:blip>
          <a:stretch>
            <a:fillRect/>
          </a:stretch>
        </p:blipFill>
        <p:spPr>
          <a:xfrm>
            <a:off x="207125" y="958350"/>
            <a:ext cx="11563927" cy="58996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pic>
        <p:nvPicPr>
          <p:cNvPr id="995" name="Google Shape;995;g3867e8c83fa_0_198"/>
          <p:cNvPicPr preferRelativeResize="0"/>
          <p:nvPr/>
        </p:nvPicPr>
        <p:blipFill>
          <a:blip r:embed="rId3">
            <a:alphaModFix/>
          </a:blip>
          <a:stretch>
            <a:fillRect/>
          </a:stretch>
        </p:blipFill>
        <p:spPr>
          <a:xfrm>
            <a:off x="3891587" y="0"/>
            <a:ext cx="8300414" cy="2958901"/>
          </a:xfrm>
          <a:prstGeom prst="rect">
            <a:avLst/>
          </a:prstGeom>
          <a:noFill/>
          <a:ln>
            <a:noFill/>
          </a:ln>
        </p:spPr>
      </p:pic>
      <p:grpSp>
        <p:nvGrpSpPr>
          <p:cNvPr id="996" name="Google Shape;996;g3867e8c83fa_0_198"/>
          <p:cNvGrpSpPr/>
          <p:nvPr/>
        </p:nvGrpSpPr>
        <p:grpSpPr>
          <a:xfrm>
            <a:off x="1036245" y="4178668"/>
            <a:ext cx="784116" cy="779400"/>
            <a:chOff x="-4716" y="4398313"/>
            <a:chExt cx="784116" cy="779400"/>
          </a:xfrm>
        </p:grpSpPr>
        <p:sp>
          <p:nvSpPr>
            <p:cNvPr id="997" name="Google Shape;997;g3867e8c83fa_0_198"/>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998" name="Google Shape;998;g3867e8c83fa_0_198"/>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999" name="Google Shape;999;g3867e8c83fa_0_198"/>
          <p:cNvCxnSpPr>
            <a:endCxn id="1000" idx="0"/>
          </p:cNvCxnSpPr>
          <p:nvPr/>
        </p:nvCxnSpPr>
        <p:spPr>
          <a:xfrm>
            <a:off x="1724538" y="4817056"/>
            <a:ext cx="537300" cy="530400"/>
          </a:xfrm>
          <a:prstGeom prst="straightConnector1">
            <a:avLst/>
          </a:prstGeom>
          <a:noFill/>
          <a:ln cap="flat" cmpd="sng" w="38100">
            <a:solidFill>
              <a:srgbClr val="666666"/>
            </a:solidFill>
            <a:prstDash val="solid"/>
            <a:round/>
            <a:headEnd len="med" w="med" type="none"/>
            <a:tailEnd len="med" w="med" type="triangle"/>
          </a:ln>
        </p:spPr>
      </p:cxnSp>
      <p:cxnSp>
        <p:nvCxnSpPr>
          <p:cNvPr id="1001" name="Google Shape;1001;g3867e8c83fa_0_198"/>
          <p:cNvCxnSpPr>
            <a:stCxn id="1002" idx="3"/>
          </p:cNvCxnSpPr>
          <p:nvPr/>
        </p:nvCxnSpPr>
        <p:spPr>
          <a:xfrm flipH="1" rot="10800000">
            <a:off x="916938" y="5664106"/>
            <a:ext cx="1022700" cy="31800"/>
          </a:xfrm>
          <a:prstGeom prst="straightConnector1">
            <a:avLst/>
          </a:prstGeom>
          <a:noFill/>
          <a:ln cap="flat" cmpd="sng" w="38100">
            <a:solidFill>
              <a:srgbClr val="666666"/>
            </a:solidFill>
            <a:prstDash val="solid"/>
            <a:round/>
            <a:headEnd len="med" w="med" type="none"/>
            <a:tailEnd len="med" w="med" type="triangle"/>
          </a:ln>
        </p:spPr>
      </p:cxnSp>
      <p:sp>
        <p:nvSpPr>
          <p:cNvPr id="1002" name="Google Shape;1002;g3867e8c83fa_0_198"/>
          <p:cNvSpPr/>
          <p:nvPr/>
        </p:nvSpPr>
        <p:spPr>
          <a:xfrm>
            <a:off x="272538" y="5363356"/>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a:latin typeface="Open Sans SemiBold"/>
              <a:ea typeface="Open Sans SemiBold"/>
              <a:cs typeface="Open Sans SemiBold"/>
              <a:sym typeface="Open Sans SemiBold"/>
            </a:endParaRPr>
          </a:p>
        </p:txBody>
      </p:sp>
      <p:sp>
        <p:nvSpPr>
          <p:cNvPr id="1000" name="Google Shape;1000;g3867e8c83fa_0_198"/>
          <p:cNvSpPr/>
          <p:nvPr/>
        </p:nvSpPr>
        <p:spPr>
          <a:xfrm>
            <a:off x="1939638" y="5347456"/>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a:latin typeface="Open Sans SemiBold"/>
              <a:ea typeface="Open Sans SemiBold"/>
              <a:cs typeface="Open Sans SemiBold"/>
              <a:sym typeface="Open Sans SemiBold"/>
            </a:endParaRPr>
          </a:p>
        </p:txBody>
      </p:sp>
      <p:cxnSp>
        <p:nvCxnSpPr>
          <p:cNvPr id="1003" name="Google Shape;1003;g3867e8c83fa_0_198"/>
          <p:cNvCxnSpPr>
            <a:endCxn id="1002" idx="0"/>
          </p:cNvCxnSpPr>
          <p:nvPr/>
        </p:nvCxnSpPr>
        <p:spPr>
          <a:xfrm flipH="1">
            <a:off x="594738" y="4842556"/>
            <a:ext cx="522000" cy="520800"/>
          </a:xfrm>
          <a:prstGeom prst="straightConnector1">
            <a:avLst/>
          </a:prstGeom>
          <a:noFill/>
          <a:ln cap="flat" cmpd="sng" w="38100">
            <a:solidFill>
              <a:srgbClr val="666666"/>
            </a:solidFill>
            <a:prstDash val="solid"/>
            <a:round/>
            <a:headEnd len="med" w="med" type="none"/>
            <a:tailEnd len="med" w="med" type="triangle"/>
          </a:ln>
        </p:spPr>
      </p:cxnSp>
      <p:cxnSp>
        <p:nvCxnSpPr>
          <p:cNvPr id="1004" name="Google Shape;1004;g3867e8c83fa_0_198"/>
          <p:cNvCxnSpPr/>
          <p:nvPr/>
        </p:nvCxnSpPr>
        <p:spPr>
          <a:xfrm flipH="1">
            <a:off x="1415295" y="3623987"/>
            <a:ext cx="4800" cy="554700"/>
          </a:xfrm>
          <a:prstGeom prst="straightConnector1">
            <a:avLst/>
          </a:prstGeom>
          <a:noFill/>
          <a:ln cap="flat" cmpd="sng" w="38100">
            <a:solidFill>
              <a:srgbClr val="666666"/>
            </a:solidFill>
            <a:prstDash val="solid"/>
            <a:round/>
            <a:headEnd len="med" w="med" type="none"/>
            <a:tailEnd len="med" w="med" type="triangle"/>
          </a:ln>
        </p:spPr>
      </p:cxnSp>
      <p:sp>
        <p:nvSpPr>
          <p:cNvPr id="1005" name="Google Shape;1005;g3867e8c83fa_0_198"/>
          <p:cNvSpPr/>
          <p:nvPr/>
        </p:nvSpPr>
        <p:spPr>
          <a:xfrm>
            <a:off x="1106088" y="295890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3200">
                <a:solidFill>
                  <a:schemeClr val="dk1"/>
                </a:solidFill>
                <a:latin typeface="Open Sans SemiBold"/>
                <a:ea typeface="Open Sans SemiBold"/>
                <a:cs typeface="Open Sans SemiBold"/>
                <a:sym typeface="Open Sans SemiBold"/>
              </a:rPr>
              <a:t>Ѱ</a:t>
            </a:r>
            <a:endParaRPr>
              <a:latin typeface="Open Sans SemiBold"/>
              <a:ea typeface="Open Sans SemiBold"/>
              <a:cs typeface="Open Sans SemiBold"/>
              <a:sym typeface="Open Sans SemiBold"/>
            </a:endParaRPr>
          </a:p>
        </p:txBody>
      </p:sp>
      <p:pic>
        <p:nvPicPr>
          <p:cNvPr id="1006" name="Google Shape;1006;g3867e8c83fa_0_198"/>
          <p:cNvPicPr preferRelativeResize="0"/>
          <p:nvPr/>
        </p:nvPicPr>
        <p:blipFill>
          <a:blip r:embed="rId4">
            <a:alphaModFix/>
          </a:blip>
          <a:stretch>
            <a:fillRect/>
          </a:stretch>
        </p:blipFill>
        <p:spPr>
          <a:xfrm>
            <a:off x="4186875" y="2958900"/>
            <a:ext cx="8005126" cy="36631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28"/>
          <p:cNvSpPr txBox="1"/>
          <p:nvPr>
            <p:ph type="title"/>
          </p:nvPr>
        </p:nvSpPr>
        <p:spPr>
          <a:xfrm>
            <a:off x="209550" y="171450"/>
            <a:ext cx="11363325" cy="72072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Open Sans SemiBold"/>
              <a:buNone/>
            </a:pPr>
            <a:r>
              <a:rPr b="0" i="0" lang="en-US" sz="3200" u="none">
                <a:solidFill>
                  <a:schemeClr val="dk1"/>
                </a:solidFill>
                <a:latin typeface="Open Sans SemiBold"/>
                <a:ea typeface="Open Sans SemiBold"/>
                <a:cs typeface="Open Sans SemiBold"/>
                <a:sym typeface="Open Sans SemiBold"/>
              </a:rPr>
              <a:t>How often do you have a change in X and what’s the timescale of causation?</a:t>
            </a:r>
            <a:endParaRPr/>
          </a:p>
        </p:txBody>
      </p:sp>
      <p:sp>
        <p:nvSpPr>
          <p:cNvPr id="1012" name="Google Shape;1012;p28"/>
          <p:cNvSpPr txBox="1"/>
          <p:nvPr/>
        </p:nvSpPr>
        <p:spPr>
          <a:xfrm>
            <a:off x="349262" y="5984037"/>
            <a:ext cx="2132100" cy="719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Open Sans SemiBold"/>
              <a:buNone/>
            </a:pPr>
            <a:r>
              <a:rPr lang="en-US" sz="2800">
                <a:solidFill>
                  <a:schemeClr val="dk1"/>
                </a:solidFill>
                <a:latin typeface="Open Sans SemiBold"/>
                <a:ea typeface="Open Sans SemiBold"/>
                <a:cs typeface="Open Sans SemiBold"/>
                <a:sym typeface="Open Sans SemiBold"/>
              </a:rPr>
              <a:t>A singular event</a:t>
            </a:r>
            <a:endParaRPr/>
          </a:p>
        </p:txBody>
      </p:sp>
      <p:sp>
        <p:nvSpPr>
          <p:cNvPr id="1013" name="Google Shape;1013;p28"/>
          <p:cNvSpPr txBox="1"/>
          <p:nvPr/>
        </p:nvSpPr>
        <p:spPr>
          <a:xfrm>
            <a:off x="2892475" y="5984112"/>
            <a:ext cx="2132100" cy="719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Open Sans SemiBold"/>
              <a:buNone/>
            </a:pPr>
            <a:r>
              <a:rPr b="0" i="0" lang="en-US" sz="2900" u="none">
                <a:solidFill>
                  <a:schemeClr val="dk1"/>
                </a:solidFill>
                <a:latin typeface="Open Sans SemiBold"/>
                <a:ea typeface="Open Sans SemiBold"/>
                <a:cs typeface="Open Sans SemiBold"/>
                <a:sym typeface="Open Sans SemiBold"/>
              </a:rPr>
              <a:t>A</a:t>
            </a:r>
            <a:r>
              <a:rPr lang="en-US" sz="2900">
                <a:solidFill>
                  <a:schemeClr val="dk1"/>
                </a:solidFill>
                <a:latin typeface="Open Sans SemiBold"/>
                <a:ea typeface="Open Sans SemiBold"/>
                <a:cs typeface="Open Sans SemiBold"/>
                <a:sym typeface="Open Sans SemiBold"/>
              </a:rPr>
              <a:t> few events</a:t>
            </a:r>
            <a:endParaRPr sz="1100"/>
          </a:p>
        </p:txBody>
      </p:sp>
      <p:sp>
        <p:nvSpPr>
          <p:cNvPr id="1014" name="Google Shape;1014;p28"/>
          <p:cNvSpPr txBox="1"/>
          <p:nvPr/>
        </p:nvSpPr>
        <p:spPr>
          <a:xfrm>
            <a:off x="8923512" y="5921987"/>
            <a:ext cx="3474900" cy="72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Open Sans SemiBold"/>
              <a:buNone/>
            </a:pPr>
            <a:r>
              <a:rPr lang="en-US" sz="2800">
                <a:solidFill>
                  <a:schemeClr val="dk1"/>
                </a:solidFill>
                <a:latin typeface="Open Sans SemiBold"/>
                <a:ea typeface="Open Sans SemiBold"/>
                <a:cs typeface="Open Sans SemiBold"/>
                <a:sym typeface="Open Sans SemiBold"/>
              </a:rPr>
              <a:t>Continuous feedback</a:t>
            </a:r>
            <a:endParaRPr/>
          </a:p>
        </p:txBody>
      </p:sp>
      <p:sp>
        <p:nvSpPr>
          <p:cNvPr id="1015" name="Google Shape;1015;p28"/>
          <p:cNvSpPr/>
          <p:nvPr/>
        </p:nvSpPr>
        <p:spPr>
          <a:xfrm>
            <a:off x="349250" y="4975225"/>
            <a:ext cx="11493500" cy="871537"/>
          </a:xfrm>
          <a:prstGeom prst="rightArrow">
            <a:avLst>
              <a:gd fmla="val 20782" name="adj1"/>
              <a:gd fmla="val 50000" name="adj2"/>
            </a:avLst>
          </a:prstGeom>
          <a:gradFill>
            <a:gsLst>
              <a:gs pos="0">
                <a:srgbClr val="C00000"/>
              </a:gs>
              <a:gs pos="74000">
                <a:srgbClr val="FFC000"/>
              </a:gs>
              <a:gs pos="83000">
                <a:srgbClr val="FFFF00"/>
              </a:gs>
              <a:gs pos="100000">
                <a:srgbClr val="000000"/>
              </a:gs>
            </a:gsLst>
            <a:lin ang="1992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1016" name="Google Shape;1016;p28"/>
          <p:cNvSpPr/>
          <p:nvPr/>
        </p:nvSpPr>
        <p:spPr>
          <a:xfrm>
            <a:off x="349250" y="5050625"/>
            <a:ext cx="4956600" cy="720600"/>
          </a:xfrm>
          <a:prstGeom prst="roundRect">
            <a:avLst>
              <a:gd fmla="val 16667" name="adj"/>
            </a:avLst>
          </a:prstGeom>
          <a:noFill/>
          <a:ln cap="flat" cmpd="sng" w="920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1017" name="Google Shape;1017;p28"/>
          <p:cNvSpPr txBox="1"/>
          <p:nvPr/>
        </p:nvSpPr>
        <p:spPr>
          <a:xfrm>
            <a:off x="5864575" y="5984100"/>
            <a:ext cx="2132100" cy="719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Open Sans SemiBold"/>
              <a:buNone/>
            </a:pPr>
            <a:r>
              <a:rPr b="0" i="0" lang="en-US" sz="2900" u="none">
                <a:solidFill>
                  <a:schemeClr val="dk1"/>
                </a:solidFill>
                <a:latin typeface="Open Sans SemiBold"/>
                <a:ea typeface="Open Sans SemiBold"/>
                <a:cs typeface="Open Sans SemiBold"/>
                <a:sym typeface="Open Sans SemiBold"/>
              </a:rPr>
              <a:t>A</a:t>
            </a:r>
            <a:r>
              <a:rPr lang="en-US" sz="2900">
                <a:solidFill>
                  <a:schemeClr val="dk1"/>
                </a:solidFill>
                <a:latin typeface="Open Sans SemiBold"/>
                <a:ea typeface="Open Sans SemiBold"/>
                <a:cs typeface="Open Sans SemiBold"/>
                <a:sym typeface="Open Sans SemiBold"/>
              </a:rPr>
              <a:t> bunch of events</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g3b48cf68732_3_75"/>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C000"/>
              </a:buClr>
              <a:buSzPts val="3600"/>
              <a:buFont typeface="Calibri"/>
              <a:buNone/>
            </a:pPr>
            <a:r>
              <a:rPr lang="en-US">
                <a:solidFill>
                  <a:srgbClr val="FFC000"/>
                </a:solidFill>
              </a:rPr>
              <a:t>Alencar </a:t>
            </a:r>
            <a:r>
              <a:rPr i="1" lang="en-US">
                <a:solidFill>
                  <a:srgbClr val="FFC000"/>
                </a:solidFill>
              </a:rPr>
              <a:t>et al.</a:t>
            </a:r>
            <a:r>
              <a:rPr lang="en-US">
                <a:solidFill>
                  <a:srgbClr val="FFC000"/>
                </a:solidFill>
              </a:rPr>
              <a:t>:</a:t>
            </a:r>
            <a:r>
              <a:rPr lang="en-US"/>
              <a:t> Diversification of Pleurodonta</a:t>
            </a:r>
            <a:endParaRPr/>
          </a:p>
        </p:txBody>
      </p:sp>
      <p:sp>
        <p:nvSpPr>
          <p:cNvPr id="1024" name="Google Shape;1024;g3b48cf68732_3_75"/>
          <p:cNvSpPr txBox="1"/>
          <p:nvPr>
            <p:ph idx="1" type="body"/>
          </p:nvPr>
        </p:nvSpPr>
        <p:spPr>
          <a:xfrm>
            <a:off x="417250" y="1078037"/>
            <a:ext cx="5602550" cy="5098926"/>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0"/>
              </a:spcBef>
              <a:spcAft>
                <a:spcPts val="0"/>
              </a:spcAft>
              <a:buClr>
                <a:schemeClr val="lt1"/>
              </a:buClr>
              <a:buSzPts val="2000"/>
              <a:buNone/>
            </a:pPr>
            <a:r>
              <a:t/>
            </a:r>
            <a:endParaRPr/>
          </a:p>
          <a:p>
            <a:pPr indent="-228600" lvl="0" marL="228600" rtl="0" algn="l">
              <a:lnSpc>
                <a:spcPct val="90000"/>
              </a:lnSpc>
              <a:spcBef>
                <a:spcPts val="1000"/>
              </a:spcBef>
              <a:spcAft>
                <a:spcPts val="0"/>
              </a:spcAft>
              <a:buClr>
                <a:schemeClr val="lt1"/>
              </a:buClr>
              <a:buSzPts val="2000"/>
              <a:buChar char="•"/>
            </a:pPr>
            <a:r>
              <a:rPr lang="en-US"/>
              <a:t>Diverse group of lizards in the Americas</a:t>
            </a:r>
            <a:endParaRPr/>
          </a:p>
          <a:p>
            <a:pPr indent="-228600" lvl="0" marL="228600" rtl="0" algn="l">
              <a:lnSpc>
                <a:spcPct val="90000"/>
              </a:lnSpc>
              <a:spcBef>
                <a:spcPts val="1000"/>
              </a:spcBef>
              <a:spcAft>
                <a:spcPts val="0"/>
              </a:spcAft>
              <a:buClr>
                <a:schemeClr val="lt1"/>
              </a:buClr>
              <a:buSzPts val="2000"/>
              <a:buChar char="•"/>
            </a:pPr>
            <a:r>
              <a:rPr lang="en-US"/>
              <a:t>Incl. anoles, iguanas, spiny and horned lizards</a:t>
            </a:r>
            <a:endParaRPr/>
          </a:p>
          <a:p>
            <a:pPr indent="0" lvl="0" marL="0" rtl="0" algn="l">
              <a:lnSpc>
                <a:spcPct val="90000"/>
              </a:lnSpc>
              <a:spcBef>
                <a:spcPts val="1000"/>
              </a:spcBef>
              <a:spcAft>
                <a:spcPts val="0"/>
              </a:spcAft>
              <a:buClr>
                <a:schemeClr val="lt1"/>
              </a:buClr>
              <a:buSzPts val="2000"/>
              <a:buNone/>
            </a:pPr>
            <a:r>
              <a:t/>
            </a:r>
            <a:endParaRPr b="1"/>
          </a:p>
          <a:p>
            <a:pPr indent="0" lvl="0" marL="0" rtl="0" algn="l">
              <a:lnSpc>
                <a:spcPct val="90000"/>
              </a:lnSpc>
              <a:spcBef>
                <a:spcPts val="1000"/>
              </a:spcBef>
              <a:spcAft>
                <a:spcPts val="0"/>
              </a:spcAft>
              <a:buClr>
                <a:schemeClr val="lt1"/>
              </a:buClr>
              <a:buSzPts val="2000"/>
              <a:buNone/>
            </a:pPr>
            <a:r>
              <a:t/>
            </a:r>
            <a:endParaRPr b="1"/>
          </a:p>
          <a:p>
            <a:pPr indent="0" lvl="0" marL="0" rtl="0" algn="l">
              <a:lnSpc>
                <a:spcPct val="90000"/>
              </a:lnSpc>
              <a:spcBef>
                <a:spcPts val="1000"/>
              </a:spcBef>
              <a:spcAft>
                <a:spcPts val="0"/>
              </a:spcAft>
              <a:buClr>
                <a:schemeClr val="lt1"/>
              </a:buClr>
              <a:buSzPts val="2000"/>
              <a:buNone/>
            </a:pPr>
            <a:r>
              <a:rPr b="1" lang="en-US"/>
              <a:t>Dated phylogeny:</a:t>
            </a:r>
            <a:endParaRPr/>
          </a:p>
          <a:p>
            <a:pPr indent="-177800" lvl="0" marL="533400" rtl="0" algn="l">
              <a:lnSpc>
                <a:spcPct val="90000"/>
              </a:lnSpc>
              <a:spcBef>
                <a:spcPts val="1000"/>
              </a:spcBef>
              <a:spcAft>
                <a:spcPts val="0"/>
              </a:spcAft>
              <a:buClr>
                <a:schemeClr val="lt1"/>
              </a:buClr>
              <a:buSzPts val="2000"/>
              <a:buFont typeface="Arial"/>
              <a:buChar char="•"/>
            </a:pPr>
            <a:r>
              <a:rPr lang="en-US"/>
              <a:t>733/1111 species, based on Tonini </a:t>
            </a:r>
            <a:r>
              <a:rPr i="1" lang="en-US"/>
              <a:t>et al. </a:t>
            </a:r>
            <a:r>
              <a:rPr lang="en-US"/>
              <a:t>(2016)</a:t>
            </a:r>
            <a:endParaRPr sz="100"/>
          </a:p>
          <a:p>
            <a:pPr indent="0" lvl="0" marL="0" rtl="0" algn="l">
              <a:lnSpc>
                <a:spcPct val="90000"/>
              </a:lnSpc>
              <a:spcBef>
                <a:spcPts val="1000"/>
              </a:spcBef>
              <a:spcAft>
                <a:spcPts val="0"/>
              </a:spcAft>
              <a:buClr>
                <a:schemeClr val="lt1"/>
              </a:buClr>
              <a:buSzPts val="2000"/>
              <a:buNone/>
            </a:pPr>
            <a:r>
              <a:t/>
            </a:r>
            <a:endParaRPr b="1"/>
          </a:p>
          <a:p>
            <a:pPr indent="0" lvl="0" marL="0" rtl="0" algn="l">
              <a:lnSpc>
                <a:spcPct val="90000"/>
              </a:lnSpc>
              <a:spcBef>
                <a:spcPts val="1000"/>
              </a:spcBef>
              <a:spcAft>
                <a:spcPts val="0"/>
              </a:spcAft>
              <a:buClr>
                <a:schemeClr val="lt1"/>
              </a:buClr>
              <a:buSzPts val="2000"/>
              <a:buNone/>
            </a:pPr>
            <a:r>
              <a:t/>
            </a:r>
            <a:endParaRPr b="1"/>
          </a:p>
          <a:p>
            <a:pPr indent="0" lvl="0" marL="0" rtl="0" algn="l">
              <a:lnSpc>
                <a:spcPct val="90000"/>
              </a:lnSpc>
              <a:spcBef>
                <a:spcPts val="1000"/>
              </a:spcBef>
              <a:spcAft>
                <a:spcPts val="0"/>
              </a:spcAft>
              <a:buClr>
                <a:schemeClr val="lt1"/>
              </a:buClr>
              <a:buSzPts val="2000"/>
              <a:buNone/>
            </a:pPr>
            <a:r>
              <a:rPr b="1" lang="en-US"/>
              <a:t>Focal traits:</a:t>
            </a:r>
            <a:endParaRPr/>
          </a:p>
          <a:p>
            <a:pPr indent="-177800" lvl="0" marL="533400" rtl="0" algn="l">
              <a:lnSpc>
                <a:spcPct val="90000"/>
              </a:lnSpc>
              <a:spcBef>
                <a:spcPts val="1000"/>
              </a:spcBef>
              <a:spcAft>
                <a:spcPts val="0"/>
              </a:spcAft>
              <a:buClr>
                <a:schemeClr val="lt1"/>
              </a:buClr>
              <a:buSzPts val="2000"/>
              <a:buFont typeface="Arial"/>
              <a:buChar char="•"/>
            </a:pPr>
            <a:r>
              <a:rPr lang="en-US"/>
              <a:t>Reproductive mode (</a:t>
            </a:r>
            <a:r>
              <a:rPr lang="en-US">
                <a:solidFill>
                  <a:srgbClr val="00B0F0"/>
                </a:solidFill>
              </a:rPr>
              <a:t>oviparous</a:t>
            </a:r>
            <a:r>
              <a:rPr lang="en-US"/>
              <a:t>/</a:t>
            </a:r>
            <a:r>
              <a:rPr lang="en-US">
                <a:solidFill>
                  <a:srgbClr val="FFC000"/>
                </a:solidFill>
              </a:rPr>
              <a:t>viviparous</a:t>
            </a:r>
            <a:r>
              <a:rPr lang="en-US"/>
              <a:t>)</a:t>
            </a:r>
            <a:endParaRPr/>
          </a:p>
          <a:p>
            <a:pPr indent="-177800" lvl="0" marL="533400" rtl="0" algn="l">
              <a:lnSpc>
                <a:spcPct val="90000"/>
              </a:lnSpc>
              <a:spcBef>
                <a:spcPts val="1000"/>
              </a:spcBef>
              <a:spcAft>
                <a:spcPts val="0"/>
              </a:spcAft>
              <a:buClr>
                <a:schemeClr val="lt1"/>
              </a:buClr>
              <a:buSzPts val="2000"/>
              <a:buFont typeface="Arial"/>
              <a:buChar char="•"/>
            </a:pPr>
            <a:r>
              <a:rPr lang="en-US"/>
              <a:t>Occurrence in Andean mountains (or not)</a:t>
            </a:r>
            <a:endParaRPr sz="100"/>
          </a:p>
          <a:p>
            <a:pPr indent="-171450" lvl="0" marL="533400" rtl="0" algn="l">
              <a:lnSpc>
                <a:spcPct val="90000"/>
              </a:lnSpc>
              <a:spcBef>
                <a:spcPts val="1000"/>
              </a:spcBef>
              <a:spcAft>
                <a:spcPts val="0"/>
              </a:spcAft>
              <a:buClr>
                <a:schemeClr val="lt1"/>
              </a:buClr>
              <a:buSzPts val="100"/>
              <a:buFont typeface="Arial"/>
              <a:buNone/>
            </a:pPr>
            <a:r>
              <a:t/>
            </a:r>
            <a:endParaRPr sz="100"/>
          </a:p>
          <a:p>
            <a:pPr indent="-50800" lvl="0" marL="533400" rtl="0" algn="l">
              <a:lnSpc>
                <a:spcPct val="90000"/>
              </a:lnSpc>
              <a:spcBef>
                <a:spcPts val="1000"/>
              </a:spcBef>
              <a:spcAft>
                <a:spcPts val="0"/>
              </a:spcAft>
              <a:buClr>
                <a:schemeClr val="lt1"/>
              </a:buClr>
              <a:buSzPts val="2000"/>
              <a:buFont typeface="Arial"/>
              <a:buNone/>
            </a:pPr>
            <a:r>
              <a:t/>
            </a:r>
            <a:endParaRPr/>
          </a:p>
        </p:txBody>
      </p:sp>
      <p:grpSp>
        <p:nvGrpSpPr>
          <p:cNvPr id="1025" name="Google Shape;1025;g3b48cf68732_3_75"/>
          <p:cNvGrpSpPr/>
          <p:nvPr/>
        </p:nvGrpSpPr>
        <p:grpSpPr>
          <a:xfrm>
            <a:off x="9706307" y="4560911"/>
            <a:ext cx="1643516" cy="1041868"/>
            <a:chOff x="2824479" y="3708400"/>
            <a:chExt cx="2632289" cy="1668678"/>
          </a:xfrm>
        </p:grpSpPr>
        <p:pic>
          <p:nvPicPr>
            <p:cNvPr descr="A picture containing a Pleurodonta lizard" id="1026" name="Google Shape;1026;g3b48cf68732_3_75"/>
            <p:cNvPicPr preferRelativeResize="0"/>
            <p:nvPr/>
          </p:nvPicPr>
          <p:blipFill rotWithShape="1">
            <a:blip r:embed="rId3">
              <a:alphaModFix/>
            </a:blip>
            <a:srcRect b="0" l="0" r="0" t="0"/>
            <a:stretch/>
          </p:blipFill>
          <p:spPr>
            <a:xfrm>
              <a:off x="2956333" y="3708400"/>
              <a:ext cx="2500435" cy="1668678"/>
            </a:xfrm>
            <a:prstGeom prst="rect">
              <a:avLst/>
            </a:prstGeom>
            <a:noFill/>
            <a:ln>
              <a:noFill/>
            </a:ln>
          </p:spPr>
        </p:pic>
        <p:pic>
          <p:nvPicPr>
            <p:cNvPr descr="A picture containing a Pleurodonta lizard" id="1027" name="Google Shape;1027;g3b48cf68732_3_75"/>
            <p:cNvPicPr preferRelativeResize="0"/>
            <p:nvPr/>
          </p:nvPicPr>
          <p:blipFill rotWithShape="1">
            <a:blip r:embed="rId3">
              <a:alphaModFix/>
            </a:blip>
            <a:srcRect b="0" l="0" r="0" t="0"/>
            <a:stretch/>
          </p:blipFill>
          <p:spPr>
            <a:xfrm>
              <a:off x="2946399" y="4595957"/>
              <a:ext cx="696695" cy="464942"/>
            </a:xfrm>
            <a:prstGeom prst="rect">
              <a:avLst/>
            </a:prstGeom>
            <a:noFill/>
            <a:ln>
              <a:noFill/>
            </a:ln>
          </p:spPr>
        </p:pic>
        <p:pic>
          <p:nvPicPr>
            <p:cNvPr descr="A picture containing a Pleurodonta lizard" id="1028" name="Google Shape;1028;g3b48cf68732_3_75"/>
            <p:cNvPicPr preferRelativeResize="0"/>
            <p:nvPr/>
          </p:nvPicPr>
          <p:blipFill rotWithShape="1">
            <a:blip r:embed="rId3">
              <a:alphaModFix/>
            </a:blip>
            <a:srcRect b="0" l="0" r="0" t="0"/>
            <a:stretch/>
          </p:blipFill>
          <p:spPr>
            <a:xfrm>
              <a:off x="3356826" y="4714016"/>
              <a:ext cx="696695" cy="464942"/>
            </a:xfrm>
            <a:prstGeom prst="rect">
              <a:avLst/>
            </a:prstGeom>
            <a:noFill/>
            <a:ln>
              <a:noFill/>
            </a:ln>
          </p:spPr>
        </p:pic>
        <p:pic>
          <p:nvPicPr>
            <p:cNvPr descr="A picture containing a Pleurodonta lizard" id="1029" name="Google Shape;1029;g3b48cf68732_3_75"/>
            <p:cNvPicPr preferRelativeResize="0"/>
            <p:nvPr/>
          </p:nvPicPr>
          <p:blipFill rotWithShape="1">
            <a:blip r:embed="rId3">
              <a:alphaModFix/>
            </a:blip>
            <a:srcRect b="0" l="0" r="0" t="0"/>
            <a:stretch/>
          </p:blipFill>
          <p:spPr>
            <a:xfrm>
              <a:off x="2824479" y="4912136"/>
              <a:ext cx="696695" cy="464942"/>
            </a:xfrm>
            <a:prstGeom prst="rect">
              <a:avLst/>
            </a:prstGeom>
            <a:noFill/>
            <a:ln>
              <a:noFill/>
            </a:ln>
          </p:spPr>
        </p:pic>
      </p:grpSp>
      <p:grpSp>
        <p:nvGrpSpPr>
          <p:cNvPr id="1030" name="Google Shape;1030;g3b48cf68732_3_75"/>
          <p:cNvGrpSpPr/>
          <p:nvPr/>
        </p:nvGrpSpPr>
        <p:grpSpPr>
          <a:xfrm>
            <a:off x="7102511" y="4572416"/>
            <a:ext cx="1643516" cy="1096809"/>
            <a:chOff x="5211853" y="1804599"/>
            <a:chExt cx="2500435" cy="1668678"/>
          </a:xfrm>
        </p:grpSpPr>
        <p:pic>
          <p:nvPicPr>
            <p:cNvPr descr="A picture containing a Pleurodonta lizard" id="1031" name="Google Shape;1031;g3b48cf68732_3_75"/>
            <p:cNvPicPr preferRelativeResize="0"/>
            <p:nvPr/>
          </p:nvPicPr>
          <p:blipFill rotWithShape="1">
            <a:blip r:embed="rId4">
              <a:alphaModFix/>
            </a:blip>
            <a:srcRect b="0" l="0" r="0" t="0"/>
            <a:stretch/>
          </p:blipFill>
          <p:spPr>
            <a:xfrm>
              <a:off x="5211853" y="1804599"/>
              <a:ext cx="2500435" cy="1668678"/>
            </a:xfrm>
            <a:prstGeom prst="rect">
              <a:avLst/>
            </a:prstGeom>
            <a:noFill/>
            <a:ln>
              <a:noFill/>
            </a:ln>
          </p:spPr>
        </p:pic>
        <p:sp>
          <p:nvSpPr>
            <p:cNvPr id="1032" name="Google Shape;1032;g3b48cf68732_3_75"/>
            <p:cNvSpPr/>
            <p:nvPr/>
          </p:nvSpPr>
          <p:spPr>
            <a:xfrm>
              <a:off x="5435012" y="2672925"/>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33" name="Google Shape;1033;g3b48cf68732_3_75"/>
            <p:cNvSpPr/>
            <p:nvPr/>
          </p:nvSpPr>
          <p:spPr>
            <a:xfrm>
              <a:off x="5676795" y="2891848"/>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34" name="Google Shape;1034;g3b48cf68732_3_75"/>
            <p:cNvSpPr/>
            <p:nvPr/>
          </p:nvSpPr>
          <p:spPr>
            <a:xfrm>
              <a:off x="5318126" y="2943569"/>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id="1035" name="Google Shape;1035;g3b48cf68732_3_75"/>
          <p:cNvPicPr preferRelativeResize="0"/>
          <p:nvPr/>
        </p:nvPicPr>
        <p:blipFill rotWithShape="1">
          <a:blip r:embed="rId5">
            <a:alphaModFix/>
          </a:blip>
          <a:srcRect b="26722" l="0" r="0" t="43654"/>
          <a:stretch/>
        </p:blipFill>
        <p:spPr>
          <a:xfrm>
            <a:off x="6172202" y="6269878"/>
            <a:ext cx="2860592" cy="466079"/>
          </a:xfrm>
          <a:prstGeom prst="ellipse">
            <a:avLst/>
          </a:prstGeom>
          <a:noFill/>
          <a:ln>
            <a:noFill/>
          </a:ln>
        </p:spPr>
      </p:pic>
      <p:pic>
        <p:nvPicPr>
          <p:cNvPr descr="undefined" id="1036" name="Google Shape;1036;g3b48cf68732_3_75"/>
          <p:cNvPicPr preferRelativeResize="0"/>
          <p:nvPr/>
        </p:nvPicPr>
        <p:blipFill rotWithShape="1">
          <a:blip r:embed="rId6">
            <a:alphaModFix/>
          </a:blip>
          <a:srcRect b="33471" l="1465" r="0" t="22597"/>
          <a:stretch/>
        </p:blipFill>
        <p:spPr>
          <a:xfrm>
            <a:off x="8946521" y="5701858"/>
            <a:ext cx="3467170" cy="1034099"/>
          </a:xfrm>
          <a:prstGeom prst="rect">
            <a:avLst/>
          </a:prstGeom>
          <a:noFill/>
          <a:ln>
            <a:noFill/>
          </a:ln>
        </p:spPr>
      </p:pic>
      <p:pic>
        <p:nvPicPr>
          <p:cNvPr id="1037" name="Google Shape;1037;g3b48cf68732_3_75"/>
          <p:cNvPicPr preferRelativeResize="0"/>
          <p:nvPr/>
        </p:nvPicPr>
        <p:blipFill rotWithShape="1">
          <a:blip r:embed="rId7">
            <a:alphaModFix/>
          </a:blip>
          <a:srcRect b="915" l="2926" r="4402" t="0"/>
          <a:stretch/>
        </p:blipFill>
        <p:spPr>
          <a:xfrm>
            <a:off x="7554795" y="792025"/>
            <a:ext cx="3356958" cy="3374766"/>
          </a:xfrm>
          <a:prstGeom prst="ellipse">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pic>
        <p:nvPicPr>
          <p:cNvPr id="1043" name="Google Shape;1043;g3b48cf68732_3_95"/>
          <p:cNvPicPr preferRelativeResize="0"/>
          <p:nvPr/>
        </p:nvPicPr>
        <p:blipFill rotWithShape="1">
          <a:blip r:embed="rId3">
            <a:alphaModFix/>
          </a:blip>
          <a:srcRect b="6144" l="0" r="15700" t="6453"/>
          <a:stretch/>
        </p:blipFill>
        <p:spPr>
          <a:xfrm>
            <a:off x="5254076" y="1416884"/>
            <a:ext cx="6937923" cy="4349997"/>
          </a:xfrm>
          <a:prstGeom prst="rect">
            <a:avLst/>
          </a:prstGeom>
          <a:noFill/>
          <a:ln>
            <a:noFill/>
          </a:ln>
        </p:spPr>
      </p:pic>
      <p:grpSp>
        <p:nvGrpSpPr>
          <p:cNvPr id="1044" name="Google Shape;1044;g3b48cf68732_3_95"/>
          <p:cNvGrpSpPr/>
          <p:nvPr/>
        </p:nvGrpSpPr>
        <p:grpSpPr>
          <a:xfrm>
            <a:off x="888525" y="1320710"/>
            <a:ext cx="2712667" cy="1654682"/>
            <a:chOff x="6784935" y="2443246"/>
            <a:chExt cx="2712667" cy="1654682"/>
          </a:xfrm>
        </p:grpSpPr>
        <p:grpSp>
          <p:nvGrpSpPr>
            <p:cNvPr id="1045" name="Google Shape;1045;g3b48cf68732_3_95"/>
            <p:cNvGrpSpPr/>
            <p:nvPr/>
          </p:nvGrpSpPr>
          <p:grpSpPr>
            <a:xfrm>
              <a:off x="6784935" y="2443246"/>
              <a:ext cx="623750" cy="623750"/>
              <a:chOff x="2587752" y="11896344"/>
              <a:chExt cx="667512" cy="667512"/>
            </a:xfrm>
          </p:grpSpPr>
          <p:sp>
            <p:nvSpPr>
              <p:cNvPr id="1046" name="Google Shape;1046;g3b48cf68732_3_95"/>
              <p:cNvSpPr/>
              <p:nvPr/>
            </p:nvSpPr>
            <p:spPr>
              <a:xfrm>
                <a:off x="2587752" y="11896344"/>
                <a:ext cx="667512" cy="667512"/>
              </a:xfrm>
              <a:prstGeom prst="ellipse">
                <a:avLst/>
              </a:prstGeom>
              <a:solidFill>
                <a:srgbClr val="00B05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26"/>
                  <a:buFont typeface="Calibri"/>
                  <a:buNone/>
                </a:pPr>
                <a:r>
                  <a:t/>
                </a:r>
                <a:endParaRPr b="0" i="0" sz="1626" u="none" cap="none" strike="noStrike">
                  <a:solidFill>
                    <a:srgbClr val="FFFFFF"/>
                  </a:solidFill>
                  <a:latin typeface="Calibri"/>
                  <a:ea typeface="Calibri"/>
                  <a:cs typeface="Calibri"/>
                  <a:sym typeface="Calibri"/>
                </a:endParaRPr>
              </a:p>
            </p:txBody>
          </p:sp>
          <p:sp>
            <p:nvSpPr>
              <p:cNvPr id="1047" name="Google Shape;1047;g3b48cf68732_3_95"/>
              <p:cNvSpPr txBox="1"/>
              <p:nvPr/>
            </p:nvSpPr>
            <p:spPr>
              <a:xfrm>
                <a:off x="2587752" y="11999267"/>
                <a:ext cx="667512" cy="4681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43"/>
                  <a:buFont typeface="Calibri"/>
                  <a:buNone/>
                </a:pPr>
                <a:r>
                  <a:rPr b="1" i="0" lang="en-US" sz="2243" u="none" cap="none" strike="noStrike">
                    <a:solidFill>
                      <a:srgbClr val="FFFFFF"/>
                    </a:solidFill>
                    <a:latin typeface="Calibri"/>
                    <a:ea typeface="Calibri"/>
                    <a:cs typeface="Calibri"/>
                    <a:sym typeface="Calibri"/>
                  </a:rPr>
                  <a:t>AM</a:t>
                </a:r>
                <a:endParaRPr/>
              </a:p>
            </p:txBody>
          </p:sp>
        </p:grpSp>
        <p:grpSp>
          <p:nvGrpSpPr>
            <p:cNvPr id="1048" name="Google Shape;1048;g3b48cf68732_3_95"/>
            <p:cNvGrpSpPr/>
            <p:nvPr/>
          </p:nvGrpSpPr>
          <p:grpSpPr>
            <a:xfrm>
              <a:off x="8873852" y="2443246"/>
              <a:ext cx="623750" cy="623750"/>
              <a:chOff x="2587752" y="11896344"/>
              <a:chExt cx="667512" cy="667512"/>
            </a:xfrm>
          </p:grpSpPr>
          <p:sp>
            <p:nvSpPr>
              <p:cNvPr id="1049" name="Google Shape;1049;g3b48cf68732_3_95"/>
              <p:cNvSpPr/>
              <p:nvPr/>
            </p:nvSpPr>
            <p:spPr>
              <a:xfrm>
                <a:off x="2587752" y="11896344"/>
                <a:ext cx="667512" cy="667512"/>
              </a:xfrm>
              <a:prstGeom prst="ellipse">
                <a:avLst/>
              </a:prstGeom>
              <a:solidFill>
                <a:srgbClr val="563AA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26"/>
                  <a:buFont typeface="Calibri"/>
                  <a:buNone/>
                </a:pPr>
                <a:r>
                  <a:t/>
                </a:r>
                <a:endParaRPr b="0" i="0" sz="1626" u="none" cap="none" strike="noStrike">
                  <a:solidFill>
                    <a:srgbClr val="FFFFFF"/>
                  </a:solidFill>
                  <a:latin typeface="Calibri"/>
                  <a:ea typeface="Calibri"/>
                  <a:cs typeface="Calibri"/>
                  <a:sym typeface="Calibri"/>
                </a:endParaRPr>
              </a:p>
            </p:txBody>
          </p:sp>
          <p:sp>
            <p:nvSpPr>
              <p:cNvPr id="1050" name="Google Shape;1050;g3b48cf68732_3_95"/>
              <p:cNvSpPr txBox="1"/>
              <p:nvPr/>
            </p:nvSpPr>
            <p:spPr>
              <a:xfrm>
                <a:off x="2587752" y="11999267"/>
                <a:ext cx="667512" cy="4681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43"/>
                  <a:buFont typeface="Calibri"/>
                  <a:buNone/>
                </a:pPr>
                <a:r>
                  <a:rPr b="1" i="0" lang="en-US" sz="2243" u="none" cap="none" strike="noStrike">
                    <a:solidFill>
                      <a:srgbClr val="FFFFFF"/>
                    </a:solidFill>
                    <a:latin typeface="Calibri"/>
                    <a:ea typeface="Calibri"/>
                    <a:cs typeface="Calibri"/>
                    <a:sym typeface="Calibri"/>
                  </a:rPr>
                  <a:t>V</a:t>
                </a:r>
                <a:endParaRPr/>
              </a:p>
            </p:txBody>
          </p:sp>
        </p:grpSp>
        <p:grpSp>
          <p:nvGrpSpPr>
            <p:cNvPr id="1051" name="Google Shape;1051;g3b48cf68732_3_95"/>
            <p:cNvGrpSpPr/>
            <p:nvPr/>
          </p:nvGrpSpPr>
          <p:grpSpPr>
            <a:xfrm>
              <a:off x="7811294" y="3474178"/>
              <a:ext cx="623750" cy="623750"/>
              <a:chOff x="2587752" y="11896344"/>
              <a:chExt cx="667512" cy="667512"/>
            </a:xfrm>
          </p:grpSpPr>
          <p:sp>
            <p:nvSpPr>
              <p:cNvPr id="1052" name="Google Shape;1052;g3b48cf68732_3_95"/>
              <p:cNvSpPr/>
              <p:nvPr/>
            </p:nvSpPr>
            <p:spPr>
              <a:xfrm>
                <a:off x="2587752" y="11896344"/>
                <a:ext cx="667512" cy="667512"/>
              </a:xfrm>
              <a:prstGeom prst="ellipse">
                <a:avLst/>
              </a:prstGeom>
              <a:solidFill>
                <a:srgbClr val="96362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26"/>
                  <a:buFont typeface="Calibri"/>
                  <a:buNone/>
                </a:pPr>
                <a:r>
                  <a:t/>
                </a:r>
                <a:endParaRPr b="0" i="0" sz="1626" u="none" cap="none" strike="noStrike">
                  <a:solidFill>
                    <a:srgbClr val="FFFFFF"/>
                  </a:solidFill>
                  <a:latin typeface="Calibri"/>
                  <a:ea typeface="Calibri"/>
                  <a:cs typeface="Calibri"/>
                  <a:sym typeface="Calibri"/>
                </a:endParaRPr>
              </a:p>
            </p:txBody>
          </p:sp>
          <p:sp>
            <p:nvSpPr>
              <p:cNvPr id="1053" name="Google Shape;1053;g3b48cf68732_3_95"/>
              <p:cNvSpPr txBox="1"/>
              <p:nvPr/>
            </p:nvSpPr>
            <p:spPr>
              <a:xfrm>
                <a:off x="2587752" y="11999267"/>
                <a:ext cx="667512" cy="4681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43"/>
                  <a:buFont typeface="Calibri"/>
                  <a:buNone/>
                </a:pPr>
                <a:r>
                  <a:rPr b="1" i="0" lang="en-US" sz="2243" u="none" cap="none" strike="noStrike">
                    <a:solidFill>
                      <a:srgbClr val="FFFFFF"/>
                    </a:solidFill>
                    <a:latin typeface="Calibri"/>
                    <a:ea typeface="Calibri"/>
                    <a:cs typeface="Calibri"/>
                    <a:sym typeface="Calibri"/>
                  </a:rPr>
                  <a:t>λ</a:t>
                </a:r>
                <a:endParaRPr/>
              </a:p>
            </p:txBody>
          </p:sp>
        </p:grpSp>
        <p:cxnSp>
          <p:nvCxnSpPr>
            <p:cNvPr id="1054" name="Google Shape;1054;g3b48cf68732_3_95"/>
            <p:cNvCxnSpPr>
              <a:stCxn id="1046" idx="5"/>
              <a:endCxn id="1052" idx="1"/>
            </p:cNvCxnSpPr>
            <p:nvPr/>
          </p:nvCxnSpPr>
          <p:spPr>
            <a:xfrm>
              <a:off x="7317339" y="2975650"/>
              <a:ext cx="585300" cy="589800"/>
            </a:xfrm>
            <a:prstGeom prst="straightConnector1">
              <a:avLst/>
            </a:prstGeom>
            <a:noFill/>
            <a:ln cap="flat" cmpd="sng" w="57150">
              <a:solidFill>
                <a:schemeClr val="lt1"/>
              </a:solidFill>
              <a:prstDash val="solid"/>
              <a:miter lim="800000"/>
              <a:headEnd len="sm" w="sm" type="none"/>
              <a:tailEnd len="med" w="med" type="triangle"/>
            </a:ln>
          </p:spPr>
        </p:cxnSp>
        <p:cxnSp>
          <p:nvCxnSpPr>
            <p:cNvPr id="1055" name="Google Shape;1055;g3b48cf68732_3_95"/>
            <p:cNvCxnSpPr>
              <a:stCxn id="1049" idx="3"/>
              <a:endCxn id="1052" idx="7"/>
            </p:cNvCxnSpPr>
            <p:nvPr/>
          </p:nvCxnSpPr>
          <p:spPr>
            <a:xfrm flipH="1">
              <a:off x="8343598" y="2975650"/>
              <a:ext cx="621600" cy="589800"/>
            </a:xfrm>
            <a:prstGeom prst="straightConnector1">
              <a:avLst/>
            </a:prstGeom>
            <a:noFill/>
            <a:ln cap="flat" cmpd="sng" w="57150">
              <a:solidFill>
                <a:schemeClr val="lt1"/>
              </a:solidFill>
              <a:prstDash val="solid"/>
              <a:miter lim="800000"/>
              <a:headEnd len="sm" w="sm" type="none"/>
              <a:tailEnd len="med" w="med" type="triangle"/>
            </a:ln>
          </p:spPr>
        </p:cxnSp>
      </p:grpSp>
      <p:grpSp>
        <p:nvGrpSpPr>
          <p:cNvPr id="1056" name="Google Shape;1056;g3b48cf68732_3_95"/>
          <p:cNvGrpSpPr/>
          <p:nvPr/>
        </p:nvGrpSpPr>
        <p:grpSpPr>
          <a:xfrm>
            <a:off x="888447" y="3488822"/>
            <a:ext cx="2967318" cy="3300250"/>
            <a:chOff x="8259419" y="3582168"/>
            <a:chExt cx="2967318" cy="3300250"/>
          </a:xfrm>
        </p:grpSpPr>
        <p:grpSp>
          <p:nvGrpSpPr>
            <p:cNvPr id="1057" name="Google Shape;1057;g3b48cf68732_3_95"/>
            <p:cNvGrpSpPr/>
            <p:nvPr/>
          </p:nvGrpSpPr>
          <p:grpSpPr>
            <a:xfrm>
              <a:off x="8259419" y="3846132"/>
              <a:ext cx="1179613" cy="1028911"/>
              <a:chOff x="7993995" y="1132687"/>
              <a:chExt cx="1179613" cy="1028911"/>
            </a:xfrm>
          </p:grpSpPr>
          <p:sp>
            <p:nvSpPr>
              <p:cNvPr id="1058" name="Google Shape;1058;g3b48cf68732_3_95"/>
              <p:cNvSpPr/>
              <p:nvPr/>
            </p:nvSpPr>
            <p:spPr>
              <a:xfrm rot="888716">
                <a:off x="8640009" y="1188179"/>
                <a:ext cx="488373" cy="417300"/>
              </a:xfrm>
              <a:prstGeom prst="uturnArrow">
                <a:avLst>
                  <a:gd fmla="val 14473" name="adj1"/>
                  <a:gd fmla="val 25000" name="adj2"/>
                  <a:gd fmla="val 25000" name="adj3"/>
                  <a:gd fmla="val 45604" name="adj4"/>
                  <a:gd fmla="val 100000" name="adj5"/>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059" name="Google Shape;1059;g3b48cf68732_3_95"/>
              <p:cNvCxnSpPr>
                <a:stCxn id="1060" idx="1"/>
              </p:cNvCxnSpPr>
              <p:nvPr/>
            </p:nvCxnSpPr>
            <p:spPr>
              <a:xfrm rot="10800000">
                <a:off x="7993995" y="1246956"/>
                <a:ext cx="382500" cy="341100"/>
              </a:xfrm>
              <a:prstGeom prst="straightConnector1">
                <a:avLst/>
              </a:prstGeom>
              <a:noFill/>
              <a:ln cap="flat" cmpd="sng" w="57150">
                <a:solidFill>
                  <a:srgbClr val="0070C0"/>
                </a:solidFill>
                <a:prstDash val="solid"/>
                <a:miter lim="800000"/>
                <a:headEnd len="sm" w="sm" type="none"/>
                <a:tailEnd len="med" w="med" type="triangle"/>
              </a:ln>
            </p:spPr>
          </p:cxnSp>
          <p:sp>
            <p:nvSpPr>
              <p:cNvPr id="1060" name="Google Shape;1060;g3b48cf68732_3_95"/>
              <p:cNvSpPr/>
              <p:nvPr/>
            </p:nvSpPr>
            <p:spPr>
              <a:xfrm>
                <a:off x="8278091" y="1489652"/>
                <a:ext cx="671946" cy="671946"/>
              </a:xfrm>
              <a:prstGeom prst="ellipse">
                <a:avLst/>
              </a:prstGeom>
              <a:solidFill>
                <a:srgbClr val="0070C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00</a:t>
                </a:r>
                <a:endParaRPr/>
              </a:p>
            </p:txBody>
          </p:sp>
        </p:grpSp>
        <p:grpSp>
          <p:nvGrpSpPr>
            <p:cNvPr id="1061" name="Google Shape;1061;g3b48cf68732_3_95"/>
            <p:cNvGrpSpPr/>
            <p:nvPr/>
          </p:nvGrpSpPr>
          <p:grpSpPr>
            <a:xfrm>
              <a:off x="9810925" y="3846132"/>
              <a:ext cx="1179613" cy="1028911"/>
              <a:chOff x="7993995" y="1132687"/>
              <a:chExt cx="1179613" cy="1028911"/>
            </a:xfrm>
          </p:grpSpPr>
          <p:sp>
            <p:nvSpPr>
              <p:cNvPr id="1062" name="Google Shape;1062;g3b48cf68732_3_95"/>
              <p:cNvSpPr/>
              <p:nvPr/>
            </p:nvSpPr>
            <p:spPr>
              <a:xfrm rot="888716">
                <a:off x="8640009" y="1188179"/>
                <a:ext cx="488373" cy="417300"/>
              </a:xfrm>
              <a:prstGeom prst="uturnArrow">
                <a:avLst>
                  <a:gd fmla="val 14473" name="adj1"/>
                  <a:gd fmla="val 25000" name="adj2"/>
                  <a:gd fmla="val 25000" name="adj3"/>
                  <a:gd fmla="val 45604" name="adj4"/>
                  <a:gd fmla="val 100000" name="adj5"/>
                </a:avLst>
              </a:prstGeom>
              <a:solidFill>
                <a:srgbClr val="70AD47"/>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063" name="Google Shape;1063;g3b48cf68732_3_95"/>
              <p:cNvCxnSpPr>
                <a:stCxn id="1064" idx="1"/>
              </p:cNvCxnSpPr>
              <p:nvPr/>
            </p:nvCxnSpPr>
            <p:spPr>
              <a:xfrm rot="10800000">
                <a:off x="7993995" y="1246956"/>
                <a:ext cx="382500" cy="341100"/>
              </a:xfrm>
              <a:prstGeom prst="straightConnector1">
                <a:avLst/>
              </a:prstGeom>
              <a:noFill/>
              <a:ln cap="flat" cmpd="sng" w="57150">
                <a:solidFill>
                  <a:srgbClr val="70AD47"/>
                </a:solidFill>
                <a:prstDash val="solid"/>
                <a:miter lim="800000"/>
                <a:headEnd len="sm" w="sm" type="none"/>
                <a:tailEnd len="med" w="med" type="triangle"/>
              </a:ln>
            </p:spPr>
          </p:cxnSp>
          <p:sp>
            <p:nvSpPr>
              <p:cNvPr id="1064" name="Google Shape;1064;g3b48cf68732_3_95"/>
              <p:cNvSpPr/>
              <p:nvPr/>
            </p:nvSpPr>
            <p:spPr>
              <a:xfrm>
                <a:off x="8278091" y="1489652"/>
                <a:ext cx="671946" cy="671946"/>
              </a:xfrm>
              <a:prstGeom prst="ellipse">
                <a:avLst/>
              </a:prstGeom>
              <a:solidFill>
                <a:srgbClr val="70AD47"/>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01</a:t>
                </a:r>
                <a:endParaRPr b="0" i="0" sz="3200" u="none" cap="none" strike="noStrike">
                  <a:solidFill>
                    <a:srgbClr val="FFFFFF"/>
                  </a:solidFill>
                  <a:latin typeface="Calibri"/>
                  <a:ea typeface="Calibri"/>
                  <a:cs typeface="Calibri"/>
                  <a:sym typeface="Calibri"/>
                </a:endParaRPr>
              </a:p>
            </p:txBody>
          </p:sp>
        </p:grpSp>
        <p:cxnSp>
          <p:nvCxnSpPr>
            <p:cNvPr id="1065" name="Google Shape;1065;g3b48cf68732_3_95"/>
            <p:cNvCxnSpPr/>
            <p:nvPr/>
          </p:nvCxnSpPr>
          <p:spPr>
            <a:xfrm>
              <a:off x="9373163" y="4523271"/>
              <a:ext cx="557645"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066" name="Google Shape;1066;g3b48cf68732_3_95"/>
            <p:cNvCxnSpPr/>
            <p:nvPr/>
          </p:nvCxnSpPr>
          <p:spPr>
            <a:xfrm rot="10800000">
              <a:off x="9373163" y="4703380"/>
              <a:ext cx="505691" cy="0"/>
            </a:xfrm>
            <a:prstGeom prst="straightConnector1">
              <a:avLst/>
            </a:prstGeom>
            <a:noFill/>
            <a:ln cap="flat" cmpd="sng" w="38100">
              <a:solidFill>
                <a:srgbClr val="FFFFFF"/>
              </a:solidFill>
              <a:prstDash val="solid"/>
              <a:miter lim="800000"/>
              <a:headEnd len="sm" w="sm" type="none"/>
              <a:tailEnd len="med" w="med" type="triangle"/>
            </a:ln>
          </p:spPr>
        </p:cxnSp>
        <p:sp>
          <p:nvSpPr>
            <p:cNvPr id="1067" name="Google Shape;1067;g3b48cf68732_3_95"/>
            <p:cNvSpPr txBox="1"/>
            <p:nvPr/>
          </p:nvSpPr>
          <p:spPr>
            <a:xfrm>
              <a:off x="9049183" y="3582168"/>
              <a:ext cx="3754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0</a:t>
              </a:r>
              <a:endParaRPr/>
            </a:p>
          </p:txBody>
        </p:sp>
        <p:sp>
          <p:nvSpPr>
            <p:cNvPr id="1068" name="Google Shape;1068;g3b48cf68732_3_95"/>
            <p:cNvSpPr txBox="1"/>
            <p:nvPr/>
          </p:nvSpPr>
          <p:spPr>
            <a:xfrm>
              <a:off x="8457813" y="3841698"/>
              <a:ext cx="3930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0</a:t>
              </a:r>
              <a:endParaRPr/>
            </a:p>
          </p:txBody>
        </p:sp>
        <p:sp>
          <p:nvSpPr>
            <p:cNvPr id="1069" name="Google Shape;1069;g3b48cf68732_3_95"/>
            <p:cNvSpPr txBox="1"/>
            <p:nvPr/>
          </p:nvSpPr>
          <p:spPr>
            <a:xfrm>
              <a:off x="10015096" y="3842577"/>
              <a:ext cx="3930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0</a:t>
              </a:r>
              <a:endParaRPr/>
            </a:p>
          </p:txBody>
        </p:sp>
        <p:sp>
          <p:nvSpPr>
            <p:cNvPr id="1070" name="Google Shape;1070;g3b48cf68732_3_95"/>
            <p:cNvSpPr txBox="1"/>
            <p:nvPr/>
          </p:nvSpPr>
          <p:spPr>
            <a:xfrm>
              <a:off x="10586701" y="3582168"/>
              <a:ext cx="3754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0</a:t>
              </a:r>
              <a:endParaRPr/>
            </a:p>
          </p:txBody>
        </p:sp>
        <p:grpSp>
          <p:nvGrpSpPr>
            <p:cNvPr id="1071" name="Google Shape;1071;g3b48cf68732_3_95"/>
            <p:cNvGrpSpPr/>
            <p:nvPr/>
          </p:nvGrpSpPr>
          <p:grpSpPr>
            <a:xfrm>
              <a:off x="8265458" y="5654489"/>
              <a:ext cx="1179613" cy="1028911"/>
              <a:chOff x="8259419" y="5473546"/>
              <a:chExt cx="1179613" cy="1028911"/>
            </a:xfrm>
          </p:grpSpPr>
          <p:sp>
            <p:nvSpPr>
              <p:cNvPr id="1072" name="Google Shape;1072;g3b48cf68732_3_95"/>
              <p:cNvSpPr/>
              <p:nvPr/>
            </p:nvSpPr>
            <p:spPr>
              <a:xfrm flipH="1" rot="9911284">
                <a:off x="8905433" y="6029665"/>
                <a:ext cx="488373" cy="417300"/>
              </a:xfrm>
              <a:prstGeom prst="uturnArrow">
                <a:avLst>
                  <a:gd fmla="val 14473" name="adj1"/>
                  <a:gd fmla="val 25000" name="adj2"/>
                  <a:gd fmla="val 25000" name="adj3"/>
                  <a:gd fmla="val 45604" name="adj4"/>
                  <a:gd fmla="val 100000" name="adj5"/>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073" name="Google Shape;1073;g3b48cf68732_3_95"/>
              <p:cNvCxnSpPr>
                <a:stCxn id="1074" idx="3"/>
              </p:cNvCxnSpPr>
              <p:nvPr/>
            </p:nvCxnSpPr>
            <p:spPr>
              <a:xfrm flipH="1">
                <a:off x="8259419" y="6047088"/>
                <a:ext cx="382500" cy="341100"/>
              </a:xfrm>
              <a:prstGeom prst="straightConnector1">
                <a:avLst/>
              </a:prstGeom>
              <a:noFill/>
              <a:ln cap="flat" cmpd="sng" w="57150">
                <a:solidFill>
                  <a:srgbClr val="FFC000"/>
                </a:solidFill>
                <a:prstDash val="solid"/>
                <a:miter lim="800000"/>
                <a:headEnd len="sm" w="sm" type="none"/>
                <a:tailEnd len="med" w="med" type="triangle"/>
              </a:ln>
            </p:spPr>
          </p:cxnSp>
          <p:sp>
            <p:nvSpPr>
              <p:cNvPr id="1074" name="Google Shape;1074;g3b48cf68732_3_95"/>
              <p:cNvSpPr/>
              <p:nvPr/>
            </p:nvSpPr>
            <p:spPr>
              <a:xfrm>
                <a:off x="8543515" y="5473546"/>
                <a:ext cx="671946" cy="671946"/>
              </a:xfrm>
              <a:prstGeom prst="ellipse">
                <a:avLst/>
              </a:prstGeom>
              <a:solidFill>
                <a:srgbClr val="FFC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10</a:t>
                </a:r>
                <a:endParaRPr/>
              </a:p>
            </p:txBody>
          </p:sp>
        </p:grpSp>
        <p:cxnSp>
          <p:nvCxnSpPr>
            <p:cNvPr id="1075" name="Google Shape;1075;g3b48cf68732_3_95"/>
            <p:cNvCxnSpPr/>
            <p:nvPr/>
          </p:nvCxnSpPr>
          <p:spPr>
            <a:xfrm>
              <a:off x="9373163" y="5892067"/>
              <a:ext cx="557645"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076" name="Google Shape;1076;g3b48cf68732_3_95"/>
            <p:cNvCxnSpPr/>
            <p:nvPr/>
          </p:nvCxnSpPr>
          <p:spPr>
            <a:xfrm rot="10800000">
              <a:off x="9373163" y="6072176"/>
              <a:ext cx="505691" cy="0"/>
            </a:xfrm>
            <a:prstGeom prst="straightConnector1">
              <a:avLst/>
            </a:prstGeom>
            <a:noFill/>
            <a:ln cap="flat" cmpd="sng" w="38100">
              <a:solidFill>
                <a:srgbClr val="FFFFFF"/>
              </a:solidFill>
              <a:prstDash val="solid"/>
              <a:miter lim="800000"/>
              <a:headEnd len="sm" w="sm" type="none"/>
              <a:tailEnd len="med" w="med" type="triangle"/>
            </a:ln>
          </p:spPr>
        </p:cxnSp>
        <p:grpSp>
          <p:nvGrpSpPr>
            <p:cNvPr id="1077" name="Google Shape;1077;g3b48cf68732_3_95"/>
            <p:cNvGrpSpPr/>
            <p:nvPr/>
          </p:nvGrpSpPr>
          <p:grpSpPr>
            <a:xfrm rot="5400000">
              <a:off x="8567189" y="5175252"/>
              <a:ext cx="557645" cy="180109"/>
              <a:chOff x="9525563" y="4958313"/>
              <a:chExt cx="557645" cy="180109"/>
            </a:xfrm>
          </p:grpSpPr>
          <p:cxnSp>
            <p:nvCxnSpPr>
              <p:cNvPr id="1078" name="Google Shape;1078;g3b48cf68732_3_95"/>
              <p:cNvCxnSpPr/>
              <p:nvPr/>
            </p:nvCxnSpPr>
            <p:spPr>
              <a:xfrm>
                <a:off x="9525563" y="4958313"/>
                <a:ext cx="557645"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079" name="Google Shape;1079;g3b48cf68732_3_95"/>
              <p:cNvCxnSpPr/>
              <p:nvPr/>
            </p:nvCxnSpPr>
            <p:spPr>
              <a:xfrm rot="10800000">
                <a:off x="9525563" y="5138422"/>
                <a:ext cx="505691" cy="0"/>
              </a:xfrm>
              <a:prstGeom prst="straightConnector1">
                <a:avLst/>
              </a:prstGeom>
              <a:noFill/>
              <a:ln cap="flat" cmpd="sng" w="38100">
                <a:solidFill>
                  <a:srgbClr val="FFFFFF"/>
                </a:solidFill>
                <a:prstDash val="solid"/>
                <a:miter lim="800000"/>
                <a:headEnd len="sm" w="sm" type="none"/>
                <a:tailEnd len="med" w="med" type="triangle"/>
              </a:ln>
            </p:spPr>
          </p:cxnSp>
        </p:grpSp>
        <p:grpSp>
          <p:nvGrpSpPr>
            <p:cNvPr id="1080" name="Google Shape;1080;g3b48cf68732_3_95"/>
            <p:cNvGrpSpPr/>
            <p:nvPr/>
          </p:nvGrpSpPr>
          <p:grpSpPr>
            <a:xfrm rot="5400000">
              <a:off x="10141932" y="5175253"/>
              <a:ext cx="557645" cy="180109"/>
              <a:chOff x="9525563" y="4958313"/>
              <a:chExt cx="557645" cy="180109"/>
            </a:xfrm>
          </p:grpSpPr>
          <p:cxnSp>
            <p:nvCxnSpPr>
              <p:cNvPr id="1081" name="Google Shape;1081;g3b48cf68732_3_95"/>
              <p:cNvCxnSpPr/>
              <p:nvPr/>
            </p:nvCxnSpPr>
            <p:spPr>
              <a:xfrm>
                <a:off x="9525563" y="4958313"/>
                <a:ext cx="557645"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082" name="Google Shape;1082;g3b48cf68732_3_95"/>
              <p:cNvCxnSpPr/>
              <p:nvPr/>
            </p:nvCxnSpPr>
            <p:spPr>
              <a:xfrm rot="10800000">
                <a:off x="9525563" y="5138422"/>
                <a:ext cx="505691" cy="0"/>
              </a:xfrm>
              <a:prstGeom prst="straightConnector1">
                <a:avLst/>
              </a:prstGeom>
              <a:noFill/>
              <a:ln cap="flat" cmpd="sng" w="38100">
                <a:solidFill>
                  <a:srgbClr val="FFFFFF"/>
                </a:solidFill>
                <a:prstDash val="solid"/>
                <a:miter lim="800000"/>
                <a:headEnd len="sm" w="sm" type="none"/>
                <a:tailEnd len="med" w="med" type="triangle"/>
              </a:ln>
            </p:spPr>
          </p:cxnSp>
        </p:grpSp>
        <p:grpSp>
          <p:nvGrpSpPr>
            <p:cNvPr id="1083" name="Google Shape;1083;g3b48cf68732_3_95"/>
            <p:cNvGrpSpPr/>
            <p:nvPr/>
          </p:nvGrpSpPr>
          <p:grpSpPr>
            <a:xfrm>
              <a:off x="9895271" y="5654489"/>
              <a:ext cx="1179613" cy="1028911"/>
              <a:chOff x="8259419" y="5473546"/>
              <a:chExt cx="1179613" cy="1028911"/>
            </a:xfrm>
          </p:grpSpPr>
          <p:sp>
            <p:nvSpPr>
              <p:cNvPr id="1084" name="Google Shape;1084;g3b48cf68732_3_95"/>
              <p:cNvSpPr/>
              <p:nvPr/>
            </p:nvSpPr>
            <p:spPr>
              <a:xfrm flipH="1" rot="9911284">
                <a:off x="8905433" y="6029665"/>
                <a:ext cx="488373" cy="417300"/>
              </a:xfrm>
              <a:prstGeom prst="uturnArrow">
                <a:avLst>
                  <a:gd fmla="val 14473" name="adj1"/>
                  <a:gd fmla="val 25000" name="adj2"/>
                  <a:gd fmla="val 25000" name="adj3"/>
                  <a:gd fmla="val 45604" name="adj4"/>
                  <a:gd fmla="val 100000" name="adj5"/>
                </a:avLst>
              </a:prstGeom>
              <a:solidFill>
                <a:srgbClr val="963620"/>
              </a:solidFill>
              <a:ln cap="flat" cmpd="sng" w="12700">
                <a:solidFill>
                  <a:srgbClr val="96362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1085" name="Google Shape;1085;g3b48cf68732_3_95"/>
              <p:cNvCxnSpPr>
                <a:stCxn id="1086" idx="3"/>
              </p:cNvCxnSpPr>
              <p:nvPr/>
            </p:nvCxnSpPr>
            <p:spPr>
              <a:xfrm flipH="1">
                <a:off x="8259419" y="6047088"/>
                <a:ext cx="382500" cy="341100"/>
              </a:xfrm>
              <a:prstGeom prst="straightConnector1">
                <a:avLst/>
              </a:prstGeom>
              <a:noFill/>
              <a:ln cap="flat" cmpd="sng" w="57150">
                <a:solidFill>
                  <a:srgbClr val="963620"/>
                </a:solidFill>
                <a:prstDash val="solid"/>
                <a:miter lim="800000"/>
                <a:headEnd len="sm" w="sm" type="none"/>
                <a:tailEnd len="med" w="med" type="triangle"/>
              </a:ln>
            </p:spPr>
          </p:cxnSp>
          <p:sp>
            <p:nvSpPr>
              <p:cNvPr id="1086" name="Google Shape;1086;g3b48cf68732_3_95"/>
              <p:cNvSpPr/>
              <p:nvPr/>
            </p:nvSpPr>
            <p:spPr>
              <a:xfrm>
                <a:off x="8543515" y="5473546"/>
                <a:ext cx="671946" cy="671946"/>
              </a:xfrm>
              <a:prstGeom prst="ellipse">
                <a:avLst/>
              </a:prstGeom>
              <a:solidFill>
                <a:srgbClr val="96362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11</a:t>
                </a:r>
                <a:endParaRPr/>
              </a:p>
            </p:txBody>
          </p:sp>
        </p:grpSp>
        <p:sp>
          <p:nvSpPr>
            <p:cNvPr id="1087" name="Google Shape;1087;g3b48cf68732_3_95"/>
            <p:cNvSpPr txBox="1"/>
            <p:nvPr/>
          </p:nvSpPr>
          <p:spPr>
            <a:xfrm>
              <a:off x="8431823" y="6292106"/>
              <a:ext cx="3930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1</a:t>
              </a:r>
              <a:endParaRPr/>
            </a:p>
          </p:txBody>
        </p:sp>
        <p:sp>
          <p:nvSpPr>
            <p:cNvPr id="1088" name="Google Shape;1088;g3b48cf68732_3_95"/>
            <p:cNvSpPr txBox="1"/>
            <p:nvPr/>
          </p:nvSpPr>
          <p:spPr>
            <a:xfrm>
              <a:off x="9183587" y="6513086"/>
              <a:ext cx="3754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1</a:t>
              </a:r>
              <a:endParaRPr/>
            </a:p>
          </p:txBody>
        </p:sp>
        <p:sp>
          <p:nvSpPr>
            <p:cNvPr id="1089" name="Google Shape;1089;g3b48cf68732_3_95"/>
            <p:cNvSpPr txBox="1"/>
            <p:nvPr/>
          </p:nvSpPr>
          <p:spPr>
            <a:xfrm>
              <a:off x="10057772" y="6289350"/>
              <a:ext cx="3930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1</a:t>
              </a:r>
              <a:endParaRPr/>
            </a:p>
          </p:txBody>
        </p:sp>
        <p:sp>
          <p:nvSpPr>
            <p:cNvPr id="1090" name="Google Shape;1090;g3b48cf68732_3_95"/>
            <p:cNvSpPr txBox="1"/>
            <p:nvPr/>
          </p:nvSpPr>
          <p:spPr>
            <a:xfrm>
              <a:off x="10851313" y="6507076"/>
              <a:ext cx="37542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1</a:t>
              </a:r>
              <a:endParaRPr/>
            </a:p>
          </p:txBody>
        </p:sp>
      </p:grpSp>
      <p:sp>
        <p:nvSpPr>
          <p:cNvPr id="1091" name="Google Shape;1091;g3b48cf68732_3_95"/>
          <p:cNvSpPr txBox="1"/>
          <p:nvPr>
            <p:ph type="title"/>
          </p:nvPr>
        </p:nvSpPr>
        <p:spPr>
          <a:xfrm>
            <a:off x="417249" y="178687"/>
            <a:ext cx="11437293"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a:t>Combination of Viviparity &amp; Andes drives Radiation?</a:t>
            </a:r>
            <a:endParaRPr sz="3600">
              <a:solidFill>
                <a:srgbClr val="FFC000"/>
              </a:solidFill>
            </a:endParaRPr>
          </a:p>
        </p:txBody>
      </p:sp>
      <p:sp>
        <p:nvSpPr>
          <p:cNvPr id="1092" name="Google Shape;1092;g3b48cf68732_3_95"/>
          <p:cNvSpPr txBox="1"/>
          <p:nvPr/>
        </p:nvSpPr>
        <p:spPr>
          <a:xfrm>
            <a:off x="5254079" y="5766883"/>
            <a:ext cx="6942034" cy="481788"/>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Net Diversification</a:t>
            </a:r>
            <a:endParaRPr/>
          </a:p>
        </p:txBody>
      </p:sp>
      <p:sp>
        <p:nvSpPr>
          <p:cNvPr id="1093" name="Google Shape;1093;g3b48cf68732_3_95"/>
          <p:cNvSpPr txBox="1"/>
          <p:nvPr/>
        </p:nvSpPr>
        <p:spPr>
          <a:xfrm rot="-5400000">
            <a:off x="2881132" y="3592931"/>
            <a:ext cx="4829692" cy="481788"/>
          </a:xfrm>
          <a:prstGeom prst="rect">
            <a:avLst/>
          </a:prstGeom>
          <a:solidFill>
            <a:schemeClr val="lt1"/>
          </a:solid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Calibri"/>
                <a:ea typeface="Calibri"/>
                <a:cs typeface="Calibri"/>
                <a:sym typeface="Calibri"/>
              </a:rPr>
              <a:t>Density</a:t>
            </a:r>
            <a:endParaRPr/>
          </a:p>
        </p:txBody>
      </p:sp>
      <p:pic>
        <p:nvPicPr>
          <p:cNvPr id="1094" name="Google Shape;1094;g3b48cf68732_3_95"/>
          <p:cNvPicPr preferRelativeResize="0"/>
          <p:nvPr/>
        </p:nvPicPr>
        <p:blipFill rotWithShape="1">
          <a:blip r:embed="rId4">
            <a:alphaModFix/>
          </a:blip>
          <a:srcRect b="26722" l="0" r="0" t="43654"/>
          <a:stretch/>
        </p:blipFill>
        <p:spPr>
          <a:xfrm>
            <a:off x="6321463" y="2000668"/>
            <a:ext cx="1777478" cy="289606"/>
          </a:xfrm>
          <a:prstGeom prst="ellipse">
            <a:avLst/>
          </a:prstGeom>
          <a:noFill/>
          <a:ln>
            <a:noFill/>
          </a:ln>
        </p:spPr>
      </p:pic>
      <p:pic>
        <p:nvPicPr>
          <p:cNvPr descr="undefined" id="1095" name="Google Shape;1095;g3b48cf68732_3_95"/>
          <p:cNvPicPr preferRelativeResize="0"/>
          <p:nvPr/>
        </p:nvPicPr>
        <p:blipFill rotWithShape="1">
          <a:blip r:embed="rId5">
            <a:alphaModFix/>
          </a:blip>
          <a:srcRect b="33471" l="1465" r="0" t="22597"/>
          <a:stretch/>
        </p:blipFill>
        <p:spPr>
          <a:xfrm>
            <a:off x="9882390" y="4529032"/>
            <a:ext cx="1722801" cy="513833"/>
          </a:xfrm>
          <a:prstGeom prst="rect">
            <a:avLst/>
          </a:prstGeom>
          <a:noFill/>
          <a:ln>
            <a:noFill/>
          </a:ln>
        </p:spPr>
      </p:pic>
      <p:grpSp>
        <p:nvGrpSpPr>
          <p:cNvPr id="1096" name="Google Shape;1096;g3b48cf68732_3_95"/>
          <p:cNvGrpSpPr/>
          <p:nvPr/>
        </p:nvGrpSpPr>
        <p:grpSpPr>
          <a:xfrm>
            <a:off x="10010583" y="4242715"/>
            <a:ext cx="875601" cy="555067"/>
            <a:chOff x="2824479" y="3708400"/>
            <a:chExt cx="2632289" cy="1668678"/>
          </a:xfrm>
        </p:grpSpPr>
        <p:pic>
          <p:nvPicPr>
            <p:cNvPr descr="A picture containing a Pleurodonta lizard" id="1097" name="Google Shape;1097;g3b48cf68732_3_95"/>
            <p:cNvPicPr preferRelativeResize="0"/>
            <p:nvPr/>
          </p:nvPicPr>
          <p:blipFill rotWithShape="1">
            <a:blip r:embed="rId6">
              <a:alphaModFix/>
            </a:blip>
            <a:srcRect b="0" l="0" r="0" t="0"/>
            <a:stretch/>
          </p:blipFill>
          <p:spPr>
            <a:xfrm>
              <a:off x="2956333" y="3708400"/>
              <a:ext cx="2500435" cy="1668678"/>
            </a:xfrm>
            <a:prstGeom prst="rect">
              <a:avLst/>
            </a:prstGeom>
            <a:noFill/>
            <a:ln>
              <a:noFill/>
            </a:ln>
          </p:spPr>
        </p:pic>
        <p:pic>
          <p:nvPicPr>
            <p:cNvPr descr="A picture containing a Pleurodonta lizard" id="1098" name="Google Shape;1098;g3b48cf68732_3_95"/>
            <p:cNvPicPr preferRelativeResize="0"/>
            <p:nvPr/>
          </p:nvPicPr>
          <p:blipFill rotWithShape="1">
            <a:blip r:embed="rId6">
              <a:alphaModFix/>
            </a:blip>
            <a:srcRect b="0" l="0" r="0" t="0"/>
            <a:stretch/>
          </p:blipFill>
          <p:spPr>
            <a:xfrm>
              <a:off x="2946399" y="4595957"/>
              <a:ext cx="696695" cy="464942"/>
            </a:xfrm>
            <a:prstGeom prst="rect">
              <a:avLst/>
            </a:prstGeom>
            <a:noFill/>
            <a:ln>
              <a:noFill/>
            </a:ln>
          </p:spPr>
        </p:pic>
        <p:pic>
          <p:nvPicPr>
            <p:cNvPr descr="A picture containing a Pleurodonta lizard" id="1099" name="Google Shape;1099;g3b48cf68732_3_95"/>
            <p:cNvPicPr preferRelativeResize="0"/>
            <p:nvPr/>
          </p:nvPicPr>
          <p:blipFill rotWithShape="1">
            <a:blip r:embed="rId6">
              <a:alphaModFix/>
            </a:blip>
            <a:srcRect b="0" l="0" r="0" t="0"/>
            <a:stretch/>
          </p:blipFill>
          <p:spPr>
            <a:xfrm>
              <a:off x="3356826" y="4714016"/>
              <a:ext cx="696695" cy="464942"/>
            </a:xfrm>
            <a:prstGeom prst="rect">
              <a:avLst/>
            </a:prstGeom>
            <a:noFill/>
            <a:ln>
              <a:noFill/>
            </a:ln>
          </p:spPr>
        </p:pic>
        <p:pic>
          <p:nvPicPr>
            <p:cNvPr descr="A picture containing a Pleurodonta lizard" id="1100" name="Google Shape;1100;g3b48cf68732_3_95"/>
            <p:cNvPicPr preferRelativeResize="0"/>
            <p:nvPr/>
          </p:nvPicPr>
          <p:blipFill rotWithShape="1">
            <a:blip r:embed="rId6">
              <a:alphaModFix/>
            </a:blip>
            <a:srcRect b="0" l="0" r="0" t="0"/>
            <a:stretch/>
          </p:blipFill>
          <p:spPr>
            <a:xfrm>
              <a:off x="2824479" y="4912136"/>
              <a:ext cx="696695" cy="464942"/>
            </a:xfrm>
            <a:prstGeom prst="rect">
              <a:avLst/>
            </a:prstGeom>
            <a:noFill/>
            <a:ln>
              <a:noFill/>
            </a:ln>
          </p:spPr>
        </p:pic>
      </p:grpSp>
      <p:grpSp>
        <p:nvGrpSpPr>
          <p:cNvPr id="1101" name="Google Shape;1101;g3b48cf68732_3_95"/>
          <p:cNvGrpSpPr/>
          <p:nvPr/>
        </p:nvGrpSpPr>
        <p:grpSpPr>
          <a:xfrm>
            <a:off x="6660569" y="1647724"/>
            <a:ext cx="873599" cy="583001"/>
            <a:chOff x="5211853" y="1804599"/>
            <a:chExt cx="2500435" cy="1668678"/>
          </a:xfrm>
        </p:grpSpPr>
        <p:pic>
          <p:nvPicPr>
            <p:cNvPr descr="A picture containing a Pleurodonta lizard" id="1102" name="Google Shape;1102;g3b48cf68732_3_95"/>
            <p:cNvPicPr preferRelativeResize="0"/>
            <p:nvPr/>
          </p:nvPicPr>
          <p:blipFill rotWithShape="1">
            <a:blip r:embed="rId7">
              <a:alphaModFix/>
            </a:blip>
            <a:srcRect b="0" l="0" r="0" t="0"/>
            <a:stretch/>
          </p:blipFill>
          <p:spPr>
            <a:xfrm>
              <a:off x="5211853" y="1804599"/>
              <a:ext cx="2500435" cy="1668678"/>
            </a:xfrm>
            <a:prstGeom prst="rect">
              <a:avLst/>
            </a:prstGeom>
            <a:noFill/>
            <a:ln>
              <a:noFill/>
            </a:ln>
          </p:spPr>
        </p:pic>
        <p:sp>
          <p:nvSpPr>
            <p:cNvPr id="1103" name="Google Shape;1103;g3b48cf68732_3_95"/>
            <p:cNvSpPr/>
            <p:nvPr/>
          </p:nvSpPr>
          <p:spPr>
            <a:xfrm>
              <a:off x="5435012" y="2672925"/>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04" name="Google Shape;1104;g3b48cf68732_3_95"/>
            <p:cNvSpPr/>
            <p:nvPr/>
          </p:nvSpPr>
          <p:spPr>
            <a:xfrm>
              <a:off x="5676795" y="2891848"/>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05" name="Google Shape;1105;g3b48cf68732_3_95"/>
            <p:cNvSpPr/>
            <p:nvPr/>
          </p:nvSpPr>
          <p:spPr>
            <a:xfrm>
              <a:off x="5318126" y="2943569"/>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descr="undefined" id="1106" name="Google Shape;1106;g3b48cf68732_3_95"/>
          <p:cNvPicPr preferRelativeResize="0"/>
          <p:nvPr/>
        </p:nvPicPr>
        <p:blipFill rotWithShape="1">
          <a:blip r:embed="rId5">
            <a:alphaModFix/>
          </a:blip>
          <a:srcRect b="33471" l="1465" r="0" t="22597"/>
          <a:stretch/>
        </p:blipFill>
        <p:spPr>
          <a:xfrm>
            <a:off x="6638855" y="3416365"/>
            <a:ext cx="1722801" cy="513833"/>
          </a:xfrm>
          <a:prstGeom prst="rect">
            <a:avLst/>
          </a:prstGeom>
          <a:noFill/>
          <a:ln>
            <a:noFill/>
          </a:ln>
        </p:spPr>
      </p:pic>
      <p:pic>
        <p:nvPicPr>
          <p:cNvPr id="1107" name="Google Shape;1107;g3b48cf68732_3_95"/>
          <p:cNvPicPr preferRelativeResize="0"/>
          <p:nvPr/>
        </p:nvPicPr>
        <p:blipFill rotWithShape="1">
          <a:blip r:embed="rId4">
            <a:alphaModFix/>
          </a:blip>
          <a:srcRect b="26722" l="0" r="0" t="43654"/>
          <a:stretch/>
        </p:blipFill>
        <p:spPr>
          <a:xfrm>
            <a:off x="7312754" y="4777543"/>
            <a:ext cx="1777478" cy="289606"/>
          </a:xfrm>
          <a:prstGeom prst="ellipse">
            <a:avLst/>
          </a:prstGeom>
          <a:noFill/>
          <a:ln>
            <a:noFill/>
          </a:ln>
        </p:spPr>
      </p:pic>
      <p:grpSp>
        <p:nvGrpSpPr>
          <p:cNvPr id="1108" name="Google Shape;1108;g3b48cf68732_3_95"/>
          <p:cNvGrpSpPr/>
          <p:nvPr/>
        </p:nvGrpSpPr>
        <p:grpSpPr>
          <a:xfrm>
            <a:off x="7553091" y="4425369"/>
            <a:ext cx="875601" cy="555067"/>
            <a:chOff x="2824479" y="3708400"/>
            <a:chExt cx="2632289" cy="1668678"/>
          </a:xfrm>
        </p:grpSpPr>
        <p:pic>
          <p:nvPicPr>
            <p:cNvPr descr="A picture containing a Pleurodonta lizard" id="1109" name="Google Shape;1109;g3b48cf68732_3_95"/>
            <p:cNvPicPr preferRelativeResize="0"/>
            <p:nvPr/>
          </p:nvPicPr>
          <p:blipFill rotWithShape="1">
            <a:blip r:embed="rId6">
              <a:alphaModFix/>
            </a:blip>
            <a:srcRect b="0" l="0" r="0" t="0"/>
            <a:stretch/>
          </p:blipFill>
          <p:spPr>
            <a:xfrm>
              <a:off x="2956333" y="3708400"/>
              <a:ext cx="2500435" cy="1668678"/>
            </a:xfrm>
            <a:prstGeom prst="rect">
              <a:avLst/>
            </a:prstGeom>
            <a:noFill/>
            <a:ln>
              <a:noFill/>
            </a:ln>
          </p:spPr>
        </p:pic>
        <p:pic>
          <p:nvPicPr>
            <p:cNvPr descr="A picture containing a Pleurodonta lizard" id="1110" name="Google Shape;1110;g3b48cf68732_3_95"/>
            <p:cNvPicPr preferRelativeResize="0"/>
            <p:nvPr/>
          </p:nvPicPr>
          <p:blipFill rotWithShape="1">
            <a:blip r:embed="rId6">
              <a:alphaModFix/>
            </a:blip>
            <a:srcRect b="0" l="0" r="0" t="0"/>
            <a:stretch/>
          </p:blipFill>
          <p:spPr>
            <a:xfrm>
              <a:off x="2946399" y="4595957"/>
              <a:ext cx="696695" cy="464942"/>
            </a:xfrm>
            <a:prstGeom prst="rect">
              <a:avLst/>
            </a:prstGeom>
            <a:noFill/>
            <a:ln>
              <a:noFill/>
            </a:ln>
          </p:spPr>
        </p:pic>
        <p:pic>
          <p:nvPicPr>
            <p:cNvPr descr="A picture containing a Pleurodonta lizard" id="1111" name="Google Shape;1111;g3b48cf68732_3_95"/>
            <p:cNvPicPr preferRelativeResize="0"/>
            <p:nvPr/>
          </p:nvPicPr>
          <p:blipFill rotWithShape="1">
            <a:blip r:embed="rId6">
              <a:alphaModFix/>
            </a:blip>
            <a:srcRect b="0" l="0" r="0" t="0"/>
            <a:stretch/>
          </p:blipFill>
          <p:spPr>
            <a:xfrm>
              <a:off x="3356826" y="4714016"/>
              <a:ext cx="696695" cy="464942"/>
            </a:xfrm>
            <a:prstGeom prst="rect">
              <a:avLst/>
            </a:prstGeom>
            <a:noFill/>
            <a:ln>
              <a:noFill/>
            </a:ln>
          </p:spPr>
        </p:pic>
        <p:pic>
          <p:nvPicPr>
            <p:cNvPr descr="A picture containing a Pleurodonta lizard" id="1112" name="Google Shape;1112;g3b48cf68732_3_95"/>
            <p:cNvPicPr preferRelativeResize="0"/>
            <p:nvPr/>
          </p:nvPicPr>
          <p:blipFill rotWithShape="1">
            <a:blip r:embed="rId6">
              <a:alphaModFix/>
            </a:blip>
            <a:srcRect b="0" l="0" r="0" t="0"/>
            <a:stretch/>
          </p:blipFill>
          <p:spPr>
            <a:xfrm>
              <a:off x="2824479" y="4912136"/>
              <a:ext cx="696695" cy="464942"/>
            </a:xfrm>
            <a:prstGeom prst="rect">
              <a:avLst/>
            </a:prstGeom>
            <a:noFill/>
            <a:ln>
              <a:noFill/>
            </a:ln>
          </p:spPr>
        </p:pic>
      </p:grpSp>
      <p:grpSp>
        <p:nvGrpSpPr>
          <p:cNvPr id="1113" name="Google Shape;1113;g3b48cf68732_3_95"/>
          <p:cNvGrpSpPr/>
          <p:nvPr/>
        </p:nvGrpSpPr>
        <p:grpSpPr>
          <a:xfrm>
            <a:off x="6813901" y="3196643"/>
            <a:ext cx="873599" cy="583001"/>
            <a:chOff x="5211853" y="1804599"/>
            <a:chExt cx="2500435" cy="1668678"/>
          </a:xfrm>
        </p:grpSpPr>
        <p:pic>
          <p:nvPicPr>
            <p:cNvPr descr="A picture containing a Pleurodonta lizard" id="1114" name="Google Shape;1114;g3b48cf68732_3_95"/>
            <p:cNvPicPr preferRelativeResize="0"/>
            <p:nvPr/>
          </p:nvPicPr>
          <p:blipFill rotWithShape="1">
            <a:blip r:embed="rId7">
              <a:alphaModFix/>
            </a:blip>
            <a:srcRect b="0" l="0" r="0" t="0"/>
            <a:stretch/>
          </p:blipFill>
          <p:spPr>
            <a:xfrm>
              <a:off x="5211853" y="1804599"/>
              <a:ext cx="2500435" cy="1668678"/>
            </a:xfrm>
            <a:prstGeom prst="rect">
              <a:avLst/>
            </a:prstGeom>
            <a:noFill/>
            <a:ln>
              <a:noFill/>
            </a:ln>
          </p:spPr>
        </p:pic>
        <p:sp>
          <p:nvSpPr>
            <p:cNvPr id="1115" name="Google Shape;1115;g3b48cf68732_3_95"/>
            <p:cNvSpPr/>
            <p:nvPr/>
          </p:nvSpPr>
          <p:spPr>
            <a:xfrm>
              <a:off x="5435012" y="2672925"/>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16" name="Google Shape;1116;g3b48cf68732_3_95"/>
            <p:cNvSpPr/>
            <p:nvPr/>
          </p:nvSpPr>
          <p:spPr>
            <a:xfrm>
              <a:off x="5676795" y="2891848"/>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17" name="Google Shape;1117;g3b48cf68732_3_95"/>
            <p:cNvSpPr/>
            <p:nvPr/>
          </p:nvSpPr>
          <p:spPr>
            <a:xfrm>
              <a:off x="5318126" y="2943569"/>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1118" name="Google Shape;1118;g3b48cf68732_3_95"/>
          <p:cNvSpPr txBox="1"/>
          <p:nvPr/>
        </p:nvSpPr>
        <p:spPr>
          <a:xfrm>
            <a:off x="9187052" y="1539114"/>
            <a:ext cx="288950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92929"/>
              </a:buClr>
              <a:buSzPts val="2000"/>
              <a:buFont typeface="Calibri"/>
              <a:buNone/>
            </a:pPr>
            <a:r>
              <a:rPr b="1" i="0" lang="en-US" sz="2000" u="none" cap="none" strike="noStrike">
                <a:solidFill>
                  <a:srgbClr val="292929"/>
                </a:solidFill>
                <a:latin typeface="Calibri"/>
                <a:ea typeface="Calibri"/>
                <a:cs typeface="Calibri"/>
                <a:sym typeface="Calibri"/>
              </a:rPr>
              <a:t>E.g.: 4-state MuSSE result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g3b48cf68732_3_175"/>
          <p:cNvSpPr/>
          <p:nvPr/>
        </p:nvSpPr>
        <p:spPr>
          <a:xfrm>
            <a:off x="6367055" y="5250426"/>
            <a:ext cx="6014312" cy="160757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125" name="Google Shape;1125;g3b48cf68732_3_175"/>
          <p:cNvPicPr preferRelativeResize="0"/>
          <p:nvPr/>
        </p:nvPicPr>
        <p:blipFill rotWithShape="1">
          <a:blip r:embed="rId3">
            <a:alphaModFix/>
          </a:blip>
          <a:srcRect b="0" l="0" r="0" t="0"/>
          <a:stretch/>
        </p:blipFill>
        <p:spPr>
          <a:xfrm>
            <a:off x="6373600" y="0"/>
            <a:ext cx="5827776" cy="6858000"/>
          </a:xfrm>
          <a:prstGeom prst="rect">
            <a:avLst/>
          </a:prstGeom>
          <a:noFill/>
          <a:ln>
            <a:noFill/>
          </a:ln>
        </p:spPr>
      </p:pic>
      <p:sp>
        <p:nvSpPr>
          <p:cNvPr id="1126" name="Google Shape;1126;g3b48cf68732_3_175"/>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Data-Disbelief</a:t>
            </a:r>
            <a:endParaRPr/>
          </a:p>
        </p:txBody>
      </p:sp>
      <p:sp>
        <p:nvSpPr>
          <p:cNvPr id="1127" name="Google Shape;1127;g3b48cf68732_3_175"/>
          <p:cNvSpPr txBox="1"/>
          <p:nvPr>
            <p:ph idx="1" type="body"/>
          </p:nvPr>
        </p:nvSpPr>
        <p:spPr>
          <a:xfrm>
            <a:off x="417249" y="1078037"/>
            <a:ext cx="5757391" cy="5098926"/>
          </a:xfrm>
          <a:prstGeom prst="rect">
            <a:avLst/>
          </a:prstGeom>
          <a:noFill/>
          <a:ln>
            <a:noFill/>
          </a:ln>
        </p:spPr>
        <p:txBody>
          <a:bodyPr anchorCtr="0" anchor="t" bIns="45700" lIns="91425" spcFirstLastPara="1" rIns="91425" wrap="square" tIns="45700">
            <a:noAutofit/>
          </a:bodyPr>
          <a:lstStyle/>
          <a:p>
            <a:pPr indent="-76200" lvl="0" marL="228600" rtl="0" algn="l">
              <a:lnSpc>
                <a:spcPct val="90000"/>
              </a:lnSpc>
              <a:spcBef>
                <a:spcPts val="0"/>
              </a:spcBef>
              <a:spcAft>
                <a:spcPts val="0"/>
              </a:spcAft>
              <a:buClr>
                <a:schemeClr val="lt1"/>
              </a:buClr>
              <a:buSzPts val="2400"/>
              <a:buFont typeface="Noto Sans Symbols"/>
              <a:buNone/>
            </a:pPr>
            <a:r>
              <a:t/>
            </a:r>
            <a:endParaRPr sz="2400"/>
          </a:p>
          <a:p>
            <a:pPr indent="-228600" lvl="0" marL="228600" rtl="0" algn="l">
              <a:lnSpc>
                <a:spcPct val="90000"/>
              </a:lnSpc>
              <a:spcBef>
                <a:spcPts val="1000"/>
              </a:spcBef>
              <a:spcAft>
                <a:spcPts val="0"/>
              </a:spcAft>
              <a:buClr>
                <a:schemeClr val="lt1"/>
              </a:buClr>
              <a:buSzPts val="2400"/>
              <a:buFont typeface="Noto Sans Symbols"/>
              <a:buChar char="🡪"/>
            </a:pPr>
            <a:r>
              <a:rPr lang="en-US" sz="2400"/>
              <a:t>Is it plausible that the predominantly </a:t>
            </a:r>
            <a:r>
              <a:rPr lang="en-US" sz="2400">
                <a:solidFill>
                  <a:srgbClr val="E28E7B"/>
                </a:solidFill>
              </a:rPr>
              <a:t>Andean viviparous</a:t>
            </a:r>
            <a:r>
              <a:rPr lang="en-US" sz="2400"/>
              <a:t> clades diversify fastest?</a:t>
            </a:r>
            <a:endParaRPr/>
          </a:p>
          <a:p>
            <a:pPr indent="-228600" lvl="0" marL="228600" rtl="0" algn="l">
              <a:lnSpc>
                <a:spcPct val="90000"/>
              </a:lnSpc>
              <a:spcBef>
                <a:spcPts val="1000"/>
              </a:spcBef>
              <a:spcAft>
                <a:spcPts val="0"/>
              </a:spcAft>
              <a:buClr>
                <a:schemeClr val="lt1"/>
              </a:buClr>
              <a:buSzPts val="2400"/>
              <a:buFont typeface="Noto Sans Symbols"/>
              <a:buChar char="🡪"/>
            </a:pPr>
            <a:r>
              <a:rPr lang="en-US" sz="2400"/>
              <a:t>How do they compare to their </a:t>
            </a:r>
            <a:r>
              <a:rPr lang="en-US" sz="2400">
                <a:solidFill>
                  <a:srgbClr val="92D050"/>
                </a:solidFill>
              </a:rPr>
              <a:t>Andean oviparous </a:t>
            </a:r>
            <a:r>
              <a:rPr lang="en-US" sz="2400"/>
              <a:t>(and other) sister clades?</a:t>
            </a:r>
            <a:endParaRPr sz="2800"/>
          </a:p>
        </p:txBody>
      </p:sp>
      <p:grpSp>
        <p:nvGrpSpPr>
          <p:cNvPr id="1128" name="Google Shape;1128;g3b48cf68732_3_175"/>
          <p:cNvGrpSpPr/>
          <p:nvPr/>
        </p:nvGrpSpPr>
        <p:grpSpPr>
          <a:xfrm>
            <a:off x="1425507" y="4035459"/>
            <a:ext cx="2712667" cy="1654682"/>
            <a:chOff x="6784935" y="2443246"/>
            <a:chExt cx="2712667" cy="1654682"/>
          </a:xfrm>
        </p:grpSpPr>
        <p:grpSp>
          <p:nvGrpSpPr>
            <p:cNvPr id="1129" name="Google Shape;1129;g3b48cf68732_3_175"/>
            <p:cNvGrpSpPr/>
            <p:nvPr/>
          </p:nvGrpSpPr>
          <p:grpSpPr>
            <a:xfrm>
              <a:off x="6784935" y="2443246"/>
              <a:ext cx="623750" cy="623750"/>
              <a:chOff x="2587752" y="11896344"/>
              <a:chExt cx="667512" cy="667512"/>
            </a:xfrm>
          </p:grpSpPr>
          <p:sp>
            <p:nvSpPr>
              <p:cNvPr id="1130" name="Google Shape;1130;g3b48cf68732_3_175"/>
              <p:cNvSpPr/>
              <p:nvPr/>
            </p:nvSpPr>
            <p:spPr>
              <a:xfrm>
                <a:off x="2587752" y="11896344"/>
                <a:ext cx="667512" cy="667512"/>
              </a:xfrm>
              <a:prstGeom prst="ellipse">
                <a:avLst/>
              </a:prstGeom>
              <a:solidFill>
                <a:srgbClr val="00B05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26"/>
                  <a:buFont typeface="Calibri"/>
                  <a:buNone/>
                </a:pPr>
                <a:r>
                  <a:t/>
                </a:r>
                <a:endParaRPr b="0" i="0" sz="1626" u="none" cap="none" strike="noStrike">
                  <a:solidFill>
                    <a:srgbClr val="FFFFFF"/>
                  </a:solidFill>
                  <a:latin typeface="Calibri"/>
                  <a:ea typeface="Calibri"/>
                  <a:cs typeface="Calibri"/>
                  <a:sym typeface="Calibri"/>
                </a:endParaRPr>
              </a:p>
            </p:txBody>
          </p:sp>
          <p:sp>
            <p:nvSpPr>
              <p:cNvPr id="1131" name="Google Shape;1131;g3b48cf68732_3_175"/>
              <p:cNvSpPr txBox="1"/>
              <p:nvPr/>
            </p:nvSpPr>
            <p:spPr>
              <a:xfrm>
                <a:off x="2587752" y="11999267"/>
                <a:ext cx="667512" cy="4681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43"/>
                  <a:buFont typeface="Calibri"/>
                  <a:buNone/>
                </a:pPr>
                <a:r>
                  <a:rPr b="1" i="0" lang="en-US" sz="2243" u="none" cap="none" strike="noStrike">
                    <a:solidFill>
                      <a:srgbClr val="FFFFFF"/>
                    </a:solidFill>
                    <a:latin typeface="Calibri"/>
                    <a:ea typeface="Calibri"/>
                    <a:cs typeface="Calibri"/>
                    <a:sym typeface="Calibri"/>
                  </a:rPr>
                  <a:t>AM</a:t>
                </a:r>
                <a:endParaRPr/>
              </a:p>
            </p:txBody>
          </p:sp>
        </p:grpSp>
        <p:grpSp>
          <p:nvGrpSpPr>
            <p:cNvPr id="1132" name="Google Shape;1132;g3b48cf68732_3_175"/>
            <p:cNvGrpSpPr/>
            <p:nvPr/>
          </p:nvGrpSpPr>
          <p:grpSpPr>
            <a:xfrm>
              <a:off x="8873852" y="2443246"/>
              <a:ext cx="623750" cy="623750"/>
              <a:chOff x="2587752" y="11896344"/>
              <a:chExt cx="667512" cy="667512"/>
            </a:xfrm>
          </p:grpSpPr>
          <p:sp>
            <p:nvSpPr>
              <p:cNvPr id="1133" name="Google Shape;1133;g3b48cf68732_3_175"/>
              <p:cNvSpPr/>
              <p:nvPr/>
            </p:nvSpPr>
            <p:spPr>
              <a:xfrm>
                <a:off x="2587752" y="11896344"/>
                <a:ext cx="667512" cy="667512"/>
              </a:xfrm>
              <a:prstGeom prst="ellipse">
                <a:avLst/>
              </a:prstGeom>
              <a:solidFill>
                <a:srgbClr val="563AA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26"/>
                  <a:buFont typeface="Calibri"/>
                  <a:buNone/>
                </a:pPr>
                <a:r>
                  <a:t/>
                </a:r>
                <a:endParaRPr b="0" i="0" sz="1626" u="none" cap="none" strike="noStrike">
                  <a:solidFill>
                    <a:srgbClr val="FFFFFF"/>
                  </a:solidFill>
                  <a:latin typeface="Calibri"/>
                  <a:ea typeface="Calibri"/>
                  <a:cs typeface="Calibri"/>
                  <a:sym typeface="Calibri"/>
                </a:endParaRPr>
              </a:p>
            </p:txBody>
          </p:sp>
          <p:sp>
            <p:nvSpPr>
              <p:cNvPr id="1134" name="Google Shape;1134;g3b48cf68732_3_175"/>
              <p:cNvSpPr txBox="1"/>
              <p:nvPr/>
            </p:nvSpPr>
            <p:spPr>
              <a:xfrm>
                <a:off x="2587752" y="11999267"/>
                <a:ext cx="667512" cy="4681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43"/>
                  <a:buFont typeface="Calibri"/>
                  <a:buNone/>
                </a:pPr>
                <a:r>
                  <a:rPr b="1" i="0" lang="en-US" sz="2243" u="none" cap="none" strike="noStrike">
                    <a:solidFill>
                      <a:srgbClr val="FFFFFF"/>
                    </a:solidFill>
                    <a:latin typeface="Calibri"/>
                    <a:ea typeface="Calibri"/>
                    <a:cs typeface="Calibri"/>
                    <a:sym typeface="Calibri"/>
                  </a:rPr>
                  <a:t>V</a:t>
                </a:r>
                <a:endParaRPr/>
              </a:p>
            </p:txBody>
          </p:sp>
        </p:grpSp>
        <p:grpSp>
          <p:nvGrpSpPr>
            <p:cNvPr id="1135" name="Google Shape;1135;g3b48cf68732_3_175"/>
            <p:cNvGrpSpPr/>
            <p:nvPr/>
          </p:nvGrpSpPr>
          <p:grpSpPr>
            <a:xfrm>
              <a:off x="7811294" y="3474178"/>
              <a:ext cx="623750" cy="623750"/>
              <a:chOff x="2587752" y="11896344"/>
              <a:chExt cx="667512" cy="667512"/>
            </a:xfrm>
          </p:grpSpPr>
          <p:sp>
            <p:nvSpPr>
              <p:cNvPr id="1136" name="Google Shape;1136;g3b48cf68732_3_175"/>
              <p:cNvSpPr/>
              <p:nvPr/>
            </p:nvSpPr>
            <p:spPr>
              <a:xfrm>
                <a:off x="2587752" y="11896344"/>
                <a:ext cx="667512" cy="667512"/>
              </a:xfrm>
              <a:prstGeom prst="ellipse">
                <a:avLst/>
              </a:prstGeom>
              <a:solidFill>
                <a:srgbClr val="96362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26"/>
                  <a:buFont typeface="Calibri"/>
                  <a:buNone/>
                </a:pPr>
                <a:r>
                  <a:t/>
                </a:r>
                <a:endParaRPr b="0" i="0" sz="1626" u="none" cap="none" strike="noStrike">
                  <a:solidFill>
                    <a:srgbClr val="FFFFFF"/>
                  </a:solidFill>
                  <a:latin typeface="Calibri"/>
                  <a:ea typeface="Calibri"/>
                  <a:cs typeface="Calibri"/>
                  <a:sym typeface="Calibri"/>
                </a:endParaRPr>
              </a:p>
            </p:txBody>
          </p:sp>
          <p:sp>
            <p:nvSpPr>
              <p:cNvPr id="1137" name="Google Shape;1137;g3b48cf68732_3_175"/>
              <p:cNvSpPr txBox="1"/>
              <p:nvPr/>
            </p:nvSpPr>
            <p:spPr>
              <a:xfrm>
                <a:off x="2587752" y="11999267"/>
                <a:ext cx="667512" cy="4681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43"/>
                  <a:buFont typeface="Calibri"/>
                  <a:buNone/>
                </a:pPr>
                <a:r>
                  <a:rPr b="1" i="0" lang="en-US" sz="2243" u="none" cap="none" strike="noStrike">
                    <a:solidFill>
                      <a:srgbClr val="FFFFFF"/>
                    </a:solidFill>
                    <a:latin typeface="Calibri"/>
                    <a:ea typeface="Calibri"/>
                    <a:cs typeface="Calibri"/>
                    <a:sym typeface="Calibri"/>
                  </a:rPr>
                  <a:t>λ</a:t>
                </a:r>
                <a:endParaRPr/>
              </a:p>
            </p:txBody>
          </p:sp>
        </p:grpSp>
        <p:cxnSp>
          <p:nvCxnSpPr>
            <p:cNvPr id="1138" name="Google Shape;1138;g3b48cf68732_3_175"/>
            <p:cNvCxnSpPr>
              <a:stCxn id="1130" idx="5"/>
              <a:endCxn id="1136" idx="1"/>
            </p:cNvCxnSpPr>
            <p:nvPr/>
          </p:nvCxnSpPr>
          <p:spPr>
            <a:xfrm>
              <a:off x="7317339" y="2975650"/>
              <a:ext cx="585300" cy="589800"/>
            </a:xfrm>
            <a:prstGeom prst="straightConnector1">
              <a:avLst/>
            </a:prstGeom>
            <a:noFill/>
            <a:ln cap="flat" cmpd="sng" w="57150">
              <a:solidFill>
                <a:schemeClr val="lt1"/>
              </a:solidFill>
              <a:prstDash val="solid"/>
              <a:miter lim="800000"/>
              <a:headEnd len="sm" w="sm" type="none"/>
              <a:tailEnd len="med" w="med" type="triangle"/>
            </a:ln>
          </p:spPr>
        </p:cxnSp>
        <p:cxnSp>
          <p:nvCxnSpPr>
            <p:cNvPr id="1139" name="Google Shape;1139;g3b48cf68732_3_175"/>
            <p:cNvCxnSpPr>
              <a:stCxn id="1133" idx="3"/>
              <a:endCxn id="1136" idx="7"/>
            </p:cNvCxnSpPr>
            <p:nvPr/>
          </p:nvCxnSpPr>
          <p:spPr>
            <a:xfrm flipH="1">
              <a:off x="8343598" y="2975650"/>
              <a:ext cx="621600" cy="589800"/>
            </a:xfrm>
            <a:prstGeom prst="straightConnector1">
              <a:avLst/>
            </a:prstGeom>
            <a:noFill/>
            <a:ln cap="flat" cmpd="sng" w="57150">
              <a:solidFill>
                <a:schemeClr val="lt1"/>
              </a:solidFill>
              <a:prstDash val="solid"/>
              <a:miter lim="800000"/>
              <a:headEnd len="sm" w="sm" type="none"/>
              <a:tailEnd len="med" w="med" type="triangle"/>
            </a:ln>
          </p:spPr>
        </p:cxnSp>
      </p:grpSp>
      <p:sp>
        <p:nvSpPr>
          <p:cNvPr id="1140" name="Google Shape;1140;g3b48cf68732_3_175"/>
          <p:cNvSpPr txBox="1"/>
          <p:nvPr/>
        </p:nvSpPr>
        <p:spPr>
          <a:xfrm>
            <a:off x="2469965" y="4119183"/>
            <a:ext cx="623750" cy="4374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43"/>
              <a:buFont typeface="Calibri"/>
              <a:buNone/>
            </a:pPr>
            <a:r>
              <a:rPr b="1" i="0" lang="en-US" sz="2243" u="none" cap="none" strike="noStrike">
                <a:solidFill>
                  <a:srgbClr val="FFFFFF"/>
                </a:solidFill>
                <a:latin typeface="Calibri"/>
                <a:ea typeface="Calibri"/>
                <a:cs typeface="Calibri"/>
                <a:sym typeface="Calibri"/>
              </a:rPr>
              <a:t>?</a:t>
            </a:r>
            <a:endParaRPr/>
          </a:p>
        </p:txBody>
      </p:sp>
      <p:pic>
        <p:nvPicPr>
          <p:cNvPr id="1141" name="Google Shape;1141;g3b48cf68732_3_175"/>
          <p:cNvPicPr preferRelativeResize="0"/>
          <p:nvPr/>
        </p:nvPicPr>
        <p:blipFill rotWithShape="1">
          <a:blip r:embed="rId4">
            <a:alphaModFix/>
          </a:blip>
          <a:srcRect b="0" l="0" r="0" t="0"/>
          <a:stretch/>
        </p:blipFill>
        <p:spPr>
          <a:xfrm>
            <a:off x="11077789" y="4754698"/>
            <a:ext cx="890093" cy="210330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g3b48cf68732_3_197"/>
          <p:cNvSpPr/>
          <p:nvPr/>
        </p:nvSpPr>
        <p:spPr>
          <a:xfrm>
            <a:off x="6367055" y="5250426"/>
            <a:ext cx="6014312" cy="160757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148" name="Google Shape;1148;g3b48cf68732_3_197"/>
          <p:cNvPicPr preferRelativeResize="0"/>
          <p:nvPr/>
        </p:nvPicPr>
        <p:blipFill rotWithShape="1">
          <a:blip r:embed="rId3">
            <a:alphaModFix/>
          </a:blip>
          <a:srcRect b="0" l="0" r="0" t="0"/>
          <a:stretch/>
        </p:blipFill>
        <p:spPr>
          <a:xfrm>
            <a:off x="6373600" y="0"/>
            <a:ext cx="5827776" cy="6858000"/>
          </a:xfrm>
          <a:prstGeom prst="rect">
            <a:avLst/>
          </a:prstGeom>
          <a:noFill/>
          <a:ln>
            <a:noFill/>
          </a:ln>
        </p:spPr>
      </p:pic>
      <p:sp>
        <p:nvSpPr>
          <p:cNvPr id="1149" name="Google Shape;1149;g3b48cf68732_3_197"/>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Data-Disbelief</a:t>
            </a:r>
            <a:endParaRPr/>
          </a:p>
        </p:txBody>
      </p:sp>
      <p:sp>
        <p:nvSpPr>
          <p:cNvPr id="1150" name="Google Shape;1150;g3b48cf68732_3_197"/>
          <p:cNvSpPr txBox="1"/>
          <p:nvPr>
            <p:ph idx="1" type="body"/>
          </p:nvPr>
        </p:nvSpPr>
        <p:spPr>
          <a:xfrm>
            <a:off x="417249" y="1078037"/>
            <a:ext cx="5757391" cy="5098926"/>
          </a:xfrm>
          <a:prstGeom prst="rect">
            <a:avLst/>
          </a:prstGeom>
          <a:noFill/>
          <a:ln>
            <a:noFill/>
          </a:ln>
        </p:spPr>
        <p:txBody>
          <a:bodyPr anchorCtr="0" anchor="t" bIns="45700" lIns="91425" spcFirstLastPara="1" rIns="91425" wrap="square" tIns="45700">
            <a:noAutofit/>
          </a:bodyPr>
          <a:lstStyle/>
          <a:p>
            <a:pPr indent="-76200" lvl="0" marL="228600" rtl="0" algn="l">
              <a:lnSpc>
                <a:spcPct val="90000"/>
              </a:lnSpc>
              <a:spcBef>
                <a:spcPts val="0"/>
              </a:spcBef>
              <a:spcAft>
                <a:spcPts val="0"/>
              </a:spcAft>
              <a:buClr>
                <a:schemeClr val="lt1"/>
              </a:buClr>
              <a:buSzPts val="2400"/>
              <a:buFont typeface="Noto Sans Symbols"/>
              <a:buNone/>
            </a:pPr>
            <a:r>
              <a:t/>
            </a:r>
            <a:endParaRPr sz="2400"/>
          </a:p>
          <a:p>
            <a:pPr indent="-228600" lvl="0" marL="228600" rtl="0" algn="l">
              <a:lnSpc>
                <a:spcPct val="90000"/>
              </a:lnSpc>
              <a:spcBef>
                <a:spcPts val="1000"/>
              </a:spcBef>
              <a:spcAft>
                <a:spcPts val="0"/>
              </a:spcAft>
              <a:buClr>
                <a:schemeClr val="lt1"/>
              </a:buClr>
              <a:buSzPts val="2400"/>
              <a:buFont typeface="Noto Sans Symbols"/>
              <a:buChar char="🡪"/>
            </a:pPr>
            <a:r>
              <a:rPr lang="en-US" sz="2400"/>
              <a:t>Is it plausible that the predominantly </a:t>
            </a:r>
            <a:r>
              <a:rPr lang="en-US" sz="2400">
                <a:solidFill>
                  <a:srgbClr val="E28E7B"/>
                </a:solidFill>
              </a:rPr>
              <a:t>Andean viviparous</a:t>
            </a:r>
            <a:r>
              <a:rPr lang="en-US" sz="2400"/>
              <a:t> clades diversify fastest?</a:t>
            </a:r>
            <a:endParaRPr/>
          </a:p>
          <a:p>
            <a:pPr indent="-228600" lvl="0" marL="228600" rtl="0" algn="l">
              <a:lnSpc>
                <a:spcPct val="90000"/>
              </a:lnSpc>
              <a:spcBef>
                <a:spcPts val="1000"/>
              </a:spcBef>
              <a:spcAft>
                <a:spcPts val="0"/>
              </a:spcAft>
              <a:buClr>
                <a:schemeClr val="lt1"/>
              </a:buClr>
              <a:buSzPts val="2400"/>
              <a:buFont typeface="Noto Sans Symbols"/>
              <a:buChar char="🡪"/>
            </a:pPr>
            <a:r>
              <a:rPr lang="en-US" sz="2400"/>
              <a:t>How do they compare to their </a:t>
            </a:r>
            <a:r>
              <a:rPr lang="en-US" sz="2400">
                <a:solidFill>
                  <a:srgbClr val="92D050"/>
                </a:solidFill>
              </a:rPr>
              <a:t>Andean oviparous </a:t>
            </a:r>
            <a:r>
              <a:rPr lang="en-US" sz="2400"/>
              <a:t>(and other) sister clades?</a:t>
            </a:r>
            <a:endParaRPr sz="2800"/>
          </a:p>
        </p:txBody>
      </p:sp>
      <p:grpSp>
        <p:nvGrpSpPr>
          <p:cNvPr id="1151" name="Google Shape;1151;g3b48cf68732_3_197"/>
          <p:cNvGrpSpPr/>
          <p:nvPr/>
        </p:nvGrpSpPr>
        <p:grpSpPr>
          <a:xfrm>
            <a:off x="1425507" y="4035459"/>
            <a:ext cx="2712667" cy="1654682"/>
            <a:chOff x="6784935" y="2443246"/>
            <a:chExt cx="2712667" cy="1654682"/>
          </a:xfrm>
        </p:grpSpPr>
        <p:grpSp>
          <p:nvGrpSpPr>
            <p:cNvPr id="1152" name="Google Shape;1152;g3b48cf68732_3_197"/>
            <p:cNvGrpSpPr/>
            <p:nvPr/>
          </p:nvGrpSpPr>
          <p:grpSpPr>
            <a:xfrm>
              <a:off x="6784935" y="2443246"/>
              <a:ext cx="623750" cy="623750"/>
              <a:chOff x="2587752" y="11896344"/>
              <a:chExt cx="667512" cy="667512"/>
            </a:xfrm>
          </p:grpSpPr>
          <p:sp>
            <p:nvSpPr>
              <p:cNvPr id="1153" name="Google Shape;1153;g3b48cf68732_3_197"/>
              <p:cNvSpPr/>
              <p:nvPr/>
            </p:nvSpPr>
            <p:spPr>
              <a:xfrm>
                <a:off x="2587752" y="11896344"/>
                <a:ext cx="667512" cy="667512"/>
              </a:xfrm>
              <a:prstGeom prst="ellipse">
                <a:avLst/>
              </a:prstGeom>
              <a:solidFill>
                <a:srgbClr val="00B05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26"/>
                  <a:buFont typeface="Calibri"/>
                  <a:buNone/>
                </a:pPr>
                <a:r>
                  <a:t/>
                </a:r>
                <a:endParaRPr b="0" i="0" sz="1626" u="none" cap="none" strike="noStrike">
                  <a:solidFill>
                    <a:srgbClr val="FFFFFF"/>
                  </a:solidFill>
                  <a:latin typeface="Calibri"/>
                  <a:ea typeface="Calibri"/>
                  <a:cs typeface="Calibri"/>
                  <a:sym typeface="Calibri"/>
                </a:endParaRPr>
              </a:p>
            </p:txBody>
          </p:sp>
          <p:sp>
            <p:nvSpPr>
              <p:cNvPr id="1154" name="Google Shape;1154;g3b48cf68732_3_197"/>
              <p:cNvSpPr txBox="1"/>
              <p:nvPr/>
            </p:nvSpPr>
            <p:spPr>
              <a:xfrm>
                <a:off x="2587752" y="11999267"/>
                <a:ext cx="667512" cy="4681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43"/>
                  <a:buFont typeface="Calibri"/>
                  <a:buNone/>
                </a:pPr>
                <a:r>
                  <a:rPr b="1" i="0" lang="en-US" sz="2243" u="none" cap="none" strike="noStrike">
                    <a:solidFill>
                      <a:srgbClr val="FFFFFF"/>
                    </a:solidFill>
                    <a:latin typeface="Calibri"/>
                    <a:ea typeface="Calibri"/>
                    <a:cs typeface="Calibri"/>
                    <a:sym typeface="Calibri"/>
                  </a:rPr>
                  <a:t>AM</a:t>
                </a:r>
                <a:endParaRPr/>
              </a:p>
            </p:txBody>
          </p:sp>
        </p:grpSp>
        <p:grpSp>
          <p:nvGrpSpPr>
            <p:cNvPr id="1155" name="Google Shape;1155;g3b48cf68732_3_197"/>
            <p:cNvGrpSpPr/>
            <p:nvPr/>
          </p:nvGrpSpPr>
          <p:grpSpPr>
            <a:xfrm>
              <a:off x="8873852" y="2443246"/>
              <a:ext cx="623750" cy="623750"/>
              <a:chOff x="2587752" y="11896344"/>
              <a:chExt cx="667512" cy="667512"/>
            </a:xfrm>
          </p:grpSpPr>
          <p:sp>
            <p:nvSpPr>
              <p:cNvPr id="1156" name="Google Shape;1156;g3b48cf68732_3_197"/>
              <p:cNvSpPr/>
              <p:nvPr/>
            </p:nvSpPr>
            <p:spPr>
              <a:xfrm>
                <a:off x="2587752" y="11896344"/>
                <a:ext cx="667512" cy="667512"/>
              </a:xfrm>
              <a:prstGeom prst="ellipse">
                <a:avLst/>
              </a:prstGeom>
              <a:solidFill>
                <a:srgbClr val="563AA2"/>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26"/>
                  <a:buFont typeface="Calibri"/>
                  <a:buNone/>
                </a:pPr>
                <a:r>
                  <a:t/>
                </a:r>
                <a:endParaRPr b="0" i="0" sz="1626" u="none" cap="none" strike="noStrike">
                  <a:solidFill>
                    <a:srgbClr val="FFFFFF"/>
                  </a:solidFill>
                  <a:latin typeface="Calibri"/>
                  <a:ea typeface="Calibri"/>
                  <a:cs typeface="Calibri"/>
                  <a:sym typeface="Calibri"/>
                </a:endParaRPr>
              </a:p>
            </p:txBody>
          </p:sp>
          <p:sp>
            <p:nvSpPr>
              <p:cNvPr id="1157" name="Google Shape;1157;g3b48cf68732_3_197"/>
              <p:cNvSpPr txBox="1"/>
              <p:nvPr/>
            </p:nvSpPr>
            <p:spPr>
              <a:xfrm>
                <a:off x="2587752" y="11999267"/>
                <a:ext cx="667512" cy="4681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43"/>
                  <a:buFont typeface="Calibri"/>
                  <a:buNone/>
                </a:pPr>
                <a:r>
                  <a:rPr b="1" i="0" lang="en-US" sz="2243" u="none" cap="none" strike="noStrike">
                    <a:solidFill>
                      <a:srgbClr val="FFFFFF"/>
                    </a:solidFill>
                    <a:latin typeface="Calibri"/>
                    <a:ea typeface="Calibri"/>
                    <a:cs typeface="Calibri"/>
                    <a:sym typeface="Calibri"/>
                  </a:rPr>
                  <a:t>V</a:t>
                </a:r>
                <a:endParaRPr/>
              </a:p>
            </p:txBody>
          </p:sp>
        </p:grpSp>
        <p:grpSp>
          <p:nvGrpSpPr>
            <p:cNvPr id="1158" name="Google Shape;1158;g3b48cf68732_3_197"/>
            <p:cNvGrpSpPr/>
            <p:nvPr/>
          </p:nvGrpSpPr>
          <p:grpSpPr>
            <a:xfrm>
              <a:off x="7811294" y="3474178"/>
              <a:ext cx="623750" cy="623750"/>
              <a:chOff x="2587752" y="11896344"/>
              <a:chExt cx="667512" cy="667512"/>
            </a:xfrm>
          </p:grpSpPr>
          <p:sp>
            <p:nvSpPr>
              <p:cNvPr id="1159" name="Google Shape;1159;g3b48cf68732_3_197"/>
              <p:cNvSpPr/>
              <p:nvPr/>
            </p:nvSpPr>
            <p:spPr>
              <a:xfrm>
                <a:off x="2587752" y="11896344"/>
                <a:ext cx="667512" cy="667512"/>
              </a:xfrm>
              <a:prstGeom prst="ellipse">
                <a:avLst/>
              </a:prstGeom>
              <a:solidFill>
                <a:srgbClr val="963620"/>
              </a:solidFill>
              <a:ln cap="flat" cmpd="sng" w="381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26"/>
                  <a:buFont typeface="Calibri"/>
                  <a:buNone/>
                </a:pPr>
                <a:r>
                  <a:t/>
                </a:r>
                <a:endParaRPr b="0" i="0" sz="1626" u="none" cap="none" strike="noStrike">
                  <a:solidFill>
                    <a:srgbClr val="FFFFFF"/>
                  </a:solidFill>
                  <a:latin typeface="Calibri"/>
                  <a:ea typeface="Calibri"/>
                  <a:cs typeface="Calibri"/>
                  <a:sym typeface="Calibri"/>
                </a:endParaRPr>
              </a:p>
            </p:txBody>
          </p:sp>
          <p:sp>
            <p:nvSpPr>
              <p:cNvPr id="1160" name="Google Shape;1160;g3b48cf68732_3_197"/>
              <p:cNvSpPr txBox="1"/>
              <p:nvPr/>
            </p:nvSpPr>
            <p:spPr>
              <a:xfrm>
                <a:off x="2587752" y="11999267"/>
                <a:ext cx="667512" cy="4681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43"/>
                  <a:buFont typeface="Calibri"/>
                  <a:buNone/>
                </a:pPr>
                <a:r>
                  <a:rPr b="1" i="0" lang="en-US" sz="2243" u="none" cap="none" strike="noStrike">
                    <a:solidFill>
                      <a:srgbClr val="FFFFFF"/>
                    </a:solidFill>
                    <a:latin typeface="Calibri"/>
                    <a:ea typeface="Calibri"/>
                    <a:cs typeface="Calibri"/>
                    <a:sym typeface="Calibri"/>
                  </a:rPr>
                  <a:t>λ</a:t>
                </a:r>
                <a:endParaRPr/>
              </a:p>
            </p:txBody>
          </p:sp>
        </p:grpSp>
        <p:cxnSp>
          <p:nvCxnSpPr>
            <p:cNvPr id="1161" name="Google Shape;1161;g3b48cf68732_3_197"/>
            <p:cNvCxnSpPr>
              <a:stCxn id="1153" idx="5"/>
              <a:endCxn id="1159" idx="1"/>
            </p:cNvCxnSpPr>
            <p:nvPr/>
          </p:nvCxnSpPr>
          <p:spPr>
            <a:xfrm>
              <a:off x="7317339" y="2975650"/>
              <a:ext cx="585300" cy="589800"/>
            </a:xfrm>
            <a:prstGeom prst="straightConnector1">
              <a:avLst/>
            </a:prstGeom>
            <a:noFill/>
            <a:ln cap="flat" cmpd="sng" w="57150">
              <a:solidFill>
                <a:schemeClr val="lt1"/>
              </a:solidFill>
              <a:prstDash val="solid"/>
              <a:miter lim="800000"/>
              <a:headEnd len="sm" w="sm" type="none"/>
              <a:tailEnd len="med" w="med" type="triangle"/>
            </a:ln>
          </p:spPr>
        </p:cxnSp>
        <p:cxnSp>
          <p:nvCxnSpPr>
            <p:cNvPr id="1162" name="Google Shape;1162;g3b48cf68732_3_197"/>
            <p:cNvCxnSpPr>
              <a:stCxn id="1156" idx="3"/>
              <a:endCxn id="1159" idx="7"/>
            </p:cNvCxnSpPr>
            <p:nvPr/>
          </p:nvCxnSpPr>
          <p:spPr>
            <a:xfrm flipH="1">
              <a:off x="8343598" y="2975650"/>
              <a:ext cx="621600" cy="589800"/>
            </a:xfrm>
            <a:prstGeom prst="straightConnector1">
              <a:avLst/>
            </a:prstGeom>
            <a:noFill/>
            <a:ln cap="flat" cmpd="sng" w="57150">
              <a:solidFill>
                <a:schemeClr val="lt1"/>
              </a:solidFill>
              <a:prstDash val="solid"/>
              <a:miter lim="800000"/>
              <a:headEnd len="sm" w="sm" type="none"/>
              <a:tailEnd len="med" w="med" type="triangle"/>
            </a:ln>
          </p:spPr>
        </p:cxnSp>
      </p:grpSp>
      <p:sp>
        <p:nvSpPr>
          <p:cNvPr id="1163" name="Google Shape;1163;g3b48cf68732_3_197"/>
          <p:cNvSpPr txBox="1"/>
          <p:nvPr/>
        </p:nvSpPr>
        <p:spPr>
          <a:xfrm>
            <a:off x="2469965" y="4119183"/>
            <a:ext cx="623750" cy="4374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2243"/>
              <a:buFont typeface="Calibri"/>
              <a:buNone/>
            </a:pPr>
            <a:r>
              <a:rPr b="1" i="0" lang="en-US" sz="2243" u="none" cap="none" strike="noStrike">
                <a:solidFill>
                  <a:srgbClr val="FFFFFF"/>
                </a:solidFill>
                <a:latin typeface="Calibri"/>
                <a:ea typeface="Calibri"/>
                <a:cs typeface="Calibri"/>
                <a:sym typeface="Calibri"/>
              </a:rPr>
              <a:t>?</a:t>
            </a:r>
            <a:endParaRPr/>
          </a:p>
        </p:txBody>
      </p:sp>
      <p:sp>
        <p:nvSpPr>
          <p:cNvPr id="1164" name="Google Shape;1164;g3b48cf68732_3_197"/>
          <p:cNvSpPr/>
          <p:nvPr/>
        </p:nvSpPr>
        <p:spPr>
          <a:xfrm>
            <a:off x="9344715" y="7374"/>
            <a:ext cx="1504336" cy="2462981"/>
          </a:xfrm>
          <a:custGeom>
            <a:rect b="b" l="l" r="r" t="t"/>
            <a:pathLst>
              <a:path extrusionOk="0" h="2462981" w="1504336">
                <a:moveTo>
                  <a:pt x="88491" y="2101646"/>
                </a:moveTo>
                <a:lnTo>
                  <a:pt x="921775" y="2462981"/>
                </a:lnTo>
                <a:lnTo>
                  <a:pt x="1135626" y="1976284"/>
                </a:lnTo>
                <a:lnTo>
                  <a:pt x="1319981" y="1460091"/>
                </a:lnTo>
                <a:lnTo>
                  <a:pt x="1445342" y="884904"/>
                </a:lnTo>
                <a:lnTo>
                  <a:pt x="1482213" y="331839"/>
                </a:lnTo>
                <a:lnTo>
                  <a:pt x="1504336" y="0"/>
                </a:lnTo>
                <a:lnTo>
                  <a:pt x="825910" y="7375"/>
                </a:lnTo>
                <a:lnTo>
                  <a:pt x="486697" y="663678"/>
                </a:lnTo>
                <a:lnTo>
                  <a:pt x="162233" y="1555955"/>
                </a:lnTo>
                <a:lnTo>
                  <a:pt x="0" y="2050026"/>
                </a:lnTo>
                <a:lnTo>
                  <a:pt x="88491" y="2101646"/>
                </a:lnTo>
                <a:close/>
              </a:path>
            </a:pathLst>
          </a:custGeom>
          <a:solidFill>
            <a:srgbClr val="92D050">
              <a:alpha val="24705"/>
            </a:srgbClr>
          </a:solidFill>
          <a:ln cap="flat" cmpd="sng" w="381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65" name="Google Shape;1165;g3b48cf68732_3_197"/>
          <p:cNvSpPr/>
          <p:nvPr/>
        </p:nvSpPr>
        <p:spPr>
          <a:xfrm>
            <a:off x="9269361" y="2359742"/>
            <a:ext cx="995516" cy="833284"/>
          </a:xfrm>
          <a:custGeom>
            <a:rect b="b" l="l" r="r" t="t"/>
            <a:pathLst>
              <a:path extrusionOk="0" h="833284" w="995516">
                <a:moveTo>
                  <a:pt x="0" y="435077"/>
                </a:moveTo>
                <a:lnTo>
                  <a:pt x="597310" y="833284"/>
                </a:lnTo>
                <a:lnTo>
                  <a:pt x="781665" y="553064"/>
                </a:lnTo>
                <a:lnTo>
                  <a:pt x="995516" y="169606"/>
                </a:lnTo>
                <a:lnTo>
                  <a:pt x="663678" y="0"/>
                </a:lnTo>
                <a:lnTo>
                  <a:pt x="213852" y="81116"/>
                </a:lnTo>
                <a:lnTo>
                  <a:pt x="0" y="435077"/>
                </a:lnTo>
                <a:close/>
              </a:path>
            </a:pathLst>
          </a:custGeom>
          <a:solidFill>
            <a:srgbClr val="FF0000">
              <a:alpha val="24705"/>
            </a:srgbClr>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66" name="Google Shape;1166;g3b48cf68732_3_197"/>
          <p:cNvSpPr/>
          <p:nvPr/>
        </p:nvSpPr>
        <p:spPr>
          <a:xfrm>
            <a:off x="7809271" y="3355258"/>
            <a:ext cx="1482213" cy="1172497"/>
          </a:xfrm>
          <a:custGeom>
            <a:rect b="b" l="l" r="r" t="t"/>
            <a:pathLst>
              <a:path extrusionOk="0" h="1172497" w="1482213">
                <a:moveTo>
                  <a:pt x="0" y="258097"/>
                </a:moveTo>
                <a:lnTo>
                  <a:pt x="722671" y="1165123"/>
                </a:lnTo>
                <a:lnTo>
                  <a:pt x="737419" y="1172497"/>
                </a:lnTo>
                <a:lnTo>
                  <a:pt x="1039761" y="943897"/>
                </a:lnTo>
                <a:lnTo>
                  <a:pt x="1342103" y="693174"/>
                </a:lnTo>
                <a:lnTo>
                  <a:pt x="1482213" y="545690"/>
                </a:lnTo>
                <a:lnTo>
                  <a:pt x="1054510" y="176981"/>
                </a:lnTo>
                <a:lnTo>
                  <a:pt x="346587" y="0"/>
                </a:lnTo>
                <a:lnTo>
                  <a:pt x="0" y="258097"/>
                </a:lnTo>
                <a:close/>
              </a:path>
            </a:pathLst>
          </a:custGeom>
          <a:solidFill>
            <a:srgbClr val="92D050">
              <a:alpha val="24705"/>
            </a:srgbClr>
          </a:solidFill>
          <a:ln cap="flat" cmpd="sng" w="38100">
            <a:solidFill>
              <a:srgbClr val="92D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67" name="Google Shape;1167;g3b48cf68732_3_197"/>
          <p:cNvSpPr/>
          <p:nvPr/>
        </p:nvSpPr>
        <p:spPr>
          <a:xfrm>
            <a:off x="7256206" y="3797710"/>
            <a:ext cx="1305233" cy="1201993"/>
          </a:xfrm>
          <a:custGeom>
            <a:rect b="b" l="l" r="r" t="t"/>
            <a:pathLst>
              <a:path extrusionOk="0" h="1201993" w="1305233">
                <a:moveTo>
                  <a:pt x="0" y="110613"/>
                </a:moveTo>
                <a:lnTo>
                  <a:pt x="575188" y="1201993"/>
                </a:lnTo>
                <a:lnTo>
                  <a:pt x="929149" y="1017638"/>
                </a:lnTo>
                <a:lnTo>
                  <a:pt x="1305233" y="737419"/>
                </a:lnTo>
                <a:lnTo>
                  <a:pt x="870155" y="213851"/>
                </a:lnTo>
                <a:lnTo>
                  <a:pt x="265471" y="0"/>
                </a:lnTo>
                <a:lnTo>
                  <a:pt x="0" y="110613"/>
                </a:lnTo>
                <a:close/>
              </a:path>
            </a:pathLst>
          </a:custGeom>
          <a:solidFill>
            <a:srgbClr val="FF0000">
              <a:alpha val="24705"/>
            </a:srgbClr>
          </a:solid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id="1168" name="Google Shape;1168;g3b48cf68732_3_197"/>
          <p:cNvPicPr preferRelativeResize="0"/>
          <p:nvPr/>
        </p:nvPicPr>
        <p:blipFill rotWithShape="1">
          <a:blip r:embed="rId4">
            <a:alphaModFix/>
          </a:blip>
          <a:srcRect b="0" l="0" r="0" t="0"/>
          <a:stretch/>
        </p:blipFill>
        <p:spPr>
          <a:xfrm>
            <a:off x="11077789" y="4754698"/>
            <a:ext cx="890093" cy="210330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g3b48cf68732_3_223"/>
          <p:cNvSpPr txBox="1"/>
          <p:nvPr>
            <p:ph type="title"/>
          </p:nvPr>
        </p:nvSpPr>
        <p:spPr>
          <a:xfrm>
            <a:off x="417250" y="178687"/>
            <a:ext cx="11363400" cy="720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br>
              <a:rPr lang="en-US" sz="3600"/>
            </a:br>
            <a:r>
              <a:rPr lang="en-US" sz="3600">
                <a:solidFill>
                  <a:srgbClr val="FFC000"/>
                </a:solidFill>
              </a:rPr>
              <a:t>Conditioning on ‘known’ rate shifts</a:t>
            </a:r>
            <a:endParaRPr sz="3600"/>
          </a:p>
        </p:txBody>
      </p:sp>
      <p:pic>
        <p:nvPicPr>
          <p:cNvPr id="1175" name="Google Shape;1175;g3b48cf68732_3_223"/>
          <p:cNvPicPr preferRelativeResize="0"/>
          <p:nvPr/>
        </p:nvPicPr>
        <p:blipFill rotWithShape="1">
          <a:blip r:embed="rId3">
            <a:alphaModFix/>
          </a:blip>
          <a:srcRect b="15184" l="0" r="0" t="11549"/>
          <a:stretch/>
        </p:blipFill>
        <p:spPr>
          <a:xfrm>
            <a:off x="6162284" y="1916241"/>
            <a:ext cx="5618366" cy="4109445"/>
          </a:xfrm>
          <a:prstGeom prst="rect">
            <a:avLst/>
          </a:prstGeom>
          <a:noFill/>
          <a:ln>
            <a:noFill/>
          </a:ln>
        </p:spPr>
      </p:pic>
      <p:sp>
        <p:nvSpPr>
          <p:cNvPr id="1176" name="Google Shape;1176;g3b48cf68732_3_223"/>
          <p:cNvSpPr txBox="1"/>
          <p:nvPr/>
        </p:nvSpPr>
        <p:spPr>
          <a:xfrm>
            <a:off x="7620760" y="3678576"/>
            <a:ext cx="48909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rgbClr val="70AD47"/>
                </a:solidFill>
                <a:latin typeface="Calibri"/>
                <a:ea typeface="Calibri"/>
                <a:cs typeface="Calibri"/>
                <a:sym typeface="Calibri"/>
              </a:rPr>
              <a:t>?</a:t>
            </a:r>
            <a:endParaRPr/>
          </a:p>
        </p:txBody>
      </p:sp>
      <p:sp>
        <p:nvSpPr>
          <p:cNvPr id="1177" name="Google Shape;1177;g3b48cf68732_3_223"/>
          <p:cNvSpPr txBox="1"/>
          <p:nvPr>
            <p:ph idx="1" type="body"/>
          </p:nvPr>
        </p:nvSpPr>
        <p:spPr>
          <a:xfrm>
            <a:off x="417250" y="1524363"/>
            <a:ext cx="5923948" cy="509892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t>Diversification of Pleurodonta: </a:t>
            </a:r>
            <a:endParaRPr/>
          </a:p>
          <a:p>
            <a:pPr indent="-228600" lvl="1" marL="685800" rtl="0" algn="l">
              <a:lnSpc>
                <a:spcPct val="90000"/>
              </a:lnSpc>
              <a:spcBef>
                <a:spcPts val="500"/>
              </a:spcBef>
              <a:spcAft>
                <a:spcPts val="0"/>
              </a:spcAft>
              <a:buClr>
                <a:schemeClr val="lt1"/>
              </a:buClr>
              <a:buSzPts val="2400"/>
              <a:buChar char="•"/>
            </a:pPr>
            <a:r>
              <a:rPr lang="en-US" sz="2400"/>
              <a:t>What are </a:t>
            </a:r>
            <a:r>
              <a:rPr b="1" i="1" lang="en-US" sz="2400"/>
              <a:t>actual</a:t>
            </a:r>
            <a:r>
              <a:rPr lang="en-US" sz="2400"/>
              <a:t> effects of</a:t>
            </a:r>
            <a:br>
              <a:rPr lang="en-US" sz="2400"/>
            </a:br>
            <a:r>
              <a:rPr lang="en-US" sz="2400"/>
              <a:t>viviparity and Andean mountains?</a:t>
            </a:r>
            <a:endParaRPr/>
          </a:p>
          <a:p>
            <a:pPr indent="0" lvl="1" marL="457200" rtl="0" algn="l">
              <a:lnSpc>
                <a:spcPct val="90000"/>
              </a:lnSpc>
              <a:spcBef>
                <a:spcPts val="500"/>
              </a:spcBef>
              <a:spcAft>
                <a:spcPts val="0"/>
              </a:spcAft>
              <a:buClr>
                <a:schemeClr val="lt1"/>
              </a:buClr>
              <a:buSzPts val="1800"/>
              <a:buNone/>
            </a:pPr>
            <a:r>
              <a:t/>
            </a:r>
            <a:endParaRPr/>
          </a:p>
          <a:p>
            <a:pPr indent="0" lvl="0" marL="0" rtl="0" algn="l">
              <a:lnSpc>
                <a:spcPct val="90000"/>
              </a:lnSpc>
              <a:spcBef>
                <a:spcPts val="1000"/>
              </a:spcBef>
              <a:spcAft>
                <a:spcPts val="0"/>
              </a:spcAft>
              <a:buClr>
                <a:schemeClr val="lt1"/>
              </a:buClr>
              <a:buSzPts val="2400"/>
              <a:buNone/>
            </a:pPr>
            <a:r>
              <a:rPr lang="en-US" sz="2400"/>
              <a:t>Re: Felsenstein:</a:t>
            </a:r>
            <a:endParaRPr/>
          </a:p>
          <a:p>
            <a:pPr indent="-228600" lvl="1" marL="685800" rtl="0" algn="l">
              <a:lnSpc>
                <a:spcPct val="90000"/>
              </a:lnSpc>
              <a:spcBef>
                <a:spcPts val="500"/>
              </a:spcBef>
              <a:spcAft>
                <a:spcPts val="0"/>
              </a:spcAft>
              <a:buClr>
                <a:schemeClr val="lt1"/>
              </a:buClr>
              <a:buSzPts val="2400"/>
              <a:buChar char="•"/>
            </a:pPr>
            <a:r>
              <a:rPr lang="en-US" sz="2400"/>
              <a:t>What are the 'latent' clades we </a:t>
            </a:r>
            <a:br>
              <a:rPr lang="en-US" sz="2400"/>
            </a:br>
            <a:r>
              <a:rPr lang="en-US" sz="2400"/>
              <a:t>need to condition on?</a:t>
            </a:r>
            <a:endParaRPr/>
          </a:p>
          <a:p>
            <a:pPr indent="-76200" lvl="1" marL="685800" rtl="0" algn="l">
              <a:lnSpc>
                <a:spcPct val="90000"/>
              </a:lnSpc>
              <a:spcBef>
                <a:spcPts val="500"/>
              </a:spcBef>
              <a:spcAft>
                <a:spcPts val="0"/>
              </a:spcAft>
              <a:buClr>
                <a:schemeClr val="lt1"/>
              </a:buClr>
              <a:buSzPts val="2400"/>
              <a:buNone/>
            </a:pPr>
            <a:r>
              <a:t/>
            </a:r>
            <a:endParaRPr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g3b5bdc7bf05_0_36"/>
          <p:cNvSpPr txBox="1"/>
          <p:nvPr>
            <p:ph type="title"/>
          </p:nvPr>
        </p:nvSpPr>
        <p:spPr>
          <a:xfrm>
            <a:off x="417250" y="178687"/>
            <a:ext cx="11363400" cy="720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br>
              <a:rPr lang="en-US" sz="3600"/>
            </a:br>
            <a:r>
              <a:rPr lang="en-US" sz="3600">
                <a:solidFill>
                  <a:srgbClr val="FFC000"/>
                </a:solidFill>
              </a:rPr>
              <a:t>Conditioning on ‘known’ rate shifts</a:t>
            </a:r>
            <a:endParaRPr sz="3600"/>
          </a:p>
        </p:txBody>
      </p:sp>
      <p:pic>
        <p:nvPicPr>
          <p:cNvPr id="1184" name="Google Shape;1184;g3b5bdc7bf05_0_36"/>
          <p:cNvPicPr preferRelativeResize="0"/>
          <p:nvPr/>
        </p:nvPicPr>
        <p:blipFill rotWithShape="1">
          <a:blip r:embed="rId3">
            <a:alphaModFix/>
          </a:blip>
          <a:srcRect b="15187" l="0" r="0" t="11546"/>
          <a:stretch/>
        </p:blipFill>
        <p:spPr>
          <a:xfrm>
            <a:off x="6162284" y="1916241"/>
            <a:ext cx="5618366" cy="4109445"/>
          </a:xfrm>
          <a:prstGeom prst="rect">
            <a:avLst/>
          </a:prstGeom>
          <a:noFill/>
          <a:ln>
            <a:noFill/>
          </a:ln>
        </p:spPr>
      </p:pic>
      <p:sp>
        <p:nvSpPr>
          <p:cNvPr id="1185" name="Google Shape;1185;g3b5bdc7bf05_0_36"/>
          <p:cNvSpPr txBox="1"/>
          <p:nvPr/>
        </p:nvSpPr>
        <p:spPr>
          <a:xfrm>
            <a:off x="7620760" y="3678576"/>
            <a:ext cx="4890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rgbClr val="70AD47"/>
                </a:solidFill>
                <a:latin typeface="Calibri"/>
                <a:ea typeface="Calibri"/>
                <a:cs typeface="Calibri"/>
                <a:sym typeface="Calibri"/>
              </a:rPr>
              <a:t>?</a:t>
            </a:r>
            <a:endParaRPr/>
          </a:p>
        </p:txBody>
      </p:sp>
      <p:sp>
        <p:nvSpPr>
          <p:cNvPr id="1186" name="Google Shape;1186;g3b5bdc7bf05_0_36"/>
          <p:cNvSpPr txBox="1"/>
          <p:nvPr>
            <p:ph idx="1" type="body"/>
          </p:nvPr>
        </p:nvSpPr>
        <p:spPr>
          <a:xfrm>
            <a:off x="417250" y="1524363"/>
            <a:ext cx="5923800" cy="509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t>Diversification of Pleurodonta: </a:t>
            </a:r>
            <a:endParaRPr/>
          </a:p>
          <a:p>
            <a:pPr indent="-228600" lvl="1" marL="685800" rtl="0" algn="l">
              <a:lnSpc>
                <a:spcPct val="90000"/>
              </a:lnSpc>
              <a:spcBef>
                <a:spcPts val="500"/>
              </a:spcBef>
              <a:spcAft>
                <a:spcPts val="0"/>
              </a:spcAft>
              <a:buClr>
                <a:schemeClr val="lt1"/>
              </a:buClr>
              <a:buSzPts val="2400"/>
              <a:buChar char="•"/>
            </a:pPr>
            <a:r>
              <a:rPr lang="en-US" sz="2400"/>
              <a:t>What are </a:t>
            </a:r>
            <a:r>
              <a:rPr b="1" i="1" lang="en-US" sz="2400"/>
              <a:t>actual</a:t>
            </a:r>
            <a:r>
              <a:rPr lang="en-US" sz="2400"/>
              <a:t> effects of</a:t>
            </a:r>
            <a:br>
              <a:rPr lang="en-US" sz="2400"/>
            </a:br>
            <a:r>
              <a:rPr lang="en-US" sz="2400"/>
              <a:t>viviparity and Andean mountains?</a:t>
            </a:r>
            <a:endParaRPr/>
          </a:p>
          <a:p>
            <a:pPr indent="0" lvl="1" marL="457200" rtl="0" algn="l">
              <a:lnSpc>
                <a:spcPct val="90000"/>
              </a:lnSpc>
              <a:spcBef>
                <a:spcPts val="500"/>
              </a:spcBef>
              <a:spcAft>
                <a:spcPts val="0"/>
              </a:spcAft>
              <a:buClr>
                <a:schemeClr val="lt1"/>
              </a:buClr>
              <a:buSzPts val="1800"/>
              <a:buNone/>
            </a:pPr>
            <a:r>
              <a:t/>
            </a:r>
            <a:endParaRPr/>
          </a:p>
          <a:p>
            <a:pPr indent="0" lvl="0" marL="0" rtl="0" algn="l">
              <a:lnSpc>
                <a:spcPct val="90000"/>
              </a:lnSpc>
              <a:spcBef>
                <a:spcPts val="1000"/>
              </a:spcBef>
              <a:spcAft>
                <a:spcPts val="0"/>
              </a:spcAft>
              <a:buClr>
                <a:schemeClr val="lt1"/>
              </a:buClr>
              <a:buSzPts val="2400"/>
              <a:buNone/>
            </a:pPr>
            <a:r>
              <a:rPr lang="en-US" sz="2400"/>
              <a:t>Re: Felsenstein:</a:t>
            </a:r>
            <a:endParaRPr/>
          </a:p>
          <a:p>
            <a:pPr indent="-228600" lvl="1" marL="685800" rtl="0" algn="l">
              <a:lnSpc>
                <a:spcPct val="90000"/>
              </a:lnSpc>
              <a:spcBef>
                <a:spcPts val="500"/>
              </a:spcBef>
              <a:spcAft>
                <a:spcPts val="0"/>
              </a:spcAft>
              <a:buClr>
                <a:schemeClr val="lt1"/>
              </a:buClr>
              <a:buSzPts val="2400"/>
              <a:buChar char="•"/>
            </a:pPr>
            <a:r>
              <a:rPr lang="en-US" sz="2400"/>
              <a:t>What are the 'latent' clades we </a:t>
            </a:r>
            <a:br>
              <a:rPr lang="en-US" sz="2400"/>
            </a:br>
            <a:r>
              <a:rPr lang="en-US" sz="2400"/>
              <a:t>need to condition on?</a:t>
            </a:r>
            <a:endParaRPr/>
          </a:p>
          <a:p>
            <a:pPr indent="-76200" lvl="1" marL="685800" rtl="0" algn="l">
              <a:lnSpc>
                <a:spcPct val="90000"/>
              </a:lnSpc>
              <a:spcBef>
                <a:spcPts val="500"/>
              </a:spcBef>
              <a:spcAft>
                <a:spcPts val="0"/>
              </a:spcAft>
              <a:buClr>
                <a:schemeClr val="lt1"/>
              </a:buClr>
              <a:buSzPts val="2400"/>
              <a:buNone/>
            </a:pPr>
            <a:r>
              <a:t/>
            </a:r>
            <a:endParaRPr sz="2400"/>
          </a:p>
        </p:txBody>
      </p:sp>
      <p:pic>
        <p:nvPicPr>
          <p:cNvPr id="1187" name="Google Shape;1187;g3b5bdc7bf05_0_36"/>
          <p:cNvPicPr preferRelativeResize="0"/>
          <p:nvPr/>
        </p:nvPicPr>
        <p:blipFill rotWithShape="1">
          <a:blip r:embed="rId4">
            <a:alphaModFix/>
          </a:blip>
          <a:srcRect b="68637" l="47969" r="3152" t="0"/>
          <a:stretch/>
        </p:blipFill>
        <p:spPr>
          <a:xfrm>
            <a:off x="683200" y="4527625"/>
            <a:ext cx="4344950" cy="2150826"/>
          </a:xfrm>
          <a:prstGeom prst="rect">
            <a:avLst/>
          </a:prstGeom>
          <a:noFill/>
          <a:ln>
            <a:noFill/>
          </a:ln>
        </p:spPr>
      </p:pic>
      <p:sp>
        <p:nvSpPr>
          <p:cNvPr id="1188" name="Google Shape;1188;g3b5bdc7bf05_0_36"/>
          <p:cNvSpPr txBox="1"/>
          <p:nvPr/>
        </p:nvSpPr>
        <p:spPr>
          <a:xfrm>
            <a:off x="1413875" y="6065396"/>
            <a:ext cx="1035300" cy="32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X</a:t>
            </a:r>
            <a:endParaRPr sz="1200">
              <a:solidFill>
                <a:schemeClr val="dk1"/>
              </a:solidFill>
              <a:latin typeface="Open Sans SemiBold"/>
              <a:ea typeface="Open Sans SemiBold"/>
              <a:cs typeface="Open Sans SemiBold"/>
              <a:sym typeface="Open Sans SemiBold"/>
            </a:endParaRPr>
          </a:p>
        </p:txBody>
      </p:sp>
      <p:sp>
        <p:nvSpPr>
          <p:cNvPr id="1189" name="Google Shape;1189;g3b5bdc7bf05_0_36"/>
          <p:cNvSpPr txBox="1"/>
          <p:nvPr/>
        </p:nvSpPr>
        <p:spPr>
          <a:xfrm>
            <a:off x="1413875" y="5369625"/>
            <a:ext cx="1035300" cy="32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chemeClr val="dk1"/>
                </a:solidFill>
                <a:latin typeface="Open Sans SemiBold"/>
                <a:ea typeface="Open Sans SemiBold"/>
                <a:cs typeface="Open Sans SemiBold"/>
                <a:sym typeface="Open Sans SemiBold"/>
              </a:rPr>
              <a:t>Clade/regime</a:t>
            </a:r>
            <a:endParaRPr sz="1000">
              <a:solidFill>
                <a:schemeClr val="dk1"/>
              </a:solidFill>
              <a:latin typeface="Open Sans SemiBold"/>
              <a:ea typeface="Open Sans SemiBold"/>
              <a:cs typeface="Open Sans SemiBold"/>
              <a:sym typeface="Open Sans SemiBold"/>
            </a:endParaRPr>
          </a:p>
        </p:txBody>
      </p:sp>
      <p:sp>
        <p:nvSpPr>
          <p:cNvPr id="1190" name="Google Shape;1190;g3b5bdc7bf05_0_36"/>
          <p:cNvSpPr txBox="1"/>
          <p:nvPr/>
        </p:nvSpPr>
        <p:spPr>
          <a:xfrm>
            <a:off x="3162308" y="5708823"/>
            <a:ext cx="678900" cy="3261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Open Sans SemiBold"/>
                <a:ea typeface="Open Sans SemiBold"/>
                <a:cs typeface="Open Sans SemiBold"/>
                <a:sym typeface="Open Sans SemiBold"/>
              </a:rPr>
              <a:t>λ</a:t>
            </a:r>
            <a:endParaRPr sz="1200">
              <a:solidFill>
                <a:schemeClr val="dk1"/>
              </a:solidFill>
              <a:latin typeface="Open Sans SemiBold"/>
              <a:ea typeface="Open Sans SemiBold"/>
              <a:cs typeface="Open Sans SemiBold"/>
              <a:sym typeface="Open Sans SemiBold"/>
            </a:endParaRPr>
          </a:p>
        </p:txBody>
      </p:sp>
      <p:sp>
        <p:nvSpPr>
          <p:cNvPr id="1191" name="Google Shape;1191;g3b5bdc7bf05_0_36"/>
          <p:cNvSpPr txBox="1"/>
          <p:nvPr/>
        </p:nvSpPr>
        <p:spPr>
          <a:xfrm>
            <a:off x="957200" y="4527625"/>
            <a:ext cx="3979500" cy="6156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Calibri"/>
                <a:ea typeface="Calibri"/>
                <a:cs typeface="Calibri"/>
                <a:sym typeface="Calibri"/>
              </a:rPr>
              <a:t>Fixed effects with a regime dummy variable path model </a:t>
            </a:r>
            <a:endParaRPr>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g3b48cf68732_3_231"/>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br>
              <a:rPr lang="en-US" sz="3600"/>
            </a:br>
            <a:r>
              <a:rPr lang="en-US" sz="3600">
                <a:solidFill>
                  <a:srgbClr val="FFC000"/>
                </a:solidFill>
              </a:rPr>
              <a:t>Conditioning on ‘known’ rate shifts</a:t>
            </a:r>
            <a:endParaRPr/>
          </a:p>
        </p:txBody>
      </p:sp>
      <p:sp>
        <p:nvSpPr>
          <p:cNvPr id="1198" name="Google Shape;1198;g3b48cf68732_3_231"/>
          <p:cNvSpPr txBox="1"/>
          <p:nvPr>
            <p:ph idx="1" type="body"/>
          </p:nvPr>
        </p:nvSpPr>
        <p:spPr>
          <a:xfrm>
            <a:off x="417250" y="1524363"/>
            <a:ext cx="5923948" cy="509892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t>Diversification of Pleurodonta: </a:t>
            </a:r>
            <a:endParaRPr/>
          </a:p>
          <a:p>
            <a:pPr indent="-228600" lvl="1" marL="685800" rtl="0" algn="l">
              <a:lnSpc>
                <a:spcPct val="90000"/>
              </a:lnSpc>
              <a:spcBef>
                <a:spcPts val="500"/>
              </a:spcBef>
              <a:spcAft>
                <a:spcPts val="0"/>
              </a:spcAft>
              <a:buClr>
                <a:schemeClr val="lt1"/>
              </a:buClr>
              <a:buSzPts val="2400"/>
              <a:buChar char="•"/>
            </a:pPr>
            <a:r>
              <a:rPr lang="en-US" sz="2400"/>
              <a:t>What are </a:t>
            </a:r>
            <a:r>
              <a:rPr b="1" i="1" lang="en-US" sz="2400"/>
              <a:t>actual</a:t>
            </a:r>
            <a:r>
              <a:rPr lang="en-US" sz="2400"/>
              <a:t> effects of</a:t>
            </a:r>
            <a:br>
              <a:rPr lang="en-US" sz="2400"/>
            </a:br>
            <a:r>
              <a:rPr lang="en-US" sz="2400"/>
              <a:t>viviparity and Andean mountains?</a:t>
            </a:r>
            <a:endParaRPr/>
          </a:p>
          <a:p>
            <a:pPr indent="0" lvl="1" marL="457200" rtl="0" algn="l">
              <a:lnSpc>
                <a:spcPct val="90000"/>
              </a:lnSpc>
              <a:spcBef>
                <a:spcPts val="500"/>
              </a:spcBef>
              <a:spcAft>
                <a:spcPts val="0"/>
              </a:spcAft>
              <a:buClr>
                <a:schemeClr val="lt1"/>
              </a:buClr>
              <a:buSzPts val="1800"/>
              <a:buNone/>
            </a:pPr>
            <a:r>
              <a:t/>
            </a:r>
            <a:endParaRPr/>
          </a:p>
          <a:p>
            <a:pPr indent="0" lvl="0" marL="0" rtl="0" algn="l">
              <a:lnSpc>
                <a:spcPct val="90000"/>
              </a:lnSpc>
              <a:spcBef>
                <a:spcPts val="1000"/>
              </a:spcBef>
              <a:spcAft>
                <a:spcPts val="0"/>
              </a:spcAft>
              <a:buClr>
                <a:schemeClr val="lt1"/>
              </a:buClr>
              <a:buSzPts val="2400"/>
              <a:buNone/>
            </a:pPr>
            <a:r>
              <a:rPr lang="en-US" sz="2400"/>
              <a:t>Re: Felsenstein:</a:t>
            </a:r>
            <a:endParaRPr/>
          </a:p>
          <a:p>
            <a:pPr indent="-228600" lvl="1" marL="685800" rtl="0" algn="l">
              <a:lnSpc>
                <a:spcPct val="90000"/>
              </a:lnSpc>
              <a:spcBef>
                <a:spcPts val="500"/>
              </a:spcBef>
              <a:spcAft>
                <a:spcPts val="0"/>
              </a:spcAft>
              <a:buClr>
                <a:schemeClr val="lt1"/>
              </a:buClr>
              <a:buSzPts val="2400"/>
              <a:buChar char="•"/>
            </a:pPr>
            <a:r>
              <a:rPr lang="en-US" sz="2400"/>
              <a:t>What are the 'latent' clades we </a:t>
            </a:r>
            <a:br>
              <a:rPr lang="en-US" sz="2400"/>
            </a:br>
            <a:r>
              <a:rPr lang="en-US" sz="2400"/>
              <a:t>need to condition on?</a:t>
            </a:r>
            <a:endParaRPr/>
          </a:p>
          <a:p>
            <a:pPr indent="-76200" lvl="1" marL="685800" rtl="0" algn="l">
              <a:lnSpc>
                <a:spcPct val="90000"/>
              </a:lnSpc>
              <a:spcBef>
                <a:spcPts val="500"/>
              </a:spcBef>
              <a:spcAft>
                <a:spcPts val="0"/>
              </a:spcAft>
              <a:buClr>
                <a:schemeClr val="lt1"/>
              </a:buClr>
              <a:buSzPts val="2400"/>
              <a:buNone/>
            </a:pPr>
            <a:r>
              <a:t/>
            </a:r>
            <a:endParaRPr sz="2400"/>
          </a:p>
          <a:p>
            <a:pPr indent="0" lvl="0" marL="0" rtl="0" algn="l">
              <a:lnSpc>
                <a:spcPct val="90000"/>
              </a:lnSpc>
              <a:spcBef>
                <a:spcPts val="1000"/>
              </a:spcBef>
              <a:spcAft>
                <a:spcPts val="0"/>
              </a:spcAft>
              <a:buClr>
                <a:schemeClr val="lt1"/>
              </a:buClr>
              <a:buSzPts val="2400"/>
              <a:buNone/>
            </a:pPr>
            <a:r>
              <a:rPr lang="en-US" sz="2400"/>
              <a:t>Infer overall rate heterogeneity/shifts, </a:t>
            </a:r>
            <a:r>
              <a:rPr i="1" lang="en-US" sz="2400"/>
              <a:t>e.g.</a:t>
            </a:r>
            <a:r>
              <a:rPr lang="en-US" sz="2400"/>
              <a:t>:</a:t>
            </a:r>
            <a:endParaRPr/>
          </a:p>
          <a:p>
            <a:pPr indent="-228600" lvl="1" marL="685800" rtl="0" algn="l">
              <a:lnSpc>
                <a:spcPct val="90000"/>
              </a:lnSpc>
              <a:spcBef>
                <a:spcPts val="500"/>
              </a:spcBef>
              <a:spcAft>
                <a:spcPts val="0"/>
              </a:spcAft>
              <a:buClr>
                <a:schemeClr val="lt1"/>
              </a:buClr>
              <a:buSzPts val="2200"/>
              <a:buChar char="•"/>
            </a:pPr>
            <a:r>
              <a:rPr lang="en-US" sz="2200"/>
              <a:t>Shifts between rate categories</a:t>
            </a:r>
            <a:endParaRPr/>
          </a:p>
          <a:p>
            <a:pPr indent="-228600" lvl="1" marL="685800" rtl="0" algn="l">
              <a:lnSpc>
                <a:spcPct val="90000"/>
              </a:lnSpc>
              <a:spcBef>
                <a:spcPts val="500"/>
              </a:spcBef>
              <a:spcAft>
                <a:spcPts val="0"/>
              </a:spcAft>
              <a:buClr>
                <a:schemeClr val="lt1"/>
              </a:buClr>
              <a:buSzPts val="2200"/>
              <a:buChar char="•"/>
            </a:pPr>
            <a:r>
              <a:rPr lang="en-US" sz="2200"/>
              <a:t>MiSSE model (SSE w/o traits)</a:t>
            </a:r>
            <a:endParaRPr/>
          </a:p>
        </p:txBody>
      </p:sp>
      <p:pic>
        <p:nvPicPr>
          <p:cNvPr id="1199" name="Google Shape;1199;g3b48cf68732_3_231"/>
          <p:cNvPicPr preferRelativeResize="0"/>
          <p:nvPr/>
        </p:nvPicPr>
        <p:blipFill rotWithShape="1">
          <a:blip r:embed="rId3">
            <a:alphaModFix/>
          </a:blip>
          <a:srcRect b="0" l="0" r="0" t="0"/>
          <a:stretch/>
        </p:blipFill>
        <p:spPr>
          <a:xfrm>
            <a:off x="6341198" y="1135839"/>
            <a:ext cx="5850802" cy="572216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3b480a7c63e_0_14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r>
              <a:rPr lang="en-US"/>
              <a:t>ecologists [macroevolutionary biologists] often qualify their results verbally to avoid making causal claims—even when their research focus is causal understanding, rather than description...This practice muddies the waters and can create confusion over whether an author is claiming an association or implying causation while allowing themselves plausible deniability.” </a:t>
            </a:r>
            <a:endParaRPr/>
          </a:p>
          <a:p>
            <a:pPr indent="457200" lvl="0" marL="6400800" rtl="0" algn="l">
              <a:spcBef>
                <a:spcPts val="1000"/>
              </a:spcBef>
              <a:spcAft>
                <a:spcPts val="0"/>
              </a:spcAft>
              <a:buNone/>
            </a:pPr>
            <a:r>
              <a:rPr lang="en-US"/>
              <a:t>-Byrnes &amp; Dee, 2024</a:t>
            </a:r>
            <a:endParaRPr/>
          </a:p>
        </p:txBody>
      </p:sp>
      <p:sp>
        <p:nvSpPr>
          <p:cNvPr id="282" name="Google Shape;282;g3b480a7c63e_0_140"/>
          <p:cNvSpPr txBox="1"/>
          <p:nvPr>
            <p:ph type="title"/>
          </p:nvPr>
        </p:nvSpPr>
        <p:spPr>
          <a:xfrm>
            <a:off x="247650" y="174625"/>
            <a:ext cx="110823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Do we care about/talk about causes in macroevolution?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g3b48cf68732_3_238"/>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r>
              <a:rPr lang="en-US">
                <a:solidFill>
                  <a:srgbClr val="FFC000"/>
                </a:solidFill>
              </a:rPr>
              <a:t>Conditioning on Shift Regimes</a:t>
            </a:r>
            <a:endParaRPr sz="3600">
              <a:solidFill>
                <a:srgbClr val="FFC000"/>
              </a:solidFill>
            </a:endParaRPr>
          </a:p>
        </p:txBody>
      </p:sp>
      <p:sp>
        <p:nvSpPr>
          <p:cNvPr id="1206" name="Google Shape;1206;g3b48cf68732_3_238"/>
          <p:cNvSpPr txBox="1"/>
          <p:nvPr>
            <p:ph idx="1" type="body"/>
          </p:nvPr>
        </p:nvSpPr>
        <p:spPr>
          <a:xfrm>
            <a:off x="417249" y="1078037"/>
            <a:ext cx="5652937" cy="509892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600"/>
              <a:buNone/>
            </a:pPr>
            <a:r>
              <a:rPr lang="en-US" sz="2600"/>
              <a:t>How to test traits while conditioning on the observed rate shifts?</a:t>
            </a:r>
            <a:br>
              <a:rPr lang="en-US" sz="2600"/>
            </a:br>
            <a:endParaRPr sz="2600"/>
          </a:p>
          <a:p>
            <a:pPr indent="0" lvl="0" marL="0" rtl="0" algn="l">
              <a:lnSpc>
                <a:spcPct val="90000"/>
              </a:lnSpc>
              <a:spcBef>
                <a:spcPts val="1000"/>
              </a:spcBef>
              <a:spcAft>
                <a:spcPts val="0"/>
              </a:spcAft>
              <a:buClr>
                <a:schemeClr val="lt1"/>
              </a:buClr>
              <a:buSzPts val="2400"/>
              <a:buNone/>
            </a:pPr>
            <a:r>
              <a:rPr lang="en-US" sz="2400"/>
              <a:t>🡪 Create Pseudo-trait:</a:t>
            </a:r>
            <a:endParaRPr/>
          </a:p>
          <a:p>
            <a:pPr indent="-228600" lvl="1" marL="685800" rtl="0" algn="l">
              <a:lnSpc>
                <a:spcPct val="90000"/>
              </a:lnSpc>
              <a:spcBef>
                <a:spcPts val="500"/>
              </a:spcBef>
              <a:spcAft>
                <a:spcPts val="0"/>
              </a:spcAft>
              <a:buClr>
                <a:schemeClr val="lt1"/>
              </a:buClr>
              <a:buSzPts val="2400"/>
              <a:buChar char="•"/>
            </a:pPr>
            <a:r>
              <a:rPr lang="en-US" sz="2400"/>
              <a:t>Merge MiSSE-states with traits</a:t>
            </a:r>
            <a:endParaRPr/>
          </a:p>
          <a:p>
            <a:pPr indent="-228600" lvl="1" marL="685800" rtl="0" algn="l">
              <a:lnSpc>
                <a:spcPct val="90000"/>
              </a:lnSpc>
              <a:spcBef>
                <a:spcPts val="500"/>
              </a:spcBef>
              <a:spcAft>
                <a:spcPts val="0"/>
              </a:spcAft>
              <a:buClr>
                <a:schemeClr val="lt1"/>
              </a:buClr>
              <a:buSzPts val="2400"/>
              <a:buChar char="•"/>
            </a:pPr>
            <a:r>
              <a:rPr lang="en-US" sz="2400"/>
              <a:t>Analyse as 8-state MuSSE</a:t>
            </a:r>
            <a:endParaRPr/>
          </a:p>
          <a:p>
            <a:pPr indent="0" lvl="1" marL="457200" rtl="0" algn="l">
              <a:lnSpc>
                <a:spcPct val="90000"/>
              </a:lnSpc>
              <a:spcBef>
                <a:spcPts val="500"/>
              </a:spcBef>
              <a:spcAft>
                <a:spcPts val="0"/>
              </a:spcAft>
              <a:buClr>
                <a:schemeClr val="lt1"/>
              </a:buClr>
              <a:buSzPts val="2000"/>
              <a:buNone/>
            </a:pPr>
            <a:r>
              <a:t/>
            </a:r>
            <a:endParaRPr sz="2000"/>
          </a:p>
          <a:p>
            <a:pPr indent="-76200" lvl="0" marL="228600" rtl="0" algn="l">
              <a:lnSpc>
                <a:spcPct val="90000"/>
              </a:lnSpc>
              <a:spcBef>
                <a:spcPts val="1000"/>
              </a:spcBef>
              <a:spcAft>
                <a:spcPts val="0"/>
              </a:spcAft>
              <a:buClr>
                <a:schemeClr val="lt1"/>
              </a:buClr>
              <a:buSzPts val="2400"/>
              <a:buNone/>
            </a:pPr>
            <a:r>
              <a:t/>
            </a:r>
            <a:endParaRPr sz="2400"/>
          </a:p>
          <a:p>
            <a:pPr indent="0" lvl="0" marL="0" rtl="0" algn="l">
              <a:lnSpc>
                <a:spcPct val="90000"/>
              </a:lnSpc>
              <a:spcBef>
                <a:spcPts val="1000"/>
              </a:spcBef>
              <a:spcAft>
                <a:spcPts val="0"/>
              </a:spcAft>
              <a:buClr>
                <a:schemeClr val="lt1"/>
              </a:buClr>
              <a:buSzPts val="2000"/>
              <a:buNone/>
            </a:pPr>
            <a:r>
              <a:t/>
            </a:r>
            <a:endParaRPr sz="2000">
              <a:solidFill>
                <a:schemeClr val="accent5"/>
              </a:solidFill>
            </a:endParaRPr>
          </a:p>
        </p:txBody>
      </p:sp>
      <p:sp>
        <p:nvSpPr>
          <p:cNvPr id="1207" name="Google Shape;1207;g3b48cf68732_3_238"/>
          <p:cNvSpPr/>
          <p:nvPr/>
        </p:nvSpPr>
        <p:spPr>
          <a:xfrm>
            <a:off x="1461662" y="4347743"/>
            <a:ext cx="671946" cy="671946"/>
          </a:xfrm>
          <a:prstGeom prst="ellipse">
            <a:avLst/>
          </a:prstGeom>
          <a:solidFill>
            <a:srgbClr val="0070C0"/>
          </a:solidFill>
          <a:ln cap="flat" cmpd="sng" w="571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0</a:t>
            </a:r>
            <a:endParaRPr b="0" i="0" sz="3200" u="none" cap="none" strike="noStrike">
              <a:solidFill>
                <a:srgbClr val="FFFFFF"/>
              </a:solidFill>
              <a:latin typeface="Calibri"/>
              <a:ea typeface="Calibri"/>
              <a:cs typeface="Calibri"/>
              <a:sym typeface="Calibri"/>
            </a:endParaRPr>
          </a:p>
        </p:txBody>
      </p:sp>
      <p:sp>
        <p:nvSpPr>
          <p:cNvPr id="1208" name="Google Shape;1208;g3b48cf68732_3_238"/>
          <p:cNvSpPr/>
          <p:nvPr/>
        </p:nvSpPr>
        <p:spPr>
          <a:xfrm>
            <a:off x="1461662" y="5303822"/>
            <a:ext cx="671946" cy="671946"/>
          </a:xfrm>
          <a:prstGeom prst="ellipse">
            <a:avLst/>
          </a:prstGeom>
          <a:solidFill>
            <a:srgbClr val="FFC000"/>
          </a:solidFill>
          <a:ln cap="flat" cmpd="sng" w="571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b="0" i="0" lang="en-US" sz="3200" u="none" cap="none" strike="noStrike">
                <a:solidFill>
                  <a:srgbClr val="FFFFFF"/>
                </a:solidFill>
                <a:latin typeface="Calibri"/>
                <a:ea typeface="Calibri"/>
                <a:cs typeface="Calibri"/>
                <a:sym typeface="Calibri"/>
              </a:rPr>
              <a:t>1</a:t>
            </a:r>
            <a:endParaRPr/>
          </a:p>
        </p:txBody>
      </p:sp>
      <p:sp>
        <p:nvSpPr>
          <p:cNvPr id="1209" name="Google Shape;1209;g3b48cf68732_3_238"/>
          <p:cNvSpPr/>
          <p:nvPr/>
        </p:nvSpPr>
        <p:spPr>
          <a:xfrm>
            <a:off x="2934463" y="4347743"/>
            <a:ext cx="671946" cy="671946"/>
          </a:xfrm>
          <a:prstGeom prst="ellipse">
            <a:avLst/>
          </a:prstGeom>
          <a:solidFill>
            <a:srgbClr val="0070C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A</a:t>
            </a:r>
            <a:endParaRPr b="0" i="0" sz="2000" u="none" cap="none" strike="noStrike">
              <a:solidFill>
                <a:srgbClr val="FFFFFF"/>
              </a:solidFill>
              <a:latin typeface="Calibri"/>
              <a:ea typeface="Calibri"/>
              <a:cs typeface="Calibri"/>
              <a:sym typeface="Calibri"/>
            </a:endParaRPr>
          </a:p>
        </p:txBody>
      </p:sp>
      <p:sp>
        <p:nvSpPr>
          <p:cNvPr id="1210" name="Google Shape;1210;g3b48cf68732_3_238"/>
          <p:cNvSpPr/>
          <p:nvPr/>
        </p:nvSpPr>
        <p:spPr>
          <a:xfrm>
            <a:off x="3794636" y="4347743"/>
            <a:ext cx="671946" cy="671946"/>
          </a:xfrm>
          <a:prstGeom prst="ellipse">
            <a:avLst/>
          </a:prstGeom>
          <a:solidFill>
            <a:srgbClr val="70AD47"/>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B</a:t>
            </a:r>
            <a:endParaRPr b="0" i="0" sz="3200" u="none" cap="none" strike="noStrike">
              <a:solidFill>
                <a:srgbClr val="FFFFFF"/>
              </a:solidFill>
              <a:latin typeface="Calibri"/>
              <a:ea typeface="Calibri"/>
              <a:cs typeface="Calibri"/>
              <a:sym typeface="Calibri"/>
            </a:endParaRPr>
          </a:p>
        </p:txBody>
      </p:sp>
      <p:sp>
        <p:nvSpPr>
          <p:cNvPr id="1211" name="Google Shape;1211;g3b48cf68732_3_238"/>
          <p:cNvSpPr/>
          <p:nvPr/>
        </p:nvSpPr>
        <p:spPr>
          <a:xfrm>
            <a:off x="2934464" y="5303822"/>
            <a:ext cx="671946" cy="671946"/>
          </a:xfrm>
          <a:prstGeom prst="ellipse">
            <a:avLst/>
          </a:prstGeom>
          <a:solidFill>
            <a:srgbClr val="FFC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b="0" i="0" lang="en-US" sz="3200" u="none" cap="none" strike="noStrike">
                <a:solidFill>
                  <a:srgbClr val="FFFFFF"/>
                </a:solidFill>
                <a:latin typeface="Calibri"/>
                <a:ea typeface="Calibri"/>
                <a:cs typeface="Calibri"/>
                <a:sym typeface="Calibri"/>
              </a:rPr>
              <a:t>C</a:t>
            </a:r>
            <a:endParaRPr b="0" i="0" sz="2000" u="none" cap="none" strike="noStrike">
              <a:solidFill>
                <a:srgbClr val="FFFFFF"/>
              </a:solidFill>
              <a:latin typeface="Calibri"/>
              <a:ea typeface="Calibri"/>
              <a:cs typeface="Calibri"/>
              <a:sym typeface="Calibri"/>
            </a:endParaRPr>
          </a:p>
        </p:txBody>
      </p:sp>
      <p:sp>
        <p:nvSpPr>
          <p:cNvPr id="1212" name="Google Shape;1212;g3b48cf68732_3_238"/>
          <p:cNvSpPr/>
          <p:nvPr/>
        </p:nvSpPr>
        <p:spPr>
          <a:xfrm>
            <a:off x="3794637" y="5303822"/>
            <a:ext cx="671946" cy="671946"/>
          </a:xfrm>
          <a:prstGeom prst="ellipse">
            <a:avLst/>
          </a:prstGeom>
          <a:solidFill>
            <a:srgbClr val="96362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D</a:t>
            </a:r>
            <a:endParaRPr b="0" i="0" sz="2000" u="none" cap="none" strike="noStrike">
              <a:solidFill>
                <a:srgbClr val="FFFFFF"/>
              </a:solidFill>
              <a:latin typeface="Calibri"/>
              <a:ea typeface="Calibri"/>
              <a:cs typeface="Calibri"/>
              <a:sym typeface="Calibri"/>
            </a:endParaRPr>
          </a:p>
        </p:txBody>
      </p:sp>
      <p:sp>
        <p:nvSpPr>
          <p:cNvPr id="1213" name="Google Shape;1213;g3b48cf68732_3_238"/>
          <p:cNvSpPr/>
          <p:nvPr/>
        </p:nvSpPr>
        <p:spPr>
          <a:xfrm>
            <a:off x="2267572" y="4906886"/>
            <a:ext cx="500626" cy="500626"/>
          </a:xfrm>
          <a:prstGeom prst="mathMultiply">
            <a:avLst>
              <a:gd fmla="val 23520" name="adj1"/>
            </a:avLst>
          </a:prstGeom>
          <a:solidFill>
            <a:schemeClr val="accent1"/>
          </a:solidFill>
          <a:ln cap="flat" cmpd="sng" w="12700">
            <a:solidFill>
              <a:srgbClr val="1D7F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4" name="Google Shape;1214;g3b48cf68732_3_238"/>
          <p:cNvSpPr/>
          <p:nvPr/>
        </p:nvSpPr>
        <p:spPr>
          <a:xfrm>
            <a:off x="4992934" y="5026587"/>
            <a:ext cx="577109" cy="353618"/>
          </a:xfrm>
          <a:prstGeom prst="rightArrow">
            <a:avLst>
              <a:gd fmla="val 50000" name="adj1"/>
              <a:gd fmla="val 50000" name="adj2"/>
            </a:avLst>
          </a:prstGeom>
          <a:solidFill>
            <a:schemeClr val="accent1"/>
          </a:solidFill>
          <a:ln cap="flat" cmpd="sng" w="12700">
            <a:solidFill>
              <a:srgbClr val="1D7F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g3b5bdc7bf05_0_49"/>
          <p:cNvSpPr txBox="1"/>
          <p:nvPr>
            <p:ph type="title"/>
          </p:nvPr>
        </p:nvSpPr>
        <p:spPr>
          <a:xfrm>
            <a:off x="417250" y="178687"/>
            <a:ext cx="11363400" cy="72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r>
              <a:rPr lang="en-US">
                <a:solidFill>
                  <a:srgbClr val="FFC000"/>
                </a:solidFill>
              </a:rPr>
              <a:t>Conditioning on Shift Regimes</a:t>
            </a:r>
            <a:endParaRPr sz="3600">
              <a:solidFill>
                <a:srgbClr val="FFC000"/>
              </a:solidFill>
            </a:endParaRPr>
          </a:p>
        </p:txBody>
      </p:sp>
      <p:sp>
        <p:nvSpPr>
          <p:cNvPr id="1221" name="Google Shape;1221;g3b5bdc7bf05_0_49"/>
          <p:cNvSpPr txBox="1"/>
          <p:nvPr>
            <p:ph idx="1" type="body"/>
          </p:nvPr>
        </p:nvSpPr>
        <p:spPr>
          <a:xfrm>
            <a:off x="417249" y="1078037"/>
            <a:ext cx="5652900" cy="5098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600"/>
              <a:buNone/>
            </a:pPr>
            <a:r>
              <a:rPr lang="en-US" sz="2600"/>
              <a:t>How to test traits while conditioning on the observed rate shifts?</a:t>
            </a:r>
            <a:br>
              <a:rPr lang="en-US" sz="2600"/>
            </a:br>
            <a:endParaRPr sz="2600"/>
          </a:p>
          <a:p>
            <a:pPr indent="0" lvl="0" marL="0" rtl="0" algn="l">
              <a:lnSpc>
                <a:spcPct val="90000"/>
              </a:lnSpc>
              <a:spcBef>
                <a:spcPts val="1000"/>
              </a:spcBef>
              <a:spcAft>
                <a:spcPts val="0"/>
              </a:spcAft>
              <a:buClr>
                <a:schemeClr val="lt1"/>
              </a:buClr>
              <a:buSzPts val="2400"/>
              <a:buNone/>
            </a:pPr>
            <a:r>
              <a:rPr lang="en-US" sz="2400"/>
              <a:t>🡪 Create Pseudo-trait:</a:t>
            </a:r>
            <a:endParaRPr/>
          </a:p>
          <a:p>
            <a:pPr indent="-228600" lvl="1" marL="685800" rtl="0" algn="l">
              <a:lnSpc>
                <a:spcPct val="90000"/>
              </a:lnSpc>
              <a:spcBef>
                <a:spcPts val="500"/>
              </a:spcBef>
              <a:spcAft>
                <a:spcPts val="0"/>
              </a:spcAft>
              <a:buClr>
                <a:schemeClr val="lt1"/>
              </a:buClr>
              <a:buSzPts val="2400"/>
              <a:buChar char="•"/>
            </a:pPr>
            <a:r>
              <a:rPr lang="en-US" sz="2400"/>
              <a:t>Merge MiSSE-states with traits</a:t>
            </a:r>
            <a:endParaRPr/>
          </a:p>
          <a:p>
            <a:pPr indent="-228600" lvl="1" marL="685800" rtl="0" algn="l">
              <a:lnSpc>
                <a:spcPct val="90000"/>
              </a:lnSpc>
              <a:spcBef>
                <a:spcPts val="500"/>
              </a:spcBef>
              <a:spcAft>
                <a:spcPts val="0"/>
              </a:spcAft>
              <a:buClr>
                <a:schemeClr val="lt1"/>
              </a:buClr>
              <a:buSzPts val="2400"/>
              <a:buChar char="•"/>
            </a:pPr>
            <a:r>
              <a:rPr lang="en-US" sz="2400"/>
              <a:t>Analyse as 8-state MuSSE</a:t>
            </a:r>
            <a:endParaRPr/>
          </a:p>
          <a:p>
            <a:pPr indent="0" lvl="1" marL="457200" rtl="0" algn="l">
              <a:lnSpc>
                <a:spcPct val="90000"/>
              </a:lnSpc>
              <a:spcBef>
                <a:spcPts val="500"/>
              </a:spcBef>
              <a:spcAft>
                <a:spcPts val="0"/>
              </a:spcAft>
              <a:buClr>
                <a:schemeClr val="lt1"/>
              </a:buClr>
              <a:buSzPts val="2000"/>
              <a:buNone/>
            </a:pPr>
            <a:r>
              <a:t/>
            </a:r>
            <a:endParaRPr sz="2000"/>
          </a:p>
          <a:p>
            <a:pPr indent="-76200" lvl="0" marL="228600" rtl="0" algn="l">
              <a:lnSpc>
                <a:spcPct val="90000"/>
              </a:lnSpc>
              <a:spcBef>
                <a:spcPts val="1000"/>
              </a:spcBef>
              <a:spcAft>
                <a:spcPts val="0"/>
              </a:spcAft>
              <a:buClr>
                <a:schemeClr val="lt1"/>
              </a:buClr>
              <a:buSzPts val="2400"/>
              <a:buNone/>
            </a:pPr>
            <a:r>
              <a:t/>
            </a:r>
            <a:endParaRPr sz="2400"/>
          </a:p>
          <a:p>
            <a:pPr indent="0" lvl="0" marL="0" rtl="0" algn="l">
              <a:lnSpc>
                <a:spcPct val="90000"/>
              </a:lnSpc>
              <a:spcBef>
                <a:spcPts val="1000"/>
              </a:spcBef>
              <a:spcAft>
                <a:spcPts val="0"/>
              </a:spcAft>
              <a:buClr>
                <a:schemeClr val="lt1"/>
              </a:buClr>
              <a:buSzPts val="2000"/>
              <a:buNone/>
            </a:pPr>
            <a:r>
              <a:t/>
            </a:r>
            <a:endParaRPr sz="2000">
              <a:solidFill>
                <a:schemeClr val="accent5"/>
              </a:solidFill>
            </a:endParaRPr>
          </a:p>
        </p:txBody>
      </p:sp>
      <p:sp>
        <p:nvSpPr>
          <p:cNvPr id="1222" name="Google Shape;1222;g3b5bdc7bf05_0_49"/>
          <p:cNvSpPr/>
          <p:nvPr/>
        </p:nvSpPr>
        <p:spPr>
          <a:xfrm>
            <a:off x="1461662" y="4347743"/>
            <a:ext cx="672000" cy="672000"/>
          </a:xfrm>
          <a:prstGeom prst="ellipse">
            <a:avLst/>
          </a:prstGeom>
          <a:solidFill>
            <a:srgbClr val="0070C0"/>
          </a:solidFill>
          <a:ln cap="flat" cmpd="sng" w="571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0</a:t>
            </a:r>
            <a:endParaRPr b="0" i="0" sz="3200" u="none" cap="none" strike="noStrike">
              <a:solidFill>
                <a:srgbClr val="FFFFFF"/>
              </a:solidFill>
              <a:latin typeface="Calibri"/>
              <a:ea typeface="Calibri"/>
              <a:cs typeface="Calibri"/>
              <a:sym typeface="Calibri"/>
            </a:endParaRPr>
          </a:p>
        </p:txBody>
      </p:sp>
      <p:sp>
        <p:nvSpPr>
          <p:cNvPr id="1223" name="Google Shape;1223;g3b5bdc7bf05_0_49"/>
          <p:cNvSpPr/>
          <p:nvPr/>
        </p:nvSpPr>
        <p:spPr>
          <a:xfrm>
            <a:off x="1461662" y="5303822"/>
            <a:ext cx="672000" cy="672000"/>
          </a:xfrm>
          <a:prstGeom prst="ellipse">
            <a:avLst/>
          </a:prstGeom>
          <a:solidFill>
            <a:srgbClr val="FFC000"/>
          </a:solidFill>
          <a:ln cap="flat" cmpd="sng" w="571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b="0" i="0" lang="en-US" sz="3200" u="none" cap="none" strike="noStrike">
                <a:solidFill>
                  <a:srgbClr val="FFFFFF"/>
                </a:solidFill>
                <a:latin typeface="Calibri"/>
                <a:ea typeface="Calibri"/>
                <a:cs typeface="Calibri"/>
                <a:sym typeface="Calibri"/>
              </a:rPr>
              <a:t>1</a:t>
            </a:r>
            <a:endParaRPr/>
          </a:p>
        </p:txBody>
      </p:sp>
      <p:sp>
        <p:nvSpPr>
          <p:cNvPr id="1224" name="Google Shape;1224;g3b5bdc7bf05_0_49"/>
          <p:cNvSpPr/>
          <p:nvPr/>
        </p:nvSpPr>
        <p:spPr>
          <a:xfrm>
            <a:off x="2934463" y="4347743"/>
            <a:ext cx="672000" cy="672000"/>
          </a:xfrm>
          <a:prstGeom prst="ellipse">
            <a:avLst/>
          </a:prstGeom>
          <a:solidFill>
            <a:srgbClr val="0070C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A</a:t>
            </a:r>
            <a:endParaRPr b="0" i="0" sz="2000" u="none" cap="none" strike="noStrike">
              <a:solidFill>
                <a:srgbClr val="FFFFFF"/>
              </a:solidFill>
              <a:latin typeface="Calibri"/>
              <a:ea typeface="Calibri"/>
              <a:cs typeface="Calibri"/>
              <a:sym typeface="Calibri"/>
            </a:endParaRPr>
          </a:p>
        </p:txBody>
      </p:sp>
      <p:sp>
        <p:nvSpPr>
          <p:cNvPr id="1225" name="Google Shape;1225;g3b5bdc7bf05_0_49"/>
          <p:cNvSpPr/>
          <p:nvPr/>
        </p:nvSpPr>
        <p:spPr>
          <a:xfrm>
            <a:off x="3794636" y="4347743"/>
            <a:ext cx="672000" cy="672000"/>
          </a:xfrm>
          <a:prstGeom prst="ellipse">
            <a:avLst/>
          </a:prstGeom>
          <a:solidFill>
            <a:srgbClr val="70AD47"/>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B</a:t>
            </a:r>
            <a:endParaRPr b="0" i="0" sz="3200" u="none" cap="none" strike="noStrike">
              <a:solidFill>
                <a:srgbClr val="FFFFFF"/>
              </a:solidFill>
              <a:latin typeface="Calibri"/>
              <a:ea typeface="Calibri"/>
              <a:cs typeface="Calibri"/>
              <a:sym typeface="Calibri"/>
            </a:endParaRPr>
          </a:p>
        </p:txBody>
      </p:sp>
      <p:sp>
        <p:nvSpPr>
          <p:cNvPr id="1226" name="Google Shape;1226;g3b5bdc7bf05_0_49"/>
          <p:cNvSpPr/>
          <p:nvPr/>
        </p:nvSpPr>
        <p:spPr>
          <a:xfrm>
            <a:off x="2934464" y="5303822"/>
            <a:ext cx="672000" cy="672000"/>
          </a:xfrm>
          <a:prstGeom prst="ellipse">
            <a:avLst/>
          </a:prstGeom>
          <a:solidFill>
            <a:srgbClr val="FFC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b="0" i="0" lang="en-US" sz="3200" u="none" cap="none" strike="noStrike">
                <a:solidFill>
                  <a:srgbClr val="FFFFFF"/>
                </a:solidFill>
                <a:latin typeface="Calibri"/>
                <a:ea typeface="Calibri"/>
                <a:cs typeface="Calibri"/>
                <a:sym typeface="Calibri"/>
              </a:rPr>
              <a:t>C</a:t>
            </a:r>
            <a:endParaRPr b="0" i="0" sz="2000" u="none" cap="none" strike="noStrike">
              <a:solidFill>
                <a:srgbClr val="FFFFFF"/>
              </a:solidFill>
              <a:latin typeface="Calibri"/>
              <a:ea typeface="Calibri"/>
              <a:cs typeface="Calibri"/>
              <a:sym typeface="Calibri"/>
            </a:endParaRPr>
          </a:p>
        </p:txBody>
      </p:sp>
      <p:sp>
        <p:nvSpPr>
          <p:cNvPr id="1227" name="Google Shape;1227;g3b5bdc7bf05_0_49"/>
          <p:cNvSpPr/>
          <p:nvPr/>
        </p:nvSpPr>
        <p:spPr>
          <a:xfrm>
            <a:off x="3794637" y="5303822"/>
            <a:ext cx="672000" cy="672000"/>
          </a:xfrm>
          <a:prstGeom prst="ellipse">
            <a:avLst/>
          </a:prstGeom>
          <a:solidFill>
            <a:srgbClr val="96362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D</a:t>
            </a:r>
            <a:endParaRPr b="0" i="0" sz="2000" u="none" cap="none" strike="noStrike">
              <a:solidFill>
                <a:srgbClr val="FFFFFF"/>
              </a:solidFill>
              <a:latin typeface="Calibri"/>
              <a:ea typeface="Calibri"/>
              <a:cs typeface="Calibri"/>
              <a:sym typeface="Calibri"/>
            </a:endParaRPr>
          </a:p>
        </p:txBody>
      </p:sp>
      <p:sp>
        <p:nvSpPr>
          <p:cNvPr id="1228" name="Google Shape;1228;g3b5bdc7bf05_0_49"/>
          <p:cNvSpPr/>
          <p:nvPr/>
        </p:nvSpPr>
        <p:spPr>
          <a:xfrm>
            <a:off x="6620509" y="2383842"/>
            <a:ext cx="1584900" cy="1410600"/>
          </a:xfrm>
          <a:prstGeom prst="roundRect">
            <a:avLst>
              <a:gd fmla="val 16667" name="adj"/>
            </a:avLst>
          </a:prstGeom>
          <a:noFill/>
          <a:ln cap="flat" cmpd="sng" w="317500">
            <a:solidFill>
              <a:schemeClr val="lt1">
                <a:alpha val="1569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9" name="Google Shape;1229;g3b5bdc7bf05_0_49"/>
          <p:cNvSpPr/>
          <p:nvPr/>
        </p:nvSpPr>
        <p:spPr>
          <a:xfrm>
            <a:off x="9658365" y="3859884"/>
            <a:ext cx="1584900" cy="1410600"/>
          </a:xfrm>
          <a:prstGeom prst="roundRect">
            <a:avLst>
              <a:gd fmla="val 16667" name="adj"/>
            </a:avLst>
          </a:prstGeom>
          <a:noFill/>
          <a:ln cap="flat" cmpd="sng" w="317500">
            <a:solidFill>
              <a:schemeClr val="lt1">
                <a:alpha val="15690"/>
              </a:scheme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30" name="Google Shape;1230;g3b5bdc7bf05_0_49"/>
          <p:cNvCxnSpPr>
            <a:stCxn id="1231" idx="5"/>
            <a:endCxn id="1232" idx="1"/>
          </p:cNvCxnSpPr>
          <p:nvPr/>
        </p:nvCxnSpPr>
        <p:spPr>
          <a:xfrm>
            <a:off x="8428912" y="2593130"/>
            <a:ext cx="2580600" cy="1002900"/>
          </a:xfrm>
          <a:prstGeom prst="straightConnector1">
            <a:avLst/>
          </a:prstGeom>
          <a:noFill/>
          <a:ln cap="flat" cmpd="sng" w="12700">
            <a:solidFill>
              <a:schemeClr val="lt1"/>
            </a:solidFill>
            <a:prstDash val="dot"/>
            <a:miter lim="800000"/>
            <a:headEnd len="sm" w="sm" type="none"/>
            <a:tailEnd len="sm" w="sm" type="none"/>
          </a:ln>
        </p:spPr>
      </p:cxnSp>
      <p:cxnSp>
        <p:nvCxnSpPr>
          <p:cNvPr id="1233" name="Google Shape;1233;g3b5bdc7bf05_0_49"/>
          <p:cNvCxnSpPr>
            <a:stCxn id="1234" idx="5"/>
            <a:endCxn id="1235" idx="1"/>
          </p:cNvCxnSpPr>
          <p:nvPr/>
        </p:nvCxnSpPr>
        <p:spPr>
          <a:xfrm>
            <a:off x="6877406" y="2593130"/>
            <a:ext cx="2580600" cy="1002900"/>
          </a:xfrm>
          <a:prstGeom prst="straightConnector1">
            <a:avLst/>
          </a:prstGeom>
          <a:noFill/>
          <a:ln cap="flat" cmpd="sng" w="12700">
            <a:solidFill>
              <a:schemeClr val="lt1"/>
            </a:solidFill>
            <a:prstDash val="dot"/>
            <a:miter lim="800000"/>
            <a:headEnd len="sm" w="sm" type="none"/>
            <a:tailEnd len="sm" w="sm" type="none"/>
          </a:ln>
        </p:spPr>
      </p:cxnSp>
      <p:cxnSp>
        <p:nvCxnSpPr>
          <p:cNvPr id="1236" name="Google Shape;1236;g3b5bdc7bf05_0_49"/>
          <p:cNvCxnSpPr>
            <a:stCxn id="1237" idx="5"/>
            <a:endCxn id="1238" idx="1"/>
          </p:cNvCxnSpPr>
          <p:nvPr/>
        </p:nvCxnSpPr>
        <p:spPr>
          <a:xfrm>
            <a:off x="8513258" y="4044522"/>
            <a:ext cx="2580600" cy="1002900"/>
          </a:xfrm>
          <a:prstGeom prst="straightConnector1">
            <a:avLst/>
          </a:prstGeom>
          <a:noFill/>
          <a:ln cap="flat" cmpd="sng" w="12700">
            <a:solidFill>
              <a:schemeClr val="lt1"/>
            </a:solidFill>
            <a:prstDash val="dot"/>
            <a:miter lim="800000"/>
            <a:headEnd len="sm" w="sm" type="none"/>
            <a:tailEnd len="sm" w="sm" type="none"/>
          </a:ln>
        </p:spPr>
      </p:cxnSp>
      <p:cxnSp>
        <p:nvCxnSpPr>
          <p:cNvPr id="1239" name="Google Shape;1239;g3b5bdc7bf05_0_49"/>
          <p:cNvCxnSpPr>
            <a:stCxn id="1240" idx="5"/>
            <a:endCxn id="1241" idx="1"/>
          </p:cNvCxnSpPr>
          <p:nvPr/>
        </p:nvCxnSpPr>
        <p:spPr>
          <a:xfrm>
            <a:off x="6883445" y="4044522"/>
            <a:ext cx="2580600" cy="1002900"/>
          </a:xfrm>
          <a:prstGeom prst="straightConnector1">
            <a:avLst/>
          </a:prstGeom>
          <a:noFill/>
          <a:ln cap="flat" cmpd="sng" w="12700">
            <a:solidFill>
              <a:schemeClr val="lt1"/>
            </a:solidFill>
            <a:prstDash val="dot"/>
            <a:miter lim="800000"/>
            <a:headEnd len="sm" w="sm" type="none"/>
            <a:tailEnd len="sm" w="sm" type="none"/>
          </a:ln>
        </p:spPr>
      </p:cxnSp>
      <p:grpSp>
        <p:nvGrpSpPr>
          <p:cNvPr id="1242" name="Google Shape;1242;g3b5bdc7bf05_0_49"/>
          <p:cNvGrpSpPr/>
          <p:nvPr/>
        </p:nvGrpSpPr>
        <p:grpSpPr>
          <a:xfrm>
            <a:off x="6019730" y="1398613"/>
            <a:ext cx="3138786" cy="3300218"/>
            <a:chOff x="8259427" y="3582168"/>
            <a:chExt cx="3138786" cy="3300218"/>
          </a:xfrm>
        </p:grpSpPr>
        <p:grpSp>
          <p:nvGrpSpPr>
            <p:cNvPr id="1243" name="Google Shape;1243;g3b5bdc7bf05_0_49"/>
            <p:cNvGrpSpPr/>
            <p:nvPr/>
          </p:nvGrpSpPr>
          <p:grpSpPr>
            <a:xfrm>
              <a:off x="8259427" y="3846132"/>
              <a:ext cx="1179661" cy="1028965"/>
              <a:chOff x="7994003" y="1132687"/>
              <a:chExt cx="1179661" cy="1028965"/>
            </a:xfrm>
          </p:grpSpPr>
          <p:sp>
            <p:nvSpPr>
              <p:cNvPr id="1244" name="Google Shape;1244;g3b5bdc7bf05_0_49"/>
              <p:cNvSpPr/>
              <p:nvPr/>
            </p:nvSpPr>
            <p:spPr>
              <a:xfrm rot="888268">
                <a:off x="8639957" y="1188139"/>
                <a:ext cx="488414" cy="417395"/>
              </a:xfrm>
              <a:prstGeom prst="uturnArrow">
                <a:avLst>
                  <a:gd fmla="val 14473" name="adj1"/>
                  <a:gd fmla="val 25000" name="adj2"/>
                  <a:gd fmla="val 25000" name="adj3"/>
                  <a:gd fmla="val 45604" name="adj4"/>
                  <a:gd fmla="val 100000" name="adj5"/>
                </a:avLst>
              </a:prstGeom>
              <a:solidFill>
                <a:srgbClr val="0070C0"/>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4" name="Google Shape;1234;g3b5bdc7bf05_0_49"/>
              <p:cNvSpPr/>
              <p:nvPr/>
            </p:nvSpPr>
            <p:spPr>
              <a:xfrm>
                <a:off x="8278091" y="1489652"/>
                <a:ext cx="672000" cy="672000"/>
              </a:xfrm>
              <a:prstGeom prst="ellipse">
                <a:avLst/>
              </a:prstGeom>
              <a:solidFill>
                <a:srgbClr val="0070C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lang="en-US" sz="2000">
                    <a:solidFill>
                      <a:srgbClr val="FFFFFF"/>
                    </a:solidFill>
                    <a:latin typeface="Calibri"/>
                    <a:ea typeface="Calibri"/>
                    <a:cs typeface="Calibri"/>
                    <a:sym typeface="Calibri"/>
                  </a:rPr>
                  <a:t>0A</a:t>
                </a:r>
                <a:endParaRPr b="0" i="0" sz="2000" u="none" cap="none" strike="noStrike">
                  <a:solidFill>
                    <a:srgbClr val="FFFFFF"/>
                  </a:solidFill>
                  <a:latin typeface="Calibri"/>
                  <a:ea typeface="Calibri"/>
                  <a:cs typeface="Calibri"/>
                  <a:sym typeface="Calibri"/>
                </a:endParaRPr>
              </a:p>
            </p:txBody>
          </p:sp>
          <p:cxnSp>
            <p:nvCxnSpPr>
              <p:cNvPr id="1245" name="Google Shape;1245;g3b5bdc7bf05_0_49"/>
              <p:cNvCxnSpPr>
                <a:stCxn id="1234" idx="1"/>
              </p:cNvCxnSpPr>
              <p:nvPr/>
            </p:nvCxnSpPr>
            <p:spPr>
              <a:xfrm rot="10800000">
                <a:off x="7994003" y="1246964"/>
                <a:ext cx="382500" cy="341100"/>
              </a:xfrm>
              <a:prstGeom prst="straightConnector1">
                <a:avLst/>
              </a:prstGeom>
              <a:noFill/>
              <a:ln cap="flat" cmpd="sng" w="57150">
                <a:solidFill>
                  <a:srgbClr val="0070C0"/>
                </a:solidFill>
                <a:prstDash val="solid"/>
                <a:miter lim="800000"/>
                <a:headEnd len="sm" w="sm" type="none"/>
                <a:tailEnd len="med" w="med" type="triangle"/>
              </a:ln>
            </p:spPr>
          </p:cxnSp>
        </p:grpSp>
        <p:grpSp>
          <p:nvGrpSpPr>
            <p:cNvPr id="1246" name="Google Shape;1246;g3b5bdc7bf05_0_49"/>
            <p:cNvGrpSpPr/>
            <p:nvPr/>
          </p:nvGrpSpPr>
          <p:grpSpPr>
            <a:xfrm>
              <a:off x="9810933" y="3846132"/>
              <a:ext cx="1179661" cy="1028965"/>
              <a:chOff x="7994003" y="1132687"/>
              <a:chExt cx="1179661" cy="1028965"/>
            </a:xfrm>
          </p:grpSpPr>
          <p:sp>
            <p:nvSpPr>
              <p:cNvPr id="1247" name="Google Shape;1247;g3b5bdc7bf05_0_49"/>
              <p:cNvSpPr/>
              <p:nvPr/>
            </p:nvSpPr>
            <p:spPr>
              <a:xfrm rot="888268">
                <a:off x="8639957" y="1188139"/>
                <a:ext cx="488414" cy="417395"/>
              </a:xfrm>
              <a:prstGeom prst="uturnArrow">
                <a:avLst>
                  <a:gd fmla="val 14473" name="adj1"/>
                  <a:gd fmla="val 25000" name="adj2"/>
                  <a:gd fmla="val 25000" name="adj3"/>
                  <a:gd fmla="val 45604" name="adj4"/>
                  <a:gd fmla="val 100000" name="adj5"/>
                </a:avLst>
              </a:prstGeom>
              <a:solidFill>
                <a:srgbClr val="70AD47"/>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1" name="Google Shape;1231;g3b5bdc7bf05_0_49"/>
              <p:cNvSpPr/>
              <p:nvPr/>
            </p:nvSpPr>
            <p:spPr>
              <a:xfrm>
                <a:off x="8278091" y="1489652"/>
                <a:ext cx="672000" cy="672000"/>
              </a:xfrm>
              <a:prstGeom prst="ellipse">
                <a:avLst/>
              </a:prstGeom>
              <a:solidFill>
                <a:srgbClr val="70AD47"/>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lang="en-US" sz="2000">
                    <a:solidFill>
                      <a:srgbClr val="FFFFFF"/>
                    </a:solidFill>
                    <a:latin typeface="Calibri"/>
                    <a:ea typeface="Calibri"/>
                    <a:cs typeface="Calibri"/>
                    <a:sym typeface="Calibri"/>
                  </a:rPr>
                  <a:t>0B</a:t>
                </a:r>
                <a:endParaRPr b="0" i="0" sz="3200" u="none" cap="none" strike="noStrike">
                  <a:solidFill>
                    <a:srgbClr val="FFFFFF"/>
                  </a:solidFill>
                  <a:latin typeface="Calibri"/>
                  <a:ea typeface="Calibri"/>
                  <a:cs typeface="Calibri"/>
                  <a:sym typeface="Calibri"/>
                </a:endParaRPr>
              </a:p>
            </p:txBody>
          </p:sp>
          <p:cxnSp>
            <p:nvCxnSpPr>
              <p:cNvPr id="1248" name="Google Shape;1248;g3b5bdc7bf05_0_49"/>
              <p:cNvCxnSpPr>
                <a:stCxn id="1231" idx="1"/>
              </p:cNvCxnSpPr>
              <p:nvPr/>
            </p:nvCxnSpPr>
            <p:spPr>
              <a:xfrm rot="10800000">
                <a:off x="7994003" y="1246964"/>
                <a:ext cx="382500" cy="341100"/>
              </a:xfrm>
              <a:prstGeom prst="straightConnector1">
                <a:avLst/>
              </a:prstGeom>
              <a:noFill/>
              <a:ln cap="flat" cmpd="sng" w="57150">
                <a:solidFill>
                  <a:srgbClr val="70AD47"/>
                </a:solidFill>
                <a:prstDash val="solid"/>
                <a:miter lim="800000"/>
                <a:headEnd len="sm" w="sm" type="none"/>
                <a:tailEnd len="med" w="med" type="triangle"/>
              </a:ln>
            </p:spPr>
          </p:cxnSp>
        </p:grpSp>
        <p:cxnSp>
          <p:nvCxnSpPr>
            <p:cNvPr id="1249" name="Google Shape;1249;g3b5bdc7bf05_0_49"/>
            <p:cNvCxnSpPr/>
            <p:nvPr/>
          </p:nvCxnSpPr>
          <p:spPr>
            <a:xfrm>
              <a:off x="9373163" y="4523271"/>
              <a:ext cx="557700"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250" name="Google Shape;1250;g3b5bdc7bf05_0_49"/>
            <p:cNvCxnSpPr/>
            <p:nvPr/>
          </p:nvCxnSpPr>
          <p:spPr>
            <a:xfrm rot="10800000">
              <a:off x="9373054" y="4703380"/>
              <a:ext cx="505800" cy="0"/>
            </a:xfrm>
            <a:prstGeom prst="straightConnector1">
              <a:avLst/>
            </a:prstGeom>
            <a:noFill/>
            <a:ln cap="flat" cmpd="sng" w="38100">
              <a:solidFill>
                <a:srgbClr val="FFFFFF"/>
              </a:solidFill>
              <a:prstDash val="solid"/>
              <a:miter lim="800000"/>
              <a:headEnd len="sm" w="sm" type="none"/>
              <a:tailEnd len="med" w="med" type="triangle"/>
            </a:ln>
          </p:spPr>
        </p:cxnSp>
        <p:sp>
          <p:nvSpPr>
            <p:cNvPr id="1251" name="Google Shape;1251;g3b5bdc7bf05_0_49"/>
            <p:cNvSpPr txBox="1"/>
            <p:nvPr/>
          </p:nvSpPr>
          <p:spPr>
            <a:xfrm>
              <a:off x="9049183" y="3582168"/>
              <a:ext cx="546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00A</a:t>
              </a:r>
              <a:endParaRPr/>
            </a:p>
          </p:txBody>
        </p:sp>
        <p:sp>
          <p:nvSpPr>
            <p:cNvPr id="1252" name="Google Shape;1252;g3b5bdc7bf05_0_49"/>
            <p:cNvSpPr txBox="1"/>
            <p:nvPr/>
          </p:nvSpPr>
          <p:spPr>
            <a:xfrm>
              <a:off x="8384661" y="3744162"/>
              <a:ext cx="56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00A</a:t>
              </a:r>
              <a:endParaRPr/>
            </a:p>
          </p:txBody>
        </p:sp>
        <p:sp>
          <p:nvSpPr>
            <p:cNvPr id="1253" name="Google Shape;1253;g3b5bdc7bf05_0_49"/>
            <p:cNvSpPr txBox="1"/>
            <p:nvPr/>
          </p:nvSpPr>
          <p:spPr>
            <a:xfrm>
              <a:off x="10015096" y="3842577"/>
              <a:ext cx="56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01A</a:t>
              </a:r>
              <a:endParaRPr/>
            </a:p>
          </p:txBody>
        </p:sp>
        <p:sp>
          <p:nvSpPr>
            <p:cNvPr id="1254" name="Google Shape;1254;g3b5bdc7bf05_0_49"/>
            <p:cNvSpPr txBox="1"/>
            <p:nvPr/>
          </p:nvSpPr>
          <p:spPr>
            <a:xfrm>
              <a:off x="10586701" y="3582168"/>
              <a:ext cx="546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01A</a:t>
              </a:r>
              <a:endParaRPr/>
            </a:p>
          </p:txBody>
        </p:sp>
        <p:sp>
          <p:nvSpPr>
            <p:cNvPr id="1255" name="Google Shape;1255;g3b5bdc7bf05_0_49"/>
            <p:cNvSpPr txBox="1"/>
            <p:nvPr/>
          </p:nvSpPr>
          <p:spPr>
            <a:xfrm>
              <a:off x="9311143" y="4149383"/>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lang="en-US" sz="1800">
                  <a:solidFill>
                    <a:srgbClr val="FFFFFF"/>
                  </a:solidFill>
                  <a:latin typeface="Calibri"/>
                  <a:ea typeface="Calibri"/>
                  <a:cs typeface="Calibri"/>
                  <a:sym typeface="Calibri"/>
                </a:rPr>
                <a:t>01</a:t>
              </a:r>
              <a:endParaRPr b="1" baseline="-25000" i="0" sz="1800" u="none" cap="none" strike="noStrike">
                <a:solidFill>
                  <a:srgbClr val="FFFFFF"/>
                </a:solidFill>
                <a:latin typeface="Calibri"/>
                <a:ea typeface="Calibri"/>
                <a:cs typeface="Calibri"/>
                <a:sym typeface="Calibri"/>
              </a:endParaRPr>
            </a:p>
          </p:txBody>
        </p:sp>
        <p:sp>
          <p:nvSpPr>
            <p:cNvPr id="1256" name="Google Shape;1256;g3b5bdc7bf05_0_49"/>
            <p:cNvSpPr txBox="1"/>
            <p:nvPr/>
          </p:nvSpPr>
          <p:spPr>
            <a:xfrm>
              <a:off x="9489562" y="4624072"/>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lang="en-US" sz="1800">
                  <a:solidFill>
                    <a:srgbClr val="FFFFFF"/>
                  </a:solidFill>
                  <a:latin typeface="Calibri"/>
                  <a:ea typeface="Calibri"/>
                  <a:cs typeface="Calibri"/>
                  <a:sym typeface="Calibri"/>
                </a:rPr>
                <a:t>10</a:t>
              </a:r>
              <a:endParaRPr b="1" baseline="-25000" i="0" sz="1800" u="none" cap="none" strike="noStrike">
                <a:solidFill>
                  <a:srgbClr val="FFFFFF"/>
                </a:solidFill>
                <a:latin typeface="Calibri"/>
                <a:ea typeface="Calibri"/>
                <a:cs typeface="Calibri"/>
                <a:sym typeface="Calibri"/>
              </a:endParaRPr>
            </a:p>
          </p:txBody>
        </p:sp>
        <p:grpSp>
          <p:nvGrpSpPr>
            <p:cNvPr id="1257" name="Google Shape;1257;g3b5bdc7bf05_0_49"/>
            <p:cNvGrpSpPr/>
            <p:nvPr/>
          </p:nvGrpSpPr>
          <p:grpSpPr>
            <a:xfrm>
              <a:off x="8265466" y="5654489"/>
              <a:ext cx="1179661" cy="1028911"/>
              <a:chOff x="8259427" y="5473546"/>
              <a:chExt cx="1179661" cy="1028911"/>
            </a:xfrm>
          </p:grpSpPr>
          <p:sp>
            <p:nvSpPr>
              <p:cNvPr id="1258" name="Google Shape;1258;g3b5bdc7bf05_0_49"/>
              <p:cNvSpPr/>
              <p:nvPr/>
            </p:nvSpPr>
            <p:spPr>
              <a:xfrm flipH="1" rot="9911732">
                <a:off x="8905381" y="6029610"/>
                <a:ext cx="488414" cy="417395"/>
              </a:xfrm>
              <a:prstGeom prst="uturnArrow">
                <a:avLst>
                  <a:gd fmla="val 14473" name="adj1"/>
                  <a:gd fmla="val 25000" name="adj2"/>
                  <a:gd fmla="val 25000" name="adj3"/>
                  <a:gd fmla="val 45604" name="adj4"/>
                  <a:gd fmla="val 100000" name="adj5"/>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40" name="Google Shape;1240;g3b5bdc7bf05_0_49"/>
              <p:cNvSpPr/>
              <p:nvPr/>
            </p:nvSpPr>
            <p:spPr>
              <a:xfrm>
                <a:off x="8543515" y="5473546"/>
                <a:ext cx="672000" cy="672000"/>
              </a:xfrm>
              <a:prstGeom prst="ellipse">
                <a:avLst/>
              </a:prstGeom>
              <a:solidFill>
                <a:srgbClr val="FFC0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0C</a:t>
                </a:r>
                <a:endParaRPr/>
              </a:p>
            </p:txBody>
          </p:sp>
          <p:cxnSp>
            <p:nvCxnSpPr>
              <p:cNvPr id="1259" name="Google Shape;1259;g3b5bdc7bf05_0_49"/>
              <p:cNvCxnSpPr>
                <a:stCxn id="1240" idx="3"/>
              </p:cNvCxnSpPr>
              <p:nvPr/>
            </p:nvCxnSpPr>
            <p:spPr>
              <a:xfrm flipH="1">
                <a:off x="8259427" y="6047134"/>
                <a:ext cx="382500" cy="341100"/>
              </a:xfrm>
              <a:prstGeom prst="straightConnector1">
                <a:avLst/>
              </a:prstGeom>
              <a:noFill/>
              <a:ln cap="flat" cmpd="sng" w="57150">
                <a:solidFill>
                  <a:srgbClr val="FFC000"/>
                </a:solidFill>
                <a:prstDash val="solid"/>
                <a:miter lim="800000"/>
                <a:headEnd len="sm" w="sm" type="none"/>
                <a:tailEnd len="med" w="med" type="triangle"/>
              </a:ln>
            </p:spPr>
          </p:cxnSp>
        </p:grpSp>
        <p:cxnSp>
          <p:nvCxnSpPr>
            <p:cNvPr id="1260" name="Google Shape;1260;g3b5bdc7bf05_0_49"/>
            <p:cNvCxnSpPr/>
            <p:nvPr/>
          </p:nvCxnSpPr>
          <p:spPr>
            <a:xfrm>
              <a:off x="9373163" y="5892067"/>
              <a:ext cx="557700"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261" name="Google Shape;1261;g3b5bdc7bf05_0_49"/>
            <p:cNvCxnSpPr/>
            <p:nvPr/>
          </p:nvCxnSpPr>
          <p:spPr>
            <a:xfrm rot="10800000">
              <a:off x="9373054" y="6072176"/>
              <a:ext cx="505800" cy="0"/>
            </a:xfrm>
            <a:prstGeom prst="straightConnector1">
              <a:avLst/>
            </a:prstGeom>
            <a:noFill/>
            <a:ln cap="flat" cmpd="sng" w="38100">
              <a:solidFill>
                <a:srgbClr val="FFFFFF"/>
              </a:solidFill>
              <a:prstDash val="solid"/>
              <a:miter lim="800000"/>
              <a:headEnd len="sm" w="sm" type="none"/>
              <a:tailEnd len="med" w="med" type="triangle"/>
            </a:ln>
          </p:spPr>
        </p:cxnSp>
        <p:sp>
          <p:nvSpPr>
            <p:cNvPr id="1262" name="Google Shape;1262;g3b5bdc7bf05_0_49"/>
            <p:cNvSpPr txBox="1"/>
            <p:nvPr/>
          </p:nvSpPr>
          <p:spPr>
            <a:xfrm>
              <a:off x="9311143" y="5518179"/>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lang="en-US" sz="1800">
                  <a:solidFill>
                    <a:srgbClr val="FFFFFF"/>
                  </a:solidFill>
                  <a:latin typeface="Calibri"/>
                  <a:ea typeface="Calibri"/>
                  <a:cs typeface="Calibri"/>
                  <a:sym typeface="Calibri"/>
                </a:rPr>
                <a:t>01</a:t>
              </a:r>
              <a:endParaRPr b="1" baseline="-25000" i="0" sz="1800" u="none" cap="none" strike="noStrike">
                <a:solidFill>
                  <a:srgbClr val="FFFFFF"/>
                </a:solidFill>
                <a:latin typeface="Calibri"/>
                <a:ea typeface="Calibri"/>
                <a:cs typeface="Calibri"/>
                <a:sym typeface="Calibri"/>
              </a:endParaRPr>
            </a:p>
          </p:txBody>
        </p:sp>
        <p:sp>
          <p:nvSpPr>
            <p:cNvPr id="1263" name="Google Shape;1263;g3b5bdc7bf05_0_49"/>
            <p:cNvSpPr txBox="1"/>
            <p:nvPr/>
          </p:nvSpPr>
          <p:spPr>
            <a:xfrm>
              <a:off x="9489562" y="5992868"/>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10</a:t>
              </a:r>
              <a:endParaRPr/>
            </a:p>
          </p:txBody>
        </p:sp>
        <p:grpSp>
          <p:nvGrpSpPr>
            <p:cNvPr id="1264" name="Google Shape;1264;g3b5bdc7bf05_0_49"/>
            <p:cNvGrpSpPr/>
            <p:nvPr/>
          </p:nvGrpSpPr>
          <p:grpSpPr>
            <a:xfrm rot="5400000">
              <a:off x="8567107" y="5175225"/>
              <a:ext cx="557809" cy="180109"/>
              <a:chOff x="9525454" y="4958313"/>
              <a:chExt cx="557809" cy="180109"/>
            </a:xfrm>
          </p:grpSpPr>
          <p:cxnSp>
            <p:nvCxnSpPr>
              <p:cNvPr id="1265" name="Google Shape;1265;g3b5bdc7bf05_0_49"/>
              <p:cNvCxnSpPr/>
              <p:nvPr/>
            </p:nvCxnSpPr>
            <p:spPr>
              <a:xfrm>
                <a:off x="9525563" y="4958313"/>
                <a:ext cx="557700"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266" name="Google Shape;1266;g3b5bdc7bf05_0_49"/>
              <p:cNvCxnSpPr/>
              <p:nvPr/>
            </p:nvCxnSpPr>
            <p:spPr>
              <a:xfrm rot="10800000">
                <a:off x="9525454" y="5138422"/>
                <a:ext cx="505800" cy="0"/>
              </a:xfrm>
              <a:prstGeom prst="straightConnector1">
                <a:avLst/>
              </a:prstGeom>
              <a:noFill/>
              <a:ln cap="flat" cmpd="sng" w="38100">
                <a:solidFill>
                  <a:srgbClr val="FFFFFF"/>
                </a:solidFill>
                <a:prstDash val="solid"/>
                <a:miter lim="800000"/>
                <a:headEnd len="sm" w="sm" type="none"/>
                <a:tailEnd len="med" w="med" type="triangle"/>
              </a:ln>
            </p:spPr>
          </p:cxnSp>
        </p:grpSp>
        <p:grpSp>
          <p:nvGrpSpPr>
            <p:cNvPr id="1267" name="Google Shape;1267;g3b5bdc7bf05_0_49"/>
            <p:cNvGrpSpPr/>
            <p:nvPr/>
          </p:nvGrpSpPr>
          <p:grpSpPr>
            <a:xfrm rot="5400000">
              <a:off x="10141850" y="5175226"/>
              <a:ext cx="557809" cy="180109"/>
              <a:chOff x="9525454" y="4958313"/>
              <a:chExt cx="557809" cy="180109"/>
            </a:xfrm>
          </p:grpSpPr>
          <p:cxnSp>
            <p:nvCxnSpPr>
              <p:cNvPr id="1268" name="Google Shape;1268;g3b5bdc7bf05_0_49"/>
              <p:cNvCxnSpPr/>
              <p:nvPr/>
            </p:nvCxnSpPr>
            <p:spPr>
              <a:xfrm>
                <a:off x="9525563" y="4958313"/>
                <a:ext cx="557700"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269" name="Google Shape;1269;g3b5bdc7bf05_0_49"/>
              <p:cNvCxnSpPr/>
              <p:nvPr/>
            </p:nvCxnSpPr>
            <p:spPr>
              <a:xfrm rot="10800000">
                <a:off x="9525454" y="5138422"/>
                <a:ext cx="505800" cy="0"/>
              </a:xfrm>
              <a:prstGeom prst="straightConnector1">
                <a:avLst/>
              </a:prstGeom>
              <a:noFill/>
              <a:ln cap="flat" cmpd="sng" w="38100">
                <a:solidFill>
                  <a:srgbClr val="FFFFFF"/>
                </a:solidFill>
                <a:prstDash val="solid"/>
                <a:miter lim="800000"/>
                <a:headEnd len="sm" w="sm" type="none"/>
                <a:tailEnd len="med" w="med" type="triangle"/>
              </a:ln>
            </p:spPr>
          </p:cxnSp>
        </p:grpSp>
        <p:grpSp>
          <p:nvGrpSpPr>
            <p:cNvPr id="1270" name="Google Shape;1270;g3b5bdc7bf05_0_49"/>
            <p:cNvGrpSpPr/>
            <p:nvPr/>
          </p:nvGrpSpPr>
          <p:grpSpPr>
            <a:xfrm>
              <a:off x="9895279" y="5654489"/>
              <a:ext cx="1179661" cy="1028911"/>
              <a:chOff x="8259427" y="5473546"/>
              <a:chExt cx="1179661" cy="1028911"/>
            </a:xfrm>
          </p:grpSpPr>
          <p:sp>
            <p:nvSpPr>
              <p:cNvPr id="1271" name="Google Shape;1271;g3b5bdc7bf05_0_49"/>
              <p:cNvSpPr/>
              <p:nvPr/>
            </p:nvSpPr>
            <p:spPr>
              <a:xfrm flipH="1" rot="9911732">
                <a:off x="8905381" y="6029610"/>
                <a:ext cx="488414" cy="417395"/>
              </a:xfrm>
              <a:prstGeom prst="uturnArrow">
                <a:avLst>
                  <a:gd fmla="val 14473" name="adj1"/>
                  <a:gd fmla="val 25000" name="adj2"/>
                  <a:gd fmla="val 25000" name="adj3"/>
                  <a:gd fmla="val 45604" name="adj4"/>
                  <a:gd fmla="val 100000" name="adj5"/>
                </a:avLst>
              </a:prstGeom>
              <a:solidFill>
                <a:srgbClr val="963620"/>
              </a:solidFill>
              <a:ln cap="flat" cmpd="sng" w="12700">
                <a:solidFill>
                  <a:srgbClr val="96362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7" name="Google Shape;1237;g3b5bdc7bf05_0_49"/>
              <p:cNvSpPr/>
              <p:nvPr/>
            </p:nvSpPr>
            <p:spPr>
              <a:xfrm>
                <a:off x="8543515" y="5473546"/>
                <a:ext cx="672000" cy="672000"/>
              </a:xfrm>
              <a:prstGeom prst="ellipse">
                <a:avLst/>
              </a:prstGeom>
              <a:solidFill>
                <a:srgbClr val="96362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lang="en-US" sz="2000">
                    <a:solidFill>
                      <a:srgbClr val="FFFFFF"/>
                    </a:solidFill>
                    <a:latin typeface="Calibri"/>
                    <a:ea typeface="Calibri"/>
                    <a:cs typeface="Calibri"/>
                    <a:sym typeface="Calibri"/>
                  </a:rPr>
                  <a:t>0D</a:t>
                </a:r>
                <a:endParaRPr b="0" i="0" sz="2000" u="none" cap="none" strike="noStrike">
                  <a:solidFill>
                    <a:srgbClr val="FFFFFF"/>
                  </a:solidFill>
                  <a:latin typeface="Calibri"/>
                  <a:ea typeface="Calibri"/>
                  <a:cs typeface="Calibri"/>
                  <a:sym typeface="Calibri"/>
                </a:endParaRPr>
              </a:p>
            </p:txBody>
          </p:sp>
          <p:cxnSp>
            <p:nvCxnSpPr>
              <p:cNvPr id="1272" name="Google Shape;1272;g3b5bdc7bf05_0_49"/>
              <p:cNvCxnSpPr>
                <a:stCxn id="1237" idx="3"/>
              </p:cNvCxnSpPr>
              <p:nvPr/>
            </p:nvCxnSpPr>
            <p:spPr>
              <a:xfrm flipH="1">
                <a:off x="8259427" y="6047134"/>
                <a:ext cx="382500" cy="341100"/>
              </a:xfrm>
              <a:prstGeom prst="straightConnector1">
                <a:avLst/>
              </a:prstGeom>
              <a:noFill/>
              <a:ln cap="flat" cmpd="sng" w="57150">
                <a:solidFill>
                  <a:srgbClr val="963620"/>
                </a:solidFill>
                <a:prstDash val="solid"/>
                <a:miter lim="800000"/>
                <a:headEnd len="sm" w="sm" type="none"/>
                <a:tailEnd len="med" w="med" type="triangle"/>
              </a:ln>
            </p:spPr>
          </p:cxnSp>
        </p:grpSp>
        <p:sp>
          <p:nvSpPr>
            <p:cNvPr id="1273" name="Google Shape;1273;g3b5bdc7bf05_0_49"/>
            <p:cNvSpPr txBox="1"/>
            <p:nvPr/>
          </p:nvSpPr>
          <p:spPr>
            <a:xfrm>
              <a:off x="8431823" y="6292106"/>
              <a:ext cx="56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10A</a:t>
              </a:r>
              <a:endParaRPr/>
            </a:p>
          </p:txBody>
        </p:sp>
        <p:sp>
          <p:nvSpPr>
            <p:cNvPr id="1274" name="Google Shape;1274;g3b5bdc7bf05_0_49"/>
            <p:cNvSpPr txBox="1"/>
            <p:nvPr/>
          </p:nvSpPr>
          <p:spPr>
            <a:xfrm>
              <a:off x="9183587" y="6513086"/>
              <a:ext cx="546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10A</a:t>
              </a:r>
              <a:endParaRPr/>
            </a:p>
          </p:txBody>
        </p:sp>
        <p:sp>
          <p:nvSpPr>
            <p:cNvPr id="1275" name="Google Shape;1275;g3b5bdc7bf05_0_49"/>
            <p:cNvSpPr txBox="1"/>
            <p:nvPr/>
          </p:nvSpPr>
          <p:spPr>
            <a:xfrm>
              <a:off x="10057772" y="6289350"/>
              <a:ext cx="56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11A</a:t>
              </a:r>
              <a:endParaRPr/>
            </a:p>
          </p:txBody>
        </p:sp>
        <p:sp>
          <p:nvSpPr>
            <p:cNvPr id="1276" name="Google Shape;1276;g3b5bdc7bf05_0_49"/>
            <p:cNvSpPr txBox="1"/>
            <p:nvPr/>
          </p:nvSpPr>
          <p:spPr>
            <a:xfrm>
              <a:off x="8320821" y="5099529"/>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01</a:t>
              </a:r>
              <a:endParaRPr/>
            </a:p>
          </p:txBody>
        </p:sp>
        <p:sp>
          <p:nvSpPr>
            <p:cNvPr id="1277" name="Google Shape;1277;g3b5bdc7bf05_0_49"/>
            <p:cNvSpPr txBox="1"/>
            <p:nvPr/>
          </p:nvSpPr>
          <p:spPr>
            <a:xfrm>
              <a:off x="8918970" y="5019261"/>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10</a:t>
              </a:r>
              <a:endParaRPr/>
            </a:p>
          </p:txBody>
        </p:sp>
        <p:sp>
          <p:nvSpPr>
            <p:cNvPr id="1278" name="Google Shape;1278;g3b5bdc7bf05_0_49"/>
            <p:cNvSpPr txBox="1"/>
            <p:nvPr/>
          </p:nvSpPr>
          <p:spPr>
            <a:xfrm>
              <a:off x="9896034" y="5104517"/>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01</a:t>
              </a:r>
              <a:endParaRPr/>
            </a:p>
          </p:txBody>
        </p:sp>
        <p:sp>
          <p:nvSpPr>
            <p:cNvPr id="1279" name="Google Shape;1279;g3b5bdc7bf05_0_49"/>
            <p:cNvSpPr txBox="1"/>
            <p:nvPr/>
          </p:nvSpPr>
          <p:spPr>
            <a:xfrm>
              <a:off x="10494183" y="5024249"/>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10</a:t>
              </a:r>
              <a:endParaRPr/>
            </a:p>
          </p:txBody>
        </p:sp>
        <p:sp>
          <p:nvSpPr>
            <p:cNvPr id="1280" name="Google Shape;1280;g3b5bdc7bf05_0_49"/>
            <p:cNvSpPr txBox="1"/>
            <p:nvPr/>
          </p:nvSpPr>
          <p:spPr>
            <a:xfrm>
              <a:off x="10851313" y="6507076"/>
              <a:ext cx="546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11A</a:t>
              </a:r>
              <a:endParaRPr/>
            </a:p>
          </p:txBody>
        </p:sp>
      </p:grpSp>
      <p:grpSp>
        <p:nvGrpSpPr>
          <p:cNvPr id="1281" name="Google Shape;1281;g3b5bdc7bf05_0_49"/>
          <p:cNvGrpSpPr/>
          <p:nvPr/>
        </p:nvGrpSpPr>
        <p:grpSpPr>
          <a:xfrm>
            <a:off x="9075419" y="2876713"/>
            <a:ext cx="3138786" cy="3300218"/>
            <a:chOff x="8259427" y="3582168"/>
            <a:chExt cx="3138786" cy="3300218"/>
          </a:xfrm>
        </p:grpSpPr>
        <p:grpSp>
          <p:nvGrpSpPr>
            <p:cNvPr id="1282" name="Google Shape;1282;g3b5bdc7bf05_0_49"/>
            <p:cNvGrpSpPr/>
            <p:nvPr/>
          </p:nvGrpSpPr>
          <p:grpSpPr>
            <a:xfrm>
              <a:off x="8259427" y="3846132"/>
              <a:ext cx="1179661" cy="1028965"/>
              <a:chOff x="7994003" y="1132687"/>
              <a:chExt cx="1179661" cy="1028965"/>
            </a:xfrm>
          </p:grpSpPr>
          <p:sp>
            <p:nvSpPr>
              <p:cNvPr id="1283" name="Google Shape;1283;g3b5bdc7bf05_0_49"/>
              <p:cNvSpPr/>
              <p:nvPr/>
            </p:nvSpPr>
            <p:spPr>
              <a:xfrm rot="888268">
                <a:off x="8639957" y="1188139"/>
                <a:ext cx="488414" cy="417395"/>
              </a:xfrm>
              <a:prstGeom prst="uturnArrow">
                <a:avLst>
                  <a:gd fmla="val 14473" name="adj1"/>
                  <a:gd fmla="val 25000" name="adj2"/>
                  <a:gd fmla="val 25000" name="adj3"/>
                  <a:gd fmla="val 45604" name="adj4"/>
                  <a:gd fmla="val 100000" name="adj5"/>
                </a:avLst>
              </a:prstGeom>
              <a:solidFill>
                <a:srgbClr val="3333FF"/>
              </a:solidFill>
              <a:ln cap="flat" cmpd="sng" w="12700">
                <a:solidFill>
                  <a:srgbClr val="333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5" name="Google Shape;1235;g3b5bdc7bf05_0_49"/>
              <p:cNvSpPr/>
              <p:nvPr/>
            </p:nvSpPr>
            <p:spPr>
              <a:xfrm>
                <a:off x="8278091" y="1489652"/>
                <a:ext cx="672000" cy="672000"/>
              </a:xfrm>
              <a:prstGeom prst="ellipse">
                <a:avLst/>
              </a:prstGeom>
              <a:solidFill>
                <a:srgbClr val="3333FF"/>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lang="en-US" sz="2000">
                    <a:solidFill>
                      <a:srgbClr val="FFFFFF"/>
                    </a:solidFill>
                    <a:latin typeface="Calibri"/>
                    <a:ea typeface="Calibri"/>
                    <a:cs typeface="Calibri"/>
                    <a:sym typeface="Calibri"/>
                  </a:rPr>
                  <a:t>1A</a:t>
                </a:r>
                <a:endParaRPr b="0" i="0" sz="2000" u="none" cap="none" strike="noStrike">
                  <a:solidFill>
                    <a:srgbClr val="FFFFFF"/>
                  </a:solidFill>
                  <a:latin typeface="Calibri"/>
                  <a:ea typeface="Calibri"/>
                  <a:cs typeface="Calibri"/>
                  <a:sym typeface="Calibri"/>
                </a:endParaRPr>
              </a:p>
            </p:txBody>
          </p:sp>
          <p:cxnSp>
            <p:nvCxnSpPr>
              <p:cNvPr id="1284" name="Google Shape;1284;g3b5bdc7bf05_0_49"/>
              <p:cNvCxnSpPr>
                <a:stCxn id="1235" idx="1"/>
              </p:cNvCxnSpPr>
              <p:nvPr/>
            </p:nvCxnSpPr>
            <p:spPr>
              <a:xfrm rot="10800000">
                <a:off x="7994003" y="1246964"/>
                <a:ext cx="382500" cy="341100"/>
              </a:xfrm>
              <a:prstGeom prst="straightConnector1">
                <a:avLst/>
              </a:prstGeom>
              <a:noFill/>
              <a:ln cap="flat" cmpd="sng" w="57150">
                <a:solidFill>
                  <a:srgbClr val="3333FF"/>
                </a:solidFill>
                <a:prstDash val="solid"/>
                <a:miter lim="800000"/>
                <a:headEnd len="sm" w="sm" type="none"/>
                <a:tailEnd len="med" w="med" type="triangle"/>
              </a:ln>
            </p:spPr>
          </p:cxnSp>
        </p:grpSp>
        <p:grpSp>
          <p:nvGrpSpPr>
            <p:cNvPr id="1285" name="Google Shape;1285;g3b5bdc7bf05_0_49"/>
            <p:cNvGrpSpPr/>
            <p:nvPr/>
          </p:nvGrpSpPr>
          <p:grpSpPr>
            <a:xfrm>
              <a:off x="9810933" y="3846132"/>
              <a:ext cx="1179661" cy="1028965"/>
              <a:chOff x="7994003" y="1132687"/>
              <a:chExt cx="1179661" cy="1028965"/>
            </a:xfrm>
          </p:grpSpPr>
          <p:sp>
            <p:nvSpPr>
              <p:cNvPr id="1286" name="Google Shape;1286;g3b5bdc7bf05_0_49"/>
              <p:cNvSpPr/>
              <p:nvPr/>
            </p:nvSpPr>
            <p:spPr>
              <a:xfrm rot="888268">
                <a:off x="8639957" y="1188139"/>
                <a:ext cx="488414" cy="417395"/>
              </a:xfrm>
              <a:prstGeom prst="uturnArrow">
                <a:avLst>
                  <a:gd fmla="val 14473" name="adj1"/>
                  <a:gd fmla="val 25000" name="adj2"/>
                  <a:gd fmla="val 25000" name="adj3"/>
                  <a:gd fmla="val 45604" name="adj4"/>
                  <a:gd fmla="val 100000" name="adj5"/>
                </a:avLst>
              </a:prstGeom>
              <a:solidFill>
                <a:srgbClr val="006600"/>
              </a:solidFill>
              <a:ln cap="flat" cmpd="sng" w="12700">
                <a:solidFill>
                  <a:srgbClr val="0066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2" name="Google Shape;1232;g3b5bdc7bf05_0_49"/>
              <p:cNvSpPr/>
              <p:nvPr/>
            </p:nvSpPr>
            <p:spPr>
              <a:xfrm>
                <a:off x="8278091" y="1489652"/>
                <a:ext cx="672000" cy="672000"/>
              </a:xfrm>
              <a:prstGeom prst="ellipse">
                <a:avLst/>
              </a:prstGeom>
              <a:solidFill>
                <a:srgbClr val="0066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lang="en-US" sz="2000">
                    <a:solidFill>
                      <a:srgbClr val="FFFFFF"/>
                    </a:solidFill>
                    <a:latin typeface="Calibri"/>
                    <a:ea typeface="Calibri"/>
                    <a:cs typeface="Calibri"/>
                    <a:sym typeface="Calibri"/>
                  </a:rPr>
                  <a:t>1B</a:t>
                </a:r>
                <a:endParaRPr b="0" i="0" sz="3200" u="none" cap="none" strike="noStrike">
                  <a:solidFill>
                    <a:srgbClr val="FFFFFF"/>
                  </a:solidFill>
                  <a:latin typeface="Calibri"/>
                  <a:ea typeface="Calibri"/>
                  <a:cs typeface="Calibri"/>
                  <a:sym typeface="Calibri"/>
                </a:endParaRPr>
              </a:p>
            </p:txBody>
          </p:sp>
          <p:cxnSp>
            <p:nvCxnSpPr>
              <p:cNvPr id="1287" name="Google Shape;1287;g3b5bdc7bf05_0_49"/>
              <p:cNvCxnSpPr>
                <a:stCxn id="1232" idx="1"/>
              </p:cNvCxnSpPr>
              <p:nvPr/>
            </p:nvCxnSpPr>
            <p:spPr>
              <a:xfrm rot="10800000">
                <a:off x="7994003" y="1246964"/>
                <a:ext cx="382500" cy="341100"/>
              </a:xfrm>
              <a:prstGeom prst="straightConnector1">
                <a:avLst/>
              </a:prstGeom>
              <a:noFill/>
              <a:ln cap="flat" cmpd="sng" w="57150">
                <a:solidFill>
                  <a:srgbClr val="006600"/>
                </a:solidFill>
                <a:prstDash val="solid"/>
                <a:miter lim="800000"/>
                <a:headEnd len="sm" w="sm" type="none"/>
                <a:tailEnd len="med" w="med" type="triangle"/>
              </a:ln>
            </p:spPr>
          </p:cxnSp>
        </p:grpSp>
        <p:cxnSp>
          <p:nvCxnSpPr>
            <p:cNvPr id="1288" name="Google Shape;1288;g3b5bdc7bf05_0_49"/>
            <p:cNvCxnSpPr/>
            <p:nvPr/>
          </p:nvCxnSpPr>
          <p:spPr>
            <a:xfrm>
              <a:off x="9373163" y="4523271"/>
              <a:ext cx="557700"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289" name="Google Shape;1289;g3b5bdc7bf05_0_49"/>
            <p:cNvCxnSpPr/>
            <p:nvPr/>
          </p:nvCxnSpPr>
          <p:spPr>
            <a:xfrm rot="10800000">
              <a:off x="9373054" y="4703380"/>
              <a:ext cx="505800" cy="0"/>
            </a:xfrm>
            <a:prstGeom prst="straightConnector1">
              <a:avLst/>
            </a:prstGeom>
            <a:noFill/>
            <a:ln cap="flat" cmpd="sng" w="38100">
              <a:solidFill>
                <a:srgbClr val="FFFFFF"/>
              </a:solidFill>
              <a:prstDash val="solid"/>
              <a:miter lim="800000"/>
              <a:headEnd len="sm" w="sm" type="none"/>
              <a:tailEnd len="med" w="med" type="triangle"/>
            </a:ln>
          </p:spPr>
        </p:cxnSp>
        <p:sp>
          <p:nvSpPr>
            <p:cNvPr id="1290" name="Google Shape;1290;g3b5bdc7bf05_0_49"/>
            <p:cNvSpPr txBox="1"/>
            <p:nvPr/>
          </p:nvSpPr>
          <p:spPr>
            <a:xfrm>
              <a:off x="9049183" y="3582168"/>
              <a:ext cx="546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00A</a:t>
              </a:r>
              <a:endParaRPr/>
            </a:p>
          </p:txBody>
        </p:sp>
        <p:sp>
          <p:nvSpPr>
            <p:cNvPr id="1291" name="Google Shape;1291;g3b5bdc7bf05_0_49"/>
            <p:cNvSpPr txBox="1"/>
            <p:nvPr/>
          </p:nvSpPr>
          <p:spPr>
            <a:xfrm>
              <a:off x="8384661" y="3744162"/>
              <a:ext cx="56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00A</a:t>
              </a:r>
              <a:endParaRPr/>
            </a:p>
          </p:txBody>
        </p:sp>
        <p:sp>
          <p:nvSpPr>
            <p:cNvPr id="1292" name="Google Shape;1292;g3b5bdc7bf05_0_49"/>
            <p:cNvSpPr txBox="1"/>
            <p:nvPr/>
          </p:nvSpPr>
          <p:spPr>
            <a:xfrm>
              <a:off x="10015096" y="3842577"/>
              <a:ext cx="56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01A</a:t>
              </a:r>
              <a:endParaRPr/>
            </a:p>
          </p:txBody>
        </p:sp>
        <p:sp>
          <p:nvSpPr>
            <p:cNvPr id="1293" name="Google Shape;1293;g3b5bdc7bf05_0_49"/>
            <p:cNvSpPr txBox="1"/>
            <p:nvPr/>
          </p:nvSpPr>
          <p:spPr>
            <a:xfrm>
              <a:off x="10586701" y="3582168"/>
              <a:ext cx="546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01A</a:t>
              </a:r>
              <a:endParaRPr/>
            </a:p>
          </p:txBody>
        </p:sp>
        <p:sp>
          <p:nvSpPr>
            <p:cNvPr id="1294" name="Google Shape;1294;g3b5bdc7bf05_0_49"/>
            <p:cNvSpPr txBox="1"/>
            <p:nvPr/>
          </p:nvSpPr>
          <p:spPr>
            <a:xfrm>
              <a:off x="9311143" y="4149383"/>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lang="en-US" sz="1800">
                  <a:solidFill>
                    <a:srgbClr val="FFFFFF"/>
                  </a:solidFill>
                  <a:latin typeface="Calibri"/>
                  <a:ea typeface="Calibri"/>
                  <a:cs typeface="Calibri"/>
                  <a:sym typeface="Calibri"/>
                </a:rPr>
                <a:t>01</a:t>
              </a:r>
              <a:endParaRPr b="1" baseline="-25000" i="0" sz="1800" u="none" cap="none" strike="noStrike">
                <a:solidFill>
                  <a:srgbClr val="FFFFFF"/>
                </a:solidFill>
                <a:latin typeface="Calibri"/>
                <a:ea typeface="Calibri"/>
                <a:cs typeface="Calibri"/>
                <a:sym typeface="Calibri"/>
              </a:endParaRPr>
            </a:p>
          </p:txBody>
        </p:sp>
        <p:sp>
          <p:nvSpPr>
            <p:cNvPr id="1295" name="Google Shape;1295;g3b5bdc7bf05_0_49"/>
            <p:cNvSpPr txBox="1"/>
            <p:nvPr/>
          </p:nvSpPr>
          <p:spPr>
            <a:xfrm>
              <a:off x="9489562" y="4624072"/>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lang="en-US" sz="1800">
                  <a:solidFill>
                    <a:srgbClr val="FFFFFF"/>
                  </a:solidFill>
                  <a:latin typeface="Calibri"/>
                  <a:ea typeface="Calibri"/>
                  <a:cs typeface="Calibri"/>
                  <a:sym typeface="Calibri"/>
                </a:rPr>
                <a:t>10</a:t>
              </a:r>
              <a:endParaRPr b="1" baseline="-25000" i="0" sz="1800" u="none" cap="none" strike="noStrike">
                <a:solidFill>
                  <a:srgbClr val="FFFFFF"/>
                </a:solidFill>
                <a:latin typeface="Calibri"/>
                <a:ea typeface="Calibri"/>
                <a:cs typeface="Calibri"/>
                <a:sym typeface="Calibri"/>
              </a:endParaRPr>
            </a:p>
          </p:txBody>
        </p:sp>
        <p:grpSp>
          <p:nvGrpSpPr>
            <p:cNvPr id="1296" name="Google Shape;1296;g3b5bdc7bf05_0_49"/>
            <p:cNvGrpSpPr/>
            <p:nvPr/>
          </p:nvGrpSpPr>
          <p:grpSpPr>
            <a:xfrm>
              <a:off x="8265466" y="5654489"/>
              <a:ext cx="1179661" cy="1028911"/>
              <a:chOff x="8259427" y="5473546"/>
              <a:chExt cx="1179661" cy="1028911"/>
            </a:xfrm>
          </p:grpSpPr>
          <p:sp>
            <p:nvSpPr>
              <p:cNvPr id="1297" name="Google Shape;1297;g3b5bdc7bf05_0_49"/>
              <p:cNvSpPr/>
              <p:nvPr/>
            </p:nvSpPr>
            <p:spPr>
              <a:xfrm flipH="1" rot="9911732">
                <a:off x="8905381" y="6029610"/>
                <a:ext cx="488414" cy="417395"/>
              </a:xfrm>
              <a:prstGeom prst="uturnArrow">
                <a:avLst>
                  <a:gd fmla="val 14473" name="adj1"/>
                  <a:gd fmla="val 25000" name="adj2"/>
                  <a:gd fmla="val 25000" name="adj3"/>
                  <a:gd fmla="val 45604" name="adj4"/>
                  <a:gd fmla="val 100000" name="adj5"/>
                </a:avLst>
              </a:prstGeom>
              <a:solidFill>
                <a:srgbClr val="7E5D00"/>
              </a:solidFill>
              <a:ln cap="flat" cmpd="sng" w="12700">
                <a:solidFill>
                  <a:srgbClr val="7E5D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41" name="Google Shape;1241;g3b5bdc7bf05_0_49"/>
              <p:cNvSpPr/>
              <p:nvPr/>
            </p:nvSpPr>
            <p:spPr>
              <a:xfrm>
                <a:off x="8543515" y="5473546"/>
                <a:ext cx="672000" cy="672000"/>
              </a:xfrm>
              <a:prstGeom prst="ellipse">
                <a:avLst/>
              </a:prstGeom>
              <a:solidFill>
                <a:srgbClr val="7E5D00"/>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b="0" i="0" lang="en-US" sz="2000" u="none" cap="none" strike="noStrike">
                    <a:solidFill>
                      <a:srgbClr val="FFFFFF"/>
                    </a:solidFill>
                    <a:latin typeface="Calibri"/>
                    <a:ea typeface="Calibri"/>
                    <a:cs typeface="Calibri"/>
                    <a:sym typeface="Calibri"/>
                  </a:rPr>
                  <a:t>1C</a:t>
                </a:r>
                <a:endParaRPr/>
              </a:p>
            </p:txBody>
          </p:sp>
          <p:cxnSp>
            <p:nvCxnSpPr>
              <p:cNvPr id="1298" name="Google Shape;1298;g3b5bdc7bf05_0_49"/>
              <p:cNvCxnSpPr>
                <a:stCxn id="1241" idx="3"/>
              </p:cNvCxnSpPr>
              <p:nvPr/>
            </p:nvCxnSpPr>
            <p:spPr>
              <a:xfrm flipH="1">
                <a:off x="8259427" y="6047134"/>
                <a:ext cx="382500" cy="341100"/>
              </a:xfrm>
              <a:prstGeom prst="straightConnector1">
                <a:avLst/>
              </a:prstGeom>
              <a:noFill/>
              <a:ln cap="flat" cmpd="sng" w="57150">
                <a:solidFill>
                  <a:srgbClr val="7E5D00"/>
                </a:solidFill>
                <a:prstDash val="solid"/>
                <a:miter lim="800000"/>
                <a:headEnd len="sm" w="sm" type="none"/>
                <a:tailEnd len="med" w="med" type="triangle"/>
              </a:ln>
            </p:spPr>
          </p:cxnSp>
        </p:grpSp>
        <p:cxnSp>
          <p:nvCxnSpPr>
            <p:cNvPr id="1299" name="Google Shape;1299;g3b5bdc7bf05_0_49"/>
            <p:cNvCxnSpPr/>
            <p:nvPr/>
          </p:nvCxnSpPr>
          <p:spPr>
            <a:xfrm>
              <a:off x="9373163" y="5892067"/>
              <a:ext cx="557700"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300" name="Google Shape;1300;g3b5bdc7bf05_0_49"/>
            <p:cNvCxnSpPr/>
            <p:nvPr/>
          </p:nvCxnSpPr>
          <p:spPr>
            <a:xfrm rot="10800000">
              <a:off x="9373054" y="6072176"/>
              <a:ext cx="505800" cy="0"/>
            </a:xfrm>
            <a:prstGeom prst="straightConnector1">
              <a:avLst/>
            </a:prstGeom>
            <a:noFill/>
            <a:ln cap="flat" cmpd="sng" w="38100">
              <a:solidFill>
                <a:srgbClr val="FFFFFF"/>
              </a:solidFill>
              <a:prstDash val="solid"/>
              <a:miter lim="800000"/>
              <a:headEnd len="sm" w="sm" type="none"/>
              <a:tailEnd len="med" w="med" type="triangle"/>
            </a:ln>
          </p:spPr>
        </p:cxnSp>
        <p:sp>
          <p:nvSpPr>
            <p:cNvPr id="1301" name="Google Shape;1301;g3b5bdc7bf05_0_49"/>
            <p:cNvSpPr txBox="1"/>
            <p:nvPr/>
          </p:nvSpPr>
          <p:spPr>
            <a:xfrm>
              <a:off x="9311143" y="5518179"/>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lang="en-US" sz="1800">
                  <a:solidFill>
                    <a:srgbClr val="FFFFFF"/>
                  </a:solidFill>
                  <a:latin typeface="Calibri"/>
                  <a:ea typeface="Calibri"/>
                  <a:cs typeface="Calibri"/>
                  <a:sym typeface="Calibri"/>
                </a:rPr>
                <a:t>01</a:t>
              </a:r>
              <a:endParaRPr b="1" baseline="-25000" i="0" sz="1800" u="none" cap="none" strike="noStrike">
                <a:solidFill>
                  <a:srgbClr val="FFFFFF"/>
                </a:solidFill>
                <a:latin typeface="Calibri"/>
                <a:ea typeface="Calibri"/>
                <a:cs typeface="Calibri"/>
                <a:sym typeface="Calibri"/>
              </a:endParaRPr>
            </a:p>
          </p:txBody>
        </p:sp>
        <p:sp>
          <p:nvSpPr>
            <p:cNvPr id="1302" name="Google Shape;1302;g3b5bdc7bf05_0_49"/>
            <p:cNvSpPr txBox="1"/>
            <p:nvPr/>
          </p:nvSpPr>
          <p:spPr>
            <a:xfrm>
              <a:off x="9489562" y="5992868"/>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10</a:t>
              </a:r>
              <a:endParaRPr/>
            </a:p>
          </p:txBody>
        </p:sp>
        <p:grpSp>
          <p:nvGrpSpPr>
            <p:cNvPr id="1303" name="Google Shape;1303;g3b5bdc7bf05_0_49"/>
            <p:cNvGrpSpPr/>
            <p:nvPr/>
          </p:nvGrpSpPr>
          <p:grpSpPr>
            <a:xfrm rot="5400000">
              <a:off x="8567107" y="5175225"/>
              <a:ext cx="557809" cy="180109"/>
              <a:chOff x="9525454" y="4958313"/>
              <a:chExt cx="557809" cy="180109"/>
            </a:xfrm>
          </p:grpSpPr>
          <p:cxnSp>
            <p:nvCxnSpPr>
              <p:cNvPr id="1304" name="Google Shape;1304;g3b5bdc7bf05_0_49"/>
              <p:cNvCxnSpPr/>
              <p:nvPr/>
            </p:nvCxnSpPr>
            <p:spPr>
              <a:xfrm>
                <a:off x="9525563" y="4958313"/>
                <a:ext cx="557700"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305" name="Google Shape;1305;g3b5bdc7bf05_0_49"/>
              <p:cNvCxnSpPr/>
              <p:nvPr/>
            </p:nvCxnSpPr>
            <p:spPr>
              <a:xfrm rot="10800000">
                <a:off x="9525454" y="5138422"/>
                <a:ext cx="505800" cy="0"/>
              </a:xfrm>
              <a:prstGeom prst="straightConnector1">
                <a:avLst/>
              </a:prstGeom>
              <a:noFill/>
              <a:ln cap="flat" cmpd="sng" w="38100">
                <a:solidFill>
                  <a:srgbClr val="FFFFFF"/>
                </a:solidFill>
                <a:prstDash val="solid"/>
                <a:miter lim="800000"/>
                <a:headEnd len="sm" w="sm" type="none"/>
                <a:tailEnd len="med" w="med" type="triangle"/>
              </a:ln>
            </p:spPr>
          </p:cxnSp>
        </p:grpSp>
        <p:grpSp>
          <p:nvGrpSpPr>
            <p:cNvPr id="1306" name="Google Shape;1306;g3b5bdc7bf05_0_49"/>
            <p:cNvGrpSpPr/>
            <p:nvPr/>
          </p:nvGrpSpPr>
          <p:grpSpPr>
            <a:xfrm rot="5400000">
              <a:off x="10141850" y="5175226"/>
              <a:ext cx="557809" cy="180109"/>
              <a:chOff x="9525454" y="4958313"/>
              <a:chExt cx="557809" cy="180109"/>
            </a:xfrm>
          </p:grpSpPr>
          <p:cxnSp>
            <p:nvCxnSpPr>
              <p:cNvPr id="1307" name="Google Shape;1307;g3b5bdc7bf05_0_49"/>
              <p:cNvCxnSpPr/>
              <p:nvPr/>
            </p:nvCxnSpPr>
            <p:spPr>
              <a:xfrm>
                <a:off x="9525563" y="4958313"/>
                <a:ext cx="557700"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308" name="Google Shape;1308;g3b5bdc7bf05_0_49"/>
              <p:cNvCxnSpPr/>
              <p:nvPr/>
            </p:nvCxnSpPr>
            <p:spPr>
              <a:xfrm rot="10800000">
                <a:off x="9525454" y="5138422"/>
                <a:ext cx="505800" cy="0"/>
              </a:xfrm>
              <a:prstGeom prst="straightConnector1">
                <a:avLst/>
              </a:prstGeom>
              <a:noFill/>
              <a:ln cap="flat" cmpd="sng" w="38100">
                <a:solidFill>
                  <a:srgbClr val="FFFFFF"/>
                </a:solidFill>
                <a:prstDash val="solid"/>
                <a:miter lim="800000"/>
                <a:headEnd len="sm" w="sm" type="none"/>
                <a:tailEnd len="med" w="med" type="triangle"/>
              </a:ln>
            </p:spPr>
          </p:cxnSp>
        </p:grpSp>
        <p:grpSp>
          <p:nvGrpSpPr>
            <p:cNvPr id="1309" name="Google Shape;1309;g3b5bdc7bf05_0_49"/>
            <p:cNvGrpSpPr/>
            <p:nvPr/>
          </p:nvGrpSpPr>
          <p:grpSpPr>
            <a:xfrm>
              <a:off x="9895279" y="5654489"/>
              <a:ext cx="1179661" cy="1028911"/>
              <a:chOff x="8259427" y="5473546"/>
              <a:chExt cx="1179661" cy="1028911"/>
            </a:xfrm>
          </p:grpSpPr>
          <p:sp>
            <p:nvSpPr>
              <p:cNvPr id="1310" name="Google Shape;1310;g3b5bdc7bf05_0_49"/>
              <p:cNvSpPr/>
              <p:nvPr/>
            </p:nvSpPr>
            <p:spPr>
              <a:xfrm flipH="1" rot="9911732">
                <a:off x="8905381" y="6029610"/>
                <a:ext cx="488414" cy="417395"/>
              </a:xfrm>
              <a:prstGeom prst="uturnArrow">
                <a:avLst>
                  <a:gd fmla="val 14473" name="adj1"/>
                  <a:gd fmla="val 25000" name="adj2"/>
                  <a:gd fmla="val 25000" name="adj3"/>
                  <a:gd fmla="val 45604" name="adj4"/>
                  <a:gd fmla="val 100000" name="adj5"/>
                </a:avLst>
              </a:prstGeom>
              <a:solidFill>
                <a:srgbClr val="642415"/>
              </a:solidFill>
              <a:ln cap="flat" cmpd="sng" w="12700">
                <a:solidFill>
                  <a:srgbClr val="6424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38" name="Google Shape;1238;g3b5bdc7bf05_0_49"/>
              <p:cNvSpPr/>
              <p:nvPr/>
            </p:nvSpPr>
            <p:spPr>
              <a:xfrm>
                <a:off x="8543515" y="5473546"/>
                <a:ext cx="672000" cy="672000"/>
              </a:xfrm>
              <a:prstGeom prst="ellipse">
                <a:avLst/>
              </a:prstGeom>
              <a:solidFill>
                <a:srgbClr val="642415"/>
              </a:solidFill>
              <a:ln cap="flat" cmpd="sng" w="571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000"/>
                  <a:buFont typeface="Calibri"/>
                  <a:buNone/>
                </a:pPr>
                <a:r>
                  <a:rPr lang="en-US" sz="2000">
                    <a:solidFill>
                      <a:srgbClr val="FFFFFF"/>
                    </a:solidFill>
                    <a:latin typeface="Calibri"/>
                    <a:ea typeface="Calibri"/>
                    <a:cs typeface="Calibri"/>
                    <a:sym typeface="Calibri"/>
                  </a:rPr>
                  <a:t>1D</a:t>
                </a:r>
                <a:endParaRPr b="0" i="0" sz="2000" u="none" cap="none" strike="noStrike">
                  <a:solidFill>
                    <a:srgbClr val="FFFFFF"/>
                  </a:solidFill>
                  <a:latin typeface="Calibri"/>
                  <a:ea typeface="Calibri"/>
                  <a:cs typeface="Calibri"/>
                  <a:sym typeface="Calibri"/>
                </a:endParaRPr>
              </a:p>
            </p:txBody>
          </p:sp>
          <p:cxnSp>
            <p:nvCxnSpPr>
              <p:cNvPr id="1311" name="Google Shape;1311;g3b5bdc7bf05_0_49"/>
              <p:cNvCxnSpPr>
                <a:stCxn id="1238" idx="3"/>
              </p:cNvCxnSpPr>
              <p:nvPr/>
            </p:nvCxnSpPr>
            <p:spPr>
              <a:xfrm flipH="1">
                <a:off x="8259427" y="6047134"/>
                <a:ext cx="382500" cy="341100"/>
              </a:xfrm>
              <a:prstGeom prst="straightConnector1">
                <a:avLst/>
              </a:prstGeom>
              <a:noFill/>
              <a:ln cap="flat" cmpd="sng" w="57150">
                <a:solidFill>
                  <a:srgbClr val="642415"/>
                </a:solidFill>
                <a:prstDash val="solid"/>
                <a:miter lim="800000"/>
                <a:headEnd len="sm" w="sm" type="none"/>
                <a:tailEnd len="med" w="med" type="triangle"/>
              </a:ln>
            </p:spPr>
          </p:cxnSp>
        </p:grpSp>
        <p:sp>
          <p:nvSpPr>
            <p:cNvPr id="1312" name="Google Shape;1312;g3b5bdc7bf05_0_49"/>
            <p:cNvSpPr txBox="1"/>
            <p:nvPr/>
          </p:nvSpPr>
          <p:spPr>
            <a:xfrm>
              <a:off x="8431823" y="6292106"/>
              <a:ext cx="56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10A</a:t>
              </a:r>
              <a:endParaRPr/>
            </a:p>
          </p:txBody>
        </p:sp>
        <p:sp>
          <p:nvSpPr>
            <p:cNvPr id="1313" name="Google Shape;1313;g3b5bdc7bf05_0_49"/>
            <p:cNvSpPr txBox="1"/>
            <p:nvPr/>
          </p:nvSpPr>
          <p:spPr>
            <a:xfrm>
              <a:off x="9183587" y="6513086"/>
              <a:ext cx="546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10A</a:t>
              </a:r>
              <a:endParaRPr/>
            </a:p>
          </p:txBody>
        </p:sp>
        <p:sp>
          <p:nvSpPr>
            <p:cNvPr id="1314" name="Google Shape;1314;g3b5bdc7bf05_0_49"/>
            <p:cNvSpPr txBox="1"/>
            <p:nvPr/>
          </p:nvSpPr>
          <p:spPr>
            <a:xfrm>
              <a:off x="10057772" y="6289350"/>
              <a:ext cx="564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µ</a:t>
              </a:r>
              <a:r>
                <a:rPr b="1" baseline="-25000" i="0" lang="en-US" sz="1800" u="none" cap="none" strike="noStrike">
                  <a:solidFill>
                    <a:srgbClr val="FFFFFF"/>
                  </a:solidFill>
                  <a:latin typeface="Calibri"/>
                  <a:ea typeface="Calibri"/>
                  <a:cs typeface="Calibri"/>
                  <a:sym typeface="Calibri"/>
                </a:rPr>
                <a:t>11A</a:t>
              </a:r>
              <a:endParaRPr/>
            </a:p>
          </p:txBody>
        </p:sp>
        <p:sp>
          <p:nvSpPr>
            <p:cNvPr id="1315" name="Google Shape;1315;g3b5bdc7bf05_0_49"/>
            <p:cNvSpPr txBox="1"/>
            <p:nvPr/>
          </p:nvSpPr>
          <p:spPr>
            <a:xfrm>
              <a:off x="8320821" y="5099529"/>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01</a:t>
              </a:r>
              <a:endParaRPr/>
            </a:p>
          </p:txBody>
        </p:sp>
        <p:sp>
          <p:nvSpPr>
            <p:cNvPr id="1316" name="Google Shape;1316;g3b5bdc7bf05_0_49"/>
            <p:cNvSpPr txBox="1"/>
            <p:nvPr/>
          </p:nvSpPr>
          <p:spPr>
            <a:xfrm>
              <a:off x="8918970" y="5019261"/>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10</a:t>
              </a:r>
              <a:endParaRPr/>
            </a:p>
          </p:txBody>
        </p:sp>
        <p:sp>
          <p:nvSpPr>
            <p:cNvPr id="1317" name="Google Shape;1317;g3b5bdc7bf05_0_49"/>
            <p:cNvSpPr txBox="1"/>
            <p:nvPr/>
          </p:nvSpPr>
          <p:spPr>
            <a:xfrm>
              <a:off x="9896034" y="5104517"/>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01</a:t>
              </a:r>
              <a:endParaRPr/>
            </a:p>
          </p:txBody>
        </p:sp>
        <p:sp>
          <p:nvSpPr>
            <p:cNvPr id="1318" name="Google Shape;1318;g3b5bdc7bf05_0_49"/>
            <p:cNvSpPr txBox="1"/>
            <p:nvPr/>
          </p:nvSpPr>
          <p:spPr>
            <a:xfrm>
              <a:off x="10494183" y="5024249"/>
              <a:ext cx="465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10</a:t>
              </a:r>
              <a:endParaRPr/>
            </a:p>
          </p:txBody>
        </p:sp>
        <p:sp>
          <p:nvSpPr>
            <p:cNvPr id="1319" name="Google Shape;1319;g3b5bdc7bf05_0_49"/>
            <p:cNvSpPr txBox="1"/>
            <p:nvPr/>
          </p:nvSpPr>
          <p:spPr>
            <a:xfrm>
              <a:off x="10851313" y="6507076"/>
              <a:ext cx="5469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λ</a:t>
              </a:r>
              <a:r>
                <a:rPr b="1" baseline="-25000" i="0" lang="en-US" sz="1800" u="none" cap="none" strike="noStrike">
                  <a:solidFill>
                    <a:srgbClr val="FFFFFF"/>
                  </a:solidFill>
                  <a:latin typeface="Calibri"/>
                  <a:ea typeface="Calibri"/>
                  <a:cs typeface="Calibri"/>
                  <a:sym typeface="Calibri"/>
                </a:rPr>
                <a:t>11A</a:t>
              </a:r>
              <a:endParaRPr/>
            </a:p>
          </p:txBody>
        </p:sp>
      </p:grpSp>
      <p:grpSp>
        <p:nvGrpSpPr>
          <p:cNvPr id="1320" name="Google Shape;1320;g3b5bdc7bf05_0_49"/>
          <p:cNvGrpSpPr/>
          <p:nvPr/>
        </p:nvGrpSpPr>
        <p:grpSpPr>
          <a:xfrm rot="1295126">
            <a:off x="9013771" y="2058697"/>
            <a:ext cx="665940" cy="844016"/>
            <a:chOff x="5100741" y="2395683"/>
            <a:chExt cx="665919" cy="843989"/>
          </a:xfrm>
        </p:grpSpPr>
        <p:cxnSp>
          <p:nvCxnSpPr>
            <p:cNvPr id="1321" name="Google Shape;1321;g3b5bdc7bf05_0_49"/>
            <p:cNvCxnSpPr/>
            <p:nvPr/>
          </p:nvCxnSpPr>
          <p:spPr>
            <a:xfrm>
              <a:off x="5162761" y="2769571"/>
              <a:ext cx="557700"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322" name="Google Shape;1322;g3b5bdc7bf05_0_49"/>
            <p:cNvCxnSpPr/>
            <p:nvPr/>
          </p:nvCxnSpPr>
          <p:spPr>
            <a:xfrm rot="10800000">
              <a:off x="5162652" y="2949680"/>
              <a:ext cx="505800" cy="0"/>
            </a:xfrm>
            <a:prstGeom prst="straightConnector1">
              <a:avLst/>
            </a:prstGeom>
            <a:noFill/>
            <a:ln cap="flat" cmpd="sng" w="38100">
              <a:solidFill>
                <a:srgbClr val="FFFFFF"/>
              </a:solidFill>
              <a:prstDash val="solid"/>
              <a:miter lim="800000"/>
              <a:headEnd len="sm" w="sm" type="none"/>
              <a:tailEnd len="med" w="med" type="triangle"/>
            </a:ln>
          </p:spPr>
        </p:cxnSp>
        <p:sp>
          <p:nvSpPr>
            <p:cNvPr id="1323" name="Google Shape;1323;g3b5bdc7bf05_0_49"/>
            <p:cNvSpPr txBox="1"/>
            <p:nvPr/>
          </p:nvSpPr>
          <p:spPr>
            <a:xfrm>
              <a:off x="5100741" y="2395683"/>
              <a:ext cx="48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AB</a:t>
              </a:r>
              <a:endParaRPr b="1" baseline="-25000" i="0" sz="1800" u="none" cap="none" strike="noStrike">
                <a:solidFill>
                  <a:srgbClr val="FFFFFF"/>
                </a:solidFill>
                <a:latin typeface="Calibri"/>
                <a:ea typeface="Calibri"/>
                <a:cs typeface="Calibri"/>
                <a:sym typeface="Calibri"/>
              </a:endParaRPr>
            </a:p>
          </p:txBody>
        </p:sp>
        <p:sp>
          <p:nvSpPr>
            <p:cNvPr id="1324" name="Google Shape;1324;g3b5bdc7bf05_0_49"/>
            <p:cNvSpPr txBox="1"/>
            <p:nvPr/>
          </p:nvSpPr>
          <p:spPr>
            <a:xfrm>
              <a:off x="5279160" y="2870372"/>
              <a:ext cx="48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BA</a:t>
              </a:r>
              <a:endParaRPr b="1" baseline="-25000" i="0" sz="1800" u="none" cap="none" strike="noStrike">
                <a:solidFill>
                  <a:srgbClr val="FFFFFF"/>
                </a:solidFill>
                <a:latin typeface="Calibri"/>
                <a:ea typeface="Calibri"/>
                <a:cs typeface="Calibri"/>
                <a:sym typeface="Calibri"/>
              </a:endParaRPr>
            </a:p>
          </p:txBody>
        </p:sp>
      </p:grpSp>
      <p:grpSp>
        <p:nvGrpSpPr>
          <p:cNvPr id="1325" name="Google Shape;1325;g3b5bdc7bf05_0_49"/>
          <p:cNvGrpSpPr/>
          <p:nvPr/>
        </p:nvGrpSpPr>
        <p:grpSpPr>
          <a:xfrm rot="1295892">
            <a:off x="7920386" y="4749007"/>
            <a:ext cx="665928" cy="844000"/>
            <a:chOff x="5100741" y="2395683"/>
            <a:chExt cx="665919" cy="843989"/>
          </a:xfrm>
        </p:grpSpPr>
        <p:cxnSp>
          <p:nvCxnSpPr>
            <p:cNvPr id="1326" name="Google Shape;1326;g3b5bdc7bf05_0_49"/>
            <p:cNvCxnSpPr/>
            <p:nvPr/>
          </p:nvCxnSpPr>
          <p:spPr>
            <a:xfrm>
              <a:off x="5162761" y="2769571"/>
              <a:ext cx="557700" cy="0"/>
            </a:xfrm>
            <a:prstGeom prst="straightConnector1">
              <a:avLst/>
            </a:prstGeom>
            <a:noFill/>
            <a:ln cap="flat" cmpd="sng" w="38100">
              <a:solidFill>
                <a:srgbClr val="FFFFFF"/>
              </a:solidFill>
              <a:prstDash val="solid"/>
              <a:miter lim="800000"/>
              <a:headEnd len="sm" w="sm" type="none"/>
              <a:tailEnd len="med" w="med" type="triangle"/>
            </a:ln>
          </p:spPr>
        </p:cxnSp>
        <p:cxnSp>
          <p:nvCxnSpPr>
            <p:cNvPr id="1327" name="Google Shape;1327;g3b5bdc7bf05_0_49"/>
            <p:cNvCxnSpPr/>
            <p:nvPr/>
          </p:nvCxnSpPr>
          <p:spPr>
            <a:xfrm rot="10800000">
              <a:off x="5162652" y="2949680"/>
              <a:ext cx="505800" cy="0"/>
            </a:xfrm>
            <a:prstGeom prst="straightConnector1">
              <a:avLst/>
            </a:prstGeom>
            <a:noFill/>
            <a:ln cap="flat" cmpd="sng" w="38100">
              <a:solidFill>
                <a:srgbClr val="FFFFFF"/>
              </a:solidFill>
              <a:prstDash val="solid"/>
              <a:miter lim="800000"/>
              <a:headEnd len="sm" w="sm" type="none"/>
              <a:tailEnd len="med" w="med" type="triangle"/>
            </a:ln>
          </p:spPr>
        </p:cxnSp>
        <p:sp>
          <p:nvSpPr>
            <p:cNvPr id="1328" name="Google Shape;1328;g3b5bdc7bf05_0_49"/>
            <p:cNvSpPr txBox="1"/>
            <p:nvPr/>
          </p:nvSpPr>
          <p:spPr>
            <a:xfrm>
              <a:off x="5100741" y="2395683"/>
              <a:ext cx="48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AB</a:t>
              </a:r>
              <a:endParaRPr b="1" baseline="-25000" i="0" sz="1800" u="none" cap="none" strike="noStrike">
                <a:solidFill>
                  <a:srgbClr val="FFFFFF"/>
                </a:solidFill>
                <a:latin typeface="Calibri"/>
                <a:ea typeface="Calibri"/>
                <a:cs typeface="Calibri"/>
                <a:sym typeface="Calibri"/>
              </a:endParaRPr>
            </a:p>
          </p:txBody>
        </p:sp>
        <p:sp>
          <p:nvSpPr>
            <p:cNvPr id="1329" name="Google Shape;1329;g3b5bdc7bf05_0_49"/>
            <p:cNvSpPr txBox="1"/>
            <p:nvPr/>
          </p:nvSpPr>
          <p:spPr>
            <a:xfrm>
              <a:off x="5279160" y="2870372"/>
              <a:ext cx="487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Calibri"/>
                <a:buNone/>
              </a:pPr>
              <a:r>
                <a:rPr b="1" i="0" lang="en-US" sz="1800" u="none" cap="none" strike="noStrike">
                  <a:solidFill>
                    <a:srgbClr val="FFFFFF"/>
                  </a:solidFill>
                  <a:latin typeface="Calibri"/>
                  <a:ea typeface="Calibri"/>
                  <a:cs typeface="Calibri"/>
                  <a:sym typeface="Calibri"/>
                </a:rPr>
                <a:t>q</a:t>
              </a:r>
              <a:r>
                <a:rPr b="1" baseline="-25000" i="0" lang="en-US" sz="1800" u="none" cap="none" strike="noStrike">
                  <a:solidFill>
                    <a:srgbClr val="FFFFFF"/>
                  </a:solidFill>
                  <a:latin typeface="Calibri"/>
                  <a:ea typeface="Calibri"/>
                  <a:cs typeface="Calibri"/>
                  <a:sym typeface="Calibri"/>
                </a:rPr>
                <a:t>BA</a:t>
              </a:r>
              <a:endParaRPr b="1" baseline="-25000" i="0" sz="1800" u="none" cap="none" strike="noStrike">
                <a:solidFill>
                  <a:srgbClr val="FFFFFF"/>
                </a:solidFill>
                <a:latin typeface="Calibri"/>
                <a:ea typeface="Calibri"/>
                <a:cs typeface="Calibri"/>
                <a:sym typeface="Calibri"/>
              </a:endParaRPr>
            </a:p>
          </p:txBody>
        </p:sp>
      </p:grpSp>
      <p:sp>
        <p:nvSpPr>
          <p:cNvPr id="1330" name="Google Shape;1330;g3b5bdc7bf05_0_49"/>
          <p:cNvSpPr/>
          <p:nvPr/>
        </p:nvSpPr>
        <p:spPr>
          <a:xfrm>
            <a:off x="2267572" y="4906886"/>
            <a:ext cx="500700" cy="500700"/>
          </a:xfrm>
          <a:prstGeom prst="mathMultiply">
            <a:avLst>
              <a:gd fmla="val 23520" name="adj1"/>
            </a:avLst>
          </a:prstGeom>
          <a:solidFill>
            <a:schemeClr val="accent1"/>
          </a:solidFill>
          <a:ln cap="flat" cmpd="sng" w="12700">
            <a:solidFill>
              <a:srgbClr val="1D7F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1" name="Google Shape;1331;g3b5bdc7bf05_0_49"/>
          <p:cNvSpPr/>
          <p:nvPr/>
        </p:nvSpPr>
        <p:spPr>
          <a:xfrm>
            <a:off x="4992934" y="5026587"/>
            <a:ext cx="577200" cy="353700"/>
          </a:xfrm>
          <a:prstGeom prst="rightArrow">
            <a:avLst>
              <a:gd fmla="val 50000" name="adj1"/>
              <a:gd fmla="val 50000" name="adj2"/>
            </a:avLst>
          </a:prstGeom>
          <a:solidFill>
            <a:schemeClr val="accent1"/>
          </a:solidFill>
          <a:ln cap="flat" cmpd="sng" w="12700">
            <a:solidFill>
              <a:srgbClr val="1D7F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g3b48cf68732_3_354"/>
          <p:cNvSpPr/>
          <p:nvPr/>
        </p:nvSpPr>
        <p:spPr>
          <a:xfrm>
            <a:off x="5766488" y="3200399"/>
            <a:ext cx="674914" cy="63055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8" name="Google Shape;1338;g3b48cf68732_3_354"/>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r>
              <a:rPr lang="en-US">
                <a:solidFill>
                  <a:srgbClr val="FFC000"/>
                </a:solidFill>
              </a:rPr>
              <a:t>Overall Result</a:t>
            </a:r>
            <a:endParaRPr sz="3600"/>
          </a:p>
        </p:txBody>
      </p:sp>
      <p:sp>
        <p:nvSpPr>
          <p:cNvPr id="1339" name="Google Shape;1339;g3b48cf68732_3_354"/>
          <p:cNvSpPr txBox="1"/>
          <p:nvPr>
            <p:ph idx="1" type="body"/>
          </p:nvPr>
        </p:nvSpPr>
        <p:spPr>
          <a:xfrm>
            <a:off x="838200" y="1264475"/>
            <a:ext cx="5181600" cy="140557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sz="2400"/>
              <a:t>Net Diversification rates </a:t>
            </a:r>
            <a:br>
              <a:rPr lang="en-US" sz="2400"/>
            </a:br>
            <a:r>
              <a:rPr lang="en-US" sz="2400"/>
              <a:t>for combinations of </a:t>
            </a:r>
            <a:br>
              <a:rPr lang="en-US" sz="2400"/>
            </a:br>
            <a:r>
              <a:rPr lang="en-US" sz="2400"/>
              <a:t>rate shift clades &amp; trait states</a:t>
            </a:r>
            <a:endParaRPr/>
          </a:p>
        </p:txBody>
      </p:sp>
      <p:pic>
        <p:nvPicPr>
          <p:cNvPr id="1340" name="Google Shape;1340;g3b48cf68732_3_354"/>
          <p:cNvPicPr preferRelativeResize="0"/>
          <p:nvPr/>
        </p:nvPicPr>
        <p:blipFill rotWithShape="1">
          <a:blip r:embed="rId3">
            <a:alphaModFix/>
          </a:blip>
          <a:srcRect b="0" l="0" r="0" t="0"/>
          <a:stretch/>
        </p:blipFill>
        <p:spPr>
          <a:xfrm>
            <a:off x="0" y="3200400"/>
            <a:ext cx="6096000" cy="3657600"/>
          </a:xfrm>
          <a:prstGeom prst="rect">
            <a:avLst/>
          </a:prstGeom>
          <a:noFill/>
          <a:ln>
            <a:noFill/>
          </a:ln>
        </p:spPr>
      </p:pic>
      <p:sp>
        <p:nvSpPr>
          <p:cNvPr id="1341" name="Google Shape;1341;g3b48cf68732_3_354"/>
          <p:cNvSpPr/>
          <p:nvPr/>
        </p:nvSpPr>
        <p:spPr>
          <a:xfrm>
            <a:off x="3230880" y="5348941"/>
            <a:ext cx="725544" cy="109967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2" name="Google Shape;1342;g3b48cf68732_3_354"/>
          <p:cNvSpPr txBox="1"/>
          <p:nvPr/>
        </p:nvSpPr>
        <p:spPr>
          <a:xfrm>
            <a:off x="626218" y="3429000"/>
            <a:ext cx="11063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Viviparity</a:t>
            </a:r>
            <a:endParaRPr/>
          </a:p>
        </p:txBody>
      </p:sp>
      <p:grpSp>
        <p:nvGrpSpPr>
          <p:cNvPr id="1343" name="Google Shape;1343;g3b48cf68732_3_354"/>
          <p:cNvGrpSpPr/>
          <p:nvPr/>
        </p:nvGrpSpPr>
        <p:grpSpPr>
          <a:xfrm>
            <a:off x="1323663" y="3963109"/>
            <a:ext cx="875601" cy="555067"/>
            <a:chOff x="2824479" y="3708400"/>
            <a:chExt cx="2632289" cy="1668678"/>
          </a:xfrm>
        </p:grpSpPr>
        <p:pic>
          <p:nvPicPr>
            <p:cNvPr descr="A picture containing a Pleurodonta lizard" id="1344" name="Google Shape;1344;g3b48cf68732_3_354"/>
            <p:cNvPicPr preferRelativeResize="0"/>
            <p:nvPr/>
          </p:nvPicPr>
          <p:blipFill rotWithShape="1">
            <a:blip r:embed="rId4">
              <a:alphaModFix/>
            </a:blip>
            <a:srcRect b="0" l="0" r="0" t="0"/>
            <a:stretch/>
          </p:blipFill>
          <p:spPr>
            <a:xfrm>
              <a:off x="2956333" y="3708400"/>
              <a:ext cx="2500435" cy="1668678"/>
            </a:xfrm>
            <a:prstGeom prst="rect">
              <a:avLst/>
            </a:prstGeom>
            <a:noFill/>
            <a:ln>
              <a:noFill/>
            </a:ln>
          </p:spPr>
        </p:pic>
        <p:pic>
          <p:nvPicPr>
            <p:cNvPr descr="A picture containing a Pleurodonta lizard" id="1345" name="Google Shape;1345;g3b48cf68732_3_354"/>
            <p:cNvPicPr preferRelativeResize="0"/>
            <p:nvPr/>
          </p:nvPicPr>
          <p:blipFill rotWithShape="1">
            <a:blip r:embed="rId4">
              <a:alphaModFix/>
            </a:blip>
            <a:srcRect b="0" l="0" r="0" t="0"/>
            <a:stretch/>
          </p:blipFill>
          <p:spPr>
            <a:xfrm>
              <a:off x="2946399" y="4595957"/>
              <a:ext cx="696695" cy="464942"/>
            </a:xfrm>
            <a:prstGeom prst="rect">
              <a:avLst/>
            </a:prstGeom>
            <a:noFill/>
            <a:ln>
              <a:noFill/>
            </a:ln>
          </p:spPr>
        </p:pic>
        <p:pic>
          <p:nvPicPr>
            <p:cNvPr descr="A picture containing a Pleurodonta lizard" id="1346" name="Google Shape;1346;g3b48cf68732_3_354"/>
            <p:cNvPicPr preferRelativeResize="0"/>
            <p:nvPr/>
          </p:nvPicPr>
          <p:blipFill rotWithShape="1">
            <a:blip r:embed="rId4">
              <a:alphaModFix/>
            </a:blip>
            <a:srcRect b="0" l="0" r="0" t="0"/>
            <a:stretch/>
          </p:blipFill>
          <p:spPr>
            <a:xfrm>
              <a:off x="3356826" y="4714016"/>
              <a:ext cx="696695" cy="464942"/>
            </a:xfrm>
            <a:prstGeom prst="rect">
              <a:avLst/>
            </a:prstGeom>
            <a:noFill/>
            <a:ln>
              <a:noFill/>
            </a:ln>
          </p:spPr>
        </p:pic>
        <p:pic>
          <p:nvPicPr>
            <p:cNvPr descr="A picture containing a Pleurodonta lizard" id="1347" name="Google Shape;1347;g3b48cf68732_3_354"/>
            <p:cNvPicPr preferRelativeResize="0"/>
            <p:nvPr/>
          </p:nvPicPr>
          <p:blipFill rotWithShape="1">
            <a:blip r:embed="rId4">
              <a:alphaModFix/>
            </a:blip>
            <a:srcRect b="0" l="0" r="0" t="0"/>
            <a:stretch/>
          </p:blipFill>
          <p:spPr>
            <a:xfrm>
              <a:off x="2824479" y="4912136"/>
              <a:ext cx="696695" cy="464942"/>
            </a:xfrm>
            <a:prstGeom prst="rect">
              <a:avLst/>
            </a:prstGeom>
            <a:noFill/>
            <a:ln>
              <a:noFill/>
            </a:ln>
          </p:spPr>
        </p:pic>
      </p:grpSp>
      <p:grpSp>
        <p:nvGrpSpPr>
          <p:cNvPr id="1348" name="Google Shape;1348;g3b48cf68732_3_354"/>
          <p:cNvGrpSpPr/>
          <p:nvPr/>
        </p:nvGrpSpPr>
        <p:grpSpPr>
          <a:xfrm>
            <a:off x="475229" y="3947139"/>
            <a:ext cx="873599" cy="583001"/>
            <a:chOff x="5211853" y="1804599"/>
            <a:chExt cx="2500435" cy="1668678"/>
          </a:xfrm>
        </p:grpSpPr>
        <p:pic>
          <p:nvPicPr>
            <p:cNvPr descr="A picture containing a Pleurodonta lizard" id="1349" name="Google Shape;1349;g3b48cf68732_3_354"/>
            <p:cNvPicPr preferRelativeResize="0"/>
            <p:nvPr/>
          </p:nvPicPr>
          <p:blipFill rotWithShape="1">
            <a:blip r:embed="rId5">
              <a:alphaModFix/>
            </a:blip>
            <a:srcRect b="0" l="0" r="0" t="0"/>
            <a:stretch/>
          </p:blipFill>
          <p:spPr>
            <a:xfrm>
              <a:off x="5211853" y="1804599"/>
              <a:ext cx="2500435" cy="1668678"/>
            </a:xfrm>
            <a:prstGeom prst="rect">
              <a:avLst/>
            </a:prstGeom>
            <a:noFill/>
            <a:ln>
              <a:noFill/>
            </a:ln>
          </p:spPr>
        </p:pic>
        <p:sp>
          <p:nvSpPr>
            <p:cNvPr id="1350" name="Google Shape;1350;g3b48cf68732_3_354"/>
            <p:cNvSpPr/>
            <p:nvPr/>
          </p:nvSpPr>
          <p:spPr>
            <a:xfrm>
              <a:off x="5435012" y="2672925"/>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1" name="Google Shape;1351;g3b48cf68732_3_354"/>
            <p:cNvSpPr/>
            <p:nvPr/>
          </p:nvSpPr>
          <p:spPr>
            <a:xfrm>
              <a:off x="5676795" y="2891848"/>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Google Shape;1352;g3b48cf68732_3_354"/>
            <p:cNvSpPr/>
            <p:nvPr/>
          </p:nvSpPr>
          <p:spPr>
            <a:xfrm>
              <a:off x="5318126" y="2943569"/>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353" name="Google Shape;1353;g3b48cf68732_3_354"/>
          <p:cNvPicPr preferRelativeResize="0"/>
          <p:nvPr/>
        </p:nvPicPr>
        <p:blipFill rotWithShape="1">
          <a:blip r:embed="rId6">
            <a:alphaModFix/>
          </a:blip>
          <a:srcRect b="0" l="0" r="0" t="0"/>
          <a:stretch/>
        </p:blipFill>
        <p:spPr>
          <a:xfrm>
            <a:off x="3284074" y="5904753"/>
            <a:ext cx="648452" cy="559215"/>
          </a:xfrm>
          <a:prstGeom prst="rect">
            <a:avLst/>
          </a:prstGeom>
          <a:noFill/>
          <a:ln>
            <a:noFill/>
          </a:ln>
        </p:spPr>
      </p:pic>
      <p:pic>
        <p:nvPicPr>
          <p:cNvPr id="1354" name="Google Shape;1354;g3b48cf68732_3_354"/>
          <p:cNvPicPr preferRelativeResize="0"/>
          <p:nvPr/>
        </p:nvPicPr>
        <p:blipFill rotWithShape="1">
          <a:blip r:embed="rId7">
            <a:alphaModFix/>
          </a:blip>
          <a:srcRect b="0" l="0" r="0" t="0"/>
          <a:stretch/>
        </p:blipFill>
        <p:spPr>
          <a:xfrm>
            <a:off x="6096000" y="896033"/>
            <a:ext cx="6096000" cy="5961968"/>
          </a:xfrm>
          <a:prstGeom prst="snipRoundRect">
            <a:avLst>
              <a:gd fmla="val 49898" name="adj1"/>
              <a:gd fmla="val 0" name="adj2"/>
            </a:avLst>
          </a:prstGeom>
          <a:noFill/>
          <a:ln>
            <a:noFill/>
          </a:ln>
        </p:spPr>
      </p:pic>
      <p:sp>
        <p:nvSpPr>
          <p:cNvPr id="1355" name="Google Shape;1355;g3b48cf68732_3_354"/>
          <p:cNvSpPr/>
          <p:nvPr/>
        </p:nvSpPr>
        <p:spPr>
          <a:xfrm>
            <a:off x="528682" y="4828032"/>
            <a:ext cx="1373270" cy="1620580"/>
          </a:xfrm>
          <a:prstGeom prst="roundRect">
            <a:avLst>
              <a:gd fmla="val 16667" name="adj"/>
            </a:avLst>
          </a:prstGeom>
          <a:noFill/>
          <a:ln cap="flat" cmpd="sng" w="38100">
            <a:solidFill>
              <a:srgbClr val="1E83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6" name="Google Shape;1356;g3b48cf68732_3_354"/>
          <p:cNvSpPr txBox="1"/>
          <p:nvPr/>
        </p:nvSpPr>
        <p:spPr>
          <a:xfrm>
            <a:off x="640480" y="4818018"/>
            <a:ext cx="1149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1E8369"/>
                </a:solidFill>
                <a:latin typeface="Calibri"/>
                <a:ea typeface="Calibri"/>
                <a:cs typeface="Calibri"/>
                <a:sym typeface="Calibri"/>
              </a:rPr>
              <a:t>Liolaemus</a:t>
            </a:r>
            <a:endParaRPr b="1" i="1" sz="1800">
              <a:solidFill>
                <a:srgbClr val="1E8369"/>
              </a:solidFill>
              <a:latin typeface="Calibri"/>
              <a:ea typeface="Calibri"/>
              <a:cs typeface="Calibri"/>
              <a:sym typeface="Calibri"/>
            </a:endParaRPr>
          </a:p>
        </p:txBody>
      </p:sp>
      <p:sp>
        <p:nvSpPr>
          <p:cNvPr id="1357" name="Google Shape;1357;g3b48cf68732_3_354"/>
          <p:cNvSpPr/>
          <p:nvPr/>
        </p:nvSpPr>
        <p:spPr>
          <a:xfrm>
            <a:off x="1934802" y="4828032"/>
            <a:ext cx="1373270" cy="1620580"/>
          </a:xfrm>
          <a:prstGeom prst="roundRect">
            <a:avLst>
              <a:gd fmla="val 16667" name="adj"/>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8" name="Google Shape;1358;g3b48cf68732_3_354"/>
          <p:cNvSpPr txBox="1"/>
          <p:nvPr/>
        </p:nvSpPr>
        <p:spPr>
          <a:xfrm>
            <a:off x="1926857" y="4818018"/>
            <a:ext cx="14257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C000"/>
                </a:solidFill>
                <a:latin typeface="Calibri"/>
                <a:ea typeface="Calibri"/>
                <a:cs typeface="Calibri"/>
                <a:sym typeface="Calibri"/>
              </a:rPr>
              <a:t>'Background'</a:t>
            </a:r>
            <a:endParaRPr b="1" i="1" sz="1800">
              <a:solidFill>
                <a:srgbClr val="1E8369"/>
              </a:solidFill>
              <a:latin typeface="Calibri"/>
              <a:ea typeface="Calibri"/>
              <a:cs typeface="Calibri"/>
              <a:sym typeface="Calibri"/>
            </a:endParaRPr>
          </a:p>
        </p:txBody>
      </p:sp>
      <p:sp>
        <p:nvSpPr>
          <p:cNvPr id="1359" name="Google Shape;1359;g3b48cf68732_3_354"/>
          <p:cNvSpPr/>
          <p:nvPr/>
        </p:nvSpPr>
        <p:spPr>
          <a:xfrm>
            <a:off x="3328634" y="3668486"/>
            <a:ext cx="1275516" cy="2790476"/>
          </a:xfrm>
          <a:prstGeom prst="roundRect">
            <a:avLst>
              <a:gd fmla="val 16667" name="adj"/>
            </a:avLst>
          </a:prstGeom>
          <a:noFill/>
          <a:ln cap="flat" cmpd="sng" w="38100">
            <a:solidFill>
              <a:srgbClr val="9933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0" name="Google Shape;1360;g3b48cf68732_3_354"/>
          <p:cNvSpPr txBox="1"/>
          <p:nvPr/>
        </p:nvSpPr>
        <p:spPr>
          <a:xfrm>
            <a:off x="3320689" y="3630930"/>
            <a:ext cx="133575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993366"/>
                </a:solidFill>
                <a:latin typeface="Calibri"/>
                <a:ea typeface="Calibri"/>
                <a:cs typeface="Calibri"/>
                <a:sym typeface="Calibri"/>
              </a:rPr>
              <a:t>Phymaturus</a:t>
            </a:r>
            <a:endParaRPr b="1" i="1" sz="1800">
              <a:solidFill>
                <a:srgbClr val="993366"/>
              </a:solidFill>
              <a:latin typeface="Calibri"/>
              <a:ea typeface="Calibri"/>
              <a:cs typeface="Calibri"/>
              <a:sym typeface="Calibri"/>
            </a:endParaRPr>
          </a:p>
        </p:txBody>
      </p:sp>
      <p:sp>
        <p:nvSpPr>
          <p:cNvPr id="1361" name="Google Shape;1361;g3b48cf68732_3_354"/>
          <p:cNvSpPr/>
          <p:nvPr/>
        </p:nvSpPr>
        <p:spPr>
          <a:xfrm>
            <a:off x="4604150" y="4838382"/>
            <a:ext cx="1373270" cy="1620580"/>
          </a:xfrm>
          <a:prstGeom prst="roundRect">
            <a:avLst>
              <a:gd fmla="val 16667" name="adj"/>
            </a:avLst>
          </a:prstGeom>
          <a:noFill/>
          <a:ln cap="flat" cmpd="sng" w="381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Google Shape;1362;g3b48cf68732_3_354"/>
          <p:cNvSpPr txBox="1"/>
          <p:nvPr/>
        </p:nvSpPr>
        <p:spPr>
          <a:xfrm>
            <a:off x="4596206" y="4828368"/>
            <a:ext cx="137327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4"/>
                </a:solidFill>
                <a:latin typeface="Calibri"/>
                <a:ea typeface="Calibri"/>
                <a:cs typeface="Calibri"/>
                <a:sym typeface="Calibri"/>
              </a:rPr>
              <a:t>Iguanas &amp; </a:t>
            </a:r>
            <a:r>
              <a:rPr b="1" i="1" lang="en-US" sz="1800">
                <a:solidFill>
                  <a:schemeClr val="accent4"/>
                </a:solidFill>
                <a:latin typeface="Calibri"/>
                <a:ea typeface="Calibri"/>
                <a:cs typeface="Calibri"/>
                <a:sym typeface="Calibri"/>
              </a:rPr>
              <a:t>Sceloporus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g3b48cf68732_3_384"/>
          <p:cNvSpPr txBox="1"/>
          <p:nvPr>
            <p:ph idx="1" type="body"/>
          </p:nvPr>
        </p:nvSpPr>
        <p:spPr>
          <a:xfrm>
            <a:off x="838200" y="1264475"/>
            <a:ext cx="5355771" cy="182449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lt1"/>
              </a:buClr>
              <a:buSzPts val="2400"/>
              <a:buFont typeface="Calibri"/>
              <a:buAutoNum type="arabicPeriod"/>
            </a:pPr>
            <a:r>
              <a:rPr lang="en-US" sz="2400"/>
              <a:t>In some clades, </a:t>
            </a:r>
            <a:r>
              <a:rPr lang="en-US" sz="2400">
                <a:solidFill>
                  <a:srgbClr val="E28E7B"/>
                </a:solidFill>
              </a:rPr>
              <a:t>traits have no effect</a:t>
            </a:r>
            <a:endParaRPr/>
          </a:p>
          <a:p>
            <a:pPr indent="-457200" lvl="0" marL="457200" rtl="0" algn="l">
              <a:lnSpc>
                <a:spcPct val="90000"/>
              </a:lnSpc>
              <a:spcBef>
                <a:spcPts val="1000"/>
              </a:spcBef>
              <a:spcAft>
                <a:spcPts val="0"/>
              </a:spcAft>
              <a:buClr>
                <a:schemeClr val="lt1"/>
              </a:buClr>
              <a:buSzPts val="2400"/>
              <a:buFont typeface="Calibri"/>
              <a:buAutoNum type="arabicPeriod"/>
            </a:pPr>
            <a:r>
              <a:rPr lang="en-US" sz="2400"/>
              <a:t>In </a:t>
            </a:r>
            <a:r>
              <a:rPr i="1" lang="en-US" sz="2400">
                <a:solidFill>
                  <a:schemeClr val="accent1"/>
                </a:solidFill>
              </a:rPr>
              <a:t>Liolaemus</a:t>
            </a:r>
            <a:endParaRPr i="1" sz="2400">
              <a:solidFill>
                <a:schemeClr val="accent1"/>
              </a:solidFill>
            </a:endParaRPr>
          </a:p>
          <a:p>
            <a:pPr indent="-457200" lvl="1" marL="914400" rtl="0" algn="l">
              <a:lnSpc>
                <a:spcPct val="90000"/>
              </a:lnSpc>
              <a:spcBef>
                <a:spcPts val="500"/>
              </a:spcBef>
              <a:spcAft>
                <a:spcPts val="0"/>
              </a:spcAft>
              <a:buClr>
                <a:schemeClr val="lt1"/>
              </a:buClr>
              <a:buSzPts val="2200"/>
              <a:buFont typeface="Calibri"/>
              <a:buAutoNum type="arabicPeriod"/>
            </a:pPr>
            <a:r>
              <a:rPr lang="en-US" sz="2200"/>
              <a:t>Andes could explain the whole shift</a:t>
            </a:r>
            <a:endParaRPr/>
          </a:p>
          <a:p>
            <a:pPr indent="-457200" lvl="1" marL="914400" rtl="0" algn="l">
              <a:lnSpc>
                <a:spcPct val="90000"/>
              </a:lnSpc>
              <a:spcBef>
                <a:spcPts val="500"/>
              </a:spcBef>
              <a:spcAft>
                <a:spcPts val="0"/>
              </a:spcAft>
              <a:buClr>
                <a:schemeClr val="lt1"/>
              </a:buClr>
              <a:buSzPts val="2200"/>
              <a:buFont typeface="Calibri"/>
              <a:buAutoNum type="arabicPeriod"/>
            </a:pPr>
            <a:r>
              <a:rPr lang="en-US" sz="2200"/>
              <a:t>Viviparity explains little at best</a:t>
            </a:r>
            <a:endParaRPr/>
          </a:p>
        </p:txBody>
      </p:sp>
      <p:pic>
        <p:nvPicPr>
          <p:cNvPr id="1369" name="Google Shape;1369;g3b48cf68732_3_384"/>
          <p:cNvPicPr preferRelativeResize="0"/>
          <p:nvPr/>
        </p:nvPicPr>
        <p:blipFill rotWithShape="1">
          <a:blip r:embed="rId3">
            <a:alphaModFix/>
          </a:blip>
          <a:srcRect b="0" l="0" r="0" t="0"/>
          <a:stretch/>
        </p:blipFill>
        <p:spPr>
          <a:xfrm>
            <a:off x="6096000" y="3200400"/>
            <a:ext cx="6096000" cy="3657600"/>
          </a:xfrm>
          <a:prstGeom prst="rect">
            <a:avLst/>
          </a:prstGeom>
          <a:noFill/>
          <a:ln>
            <a:noFill/>
          </a:ln>
        </p:spPr>
      </p:pic>
      <p:pic>
        <p:nvPicPr>
          <p:cNvPr id="1370" name="Google Shape;1370;g3b48cf68732_3_384"/>
          <p:cNvPicPr preferRelativeResize="0"/>
          <p:nvPr/>
        </p:nvPicPr>
        <p:blipFill rotWithShape="1">
          <a:blip r:embed="rId4">
            <a:alphaModFix/>
          </a:blip>
          <a:srcRect b="0" l="0" r="0" t="0"/>
          <a:stretch/>
        </p:blipFill>
        <p:spPr>
          <a:xfrm>
            <a:off x="0" y="3200400"/>
            <a:ext cx="6096000" cy="3657600"/>
          </a:xfrm>
          <a:prstGeom prst="rect">
            <a:avLst/>
          </a:prstGeom>
          <a:noFill/>
          <a:ln>
            <a:noFill/>
          </a:ln>
        </p:spPr>
      </p:pic>
      <p:sp>
        <p:nvSpPr>
          <p:cNvPr id="1371" name="Google Shape;1371;g3b48cf68732_3_384"/>
          <p:cNvSpPr/>
          <p:nvPr/>
        </p:nvSpPr>
        <p:spPr>
          <a:xfrm>
            <a:off x="3230880" y="5348941"/>
            <a:ext cx="725544" cy="109967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Google Shape;1372;g3b48cf68732_3_384"/>
          <p:cNvSpPr/>
          <p:nvPr/>
        </p:nvSpPr>
        <p:spPr>
          <a:xfrm>
            <a:off x="11407890" y="4416612"/>
            <a:ext cx="648452" cy="207626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73" name="Google Shape;1373;g3b48cf68732_3_384"/>
          <p:cNvPicPr preferRelativeResize="0"/>
          <p:nvPr/>
        </p:nvPicPr>
        <p:blipFill rotWithShape="1">
          <a:blip r:embed="rId5">
            <a:alphaModFix/>
          </a:blip>
          <a:srcRect b="0" l="0" r="0" t="0"/>
          <a:stretch/>
        </p:blipFill>
        <p:spPr>
          <a:xfrm>
            <a:off x="11378312" y="5904752"/>
            <a:ext cx="648452" cy="559215"/>
          </a:xfrm>
          <a:prstGeom prst="rect">
            <a:avLst/>
          </a:prstGeom>
          <a:noFill/>
          <a:ln>
            <a:noFill/>
          </a:ln>
        </p:spPr>
      </p:pic>
      <p:sp>
        <p:nvSpPr>
          <p:cNvPr id="1374" name="Google Shape;1374;g3b48cf68732_3_384"/>
          <p:cNvSpPr txBox="1"/>
          <p:nvPr/>
        </p:nvSpPr>
        <p:spPr>
          <a:xfrm>
            <a:off x="626218" y="3429000"/>
            <a:ext cx="11063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Viviparity</a:t>
            </a:r>
            <a:endParaRPr/>
          </a:p>
        </p:txBody>
      </p:sp>
      <p:sp>
        <p:nvSpPr>
          <p:cNvPr id="1375" name="Google Shape;1375;g3b48cf68732_3_384"/>
          <p:cNvSpPr txBox="1"/>
          <p:nvPr/>
        </p:nvSpPr>
        <p:spPr>
          <a:xfrm>
            <a:off x="6722218" y="3429000"/>
            <a:ext cx="2009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Andean Mountains</a:t>
            </a:r>
            <a:endParaRPr/>
          </a:p>
        </p:txBody>
      </p:sp>
      <p:pic>
        <p:nvPicPr>
          <p:cNvPr id="1376" name="Google Shape;1376;g3b48cf68732_3_384"/>
          <p:cNvPicPr preferRelativeResize="0"/>
          <p:nvPr/>
        </p:nvPicPr>
        <p:blipFill rotWithShape="1">
          <a:blip r:embed="rId6">
            <a:alphaModFix/>
          </a:blip>
          <a:srcRect b="26722" l="0" r="0" t="43654"/>
          <a:stretch/>
        </p:blipFill>
        <p:spPr>
          <a:xfrm flipH="1" rot="10800000">
            <a:off x="6619552" y="4358070"/>
            <a:ext cx="1067036" cy="173854"/>
          </a:xfrm>
          <a:prstGeom prst="ellipse">
            <a:avLst/>
          </a:prstGeom>
          <a:noFill/>
          <a:ln>
            <a:noFill/>
          </a:ln>
        </p:spPr>
      </p:pic>
      <p:pic>
        <p:nvPicPr>
          <p:cNvPr descr="undefined" id="1377" name="Google Shape;1377;g3b48cf68732_3_384"/>
          <p:cNvPicPr preferRelativeResize="0"/>
          <p:nvPr/>
        </p:nvPicPr>
        <p:blipFill rotWithShape="1">
          <a:blip r:embed="rId7">
            <a:alphaModFix/>
          </a:blip>
          <a:srcRect b="33471" l="1465" r="0" t="22597"/>
          <a:stretch/>
        </p:blipFill>
        <p:spPr>
          <a:xfrm>
            <a:off x="7255559" y="3909767"/>
            <a:ext cx="1224446" cy="365196"/>
          </a:xfrm>
          <a:prstGeom prst="rect">
            <a:avLst/>
          </a:prstGeom>
          <a:noFill/>
          <a:ln>
            <a:noFill/>
          </a:ln>
        </p:spPr>
      </p:pic>
      <p:grpSp>
        <p:nvGrpSpPr>
          <p:cNvPr id="1378" name="Google Shape;1378;g3b48cf68732_3_384"/>
          <p:cNvGrpSpPr/>
          <p:nvPr/>
        </p:nvGrpSpPr>
        <p:grpSpPr>
          <a:xfrm>
            <a:off x="1323663" y="3963109"/>
            <a:ext cx="875601" cy="555067"/>
            <a:chOff x="2824479" y="3708400"/>
            <a:chExt cx="2632289" cy="1668678"/>
          </a:xfrm>
        </p:grpSpPr>
        <p:pic>
          <p:nvPicPr>
            <p:cNvPr descr="A picture containing a Pleurodonta lizard" id="1379" name="Google Shape;1379;g3b48cf68732_3_384"/>
            <p:cNvPicPr preferRelativeResize="0"/>
            <p:nvPr/>
          </p:nvPicPr>
          <p:blipFill rotWithShape="1">
            <a:blip r:embed="rId8">
              <a:alphaModFix/>
            </a:blip>
            <a:srcRect b="0" l="0" r="0" t="0"/>
            <a:stretch/>
          </p:blipFill>
          <p:spPr>
            <a:xfrm>
              <a:off x="2956333" y="3708400"/>
              <a:ext cx="2500435" cy="1668678"/>
            </a:xfrm>
            <a:prstGeom prst="rect">
              <a:avLst/>
            </a:prstGeom>
            <a:noFill/>
            <a:ln>
              <a:noFill/>
            </a:ln>
          </p:spPr>
        </p:pic>
        <p:pic>
          <p:nvPicPr>
            <p:cNvPr descr="A picture containing a Pleurodonta lizard" id="1380" name="Google Shape;1380;g3b48cf68732_3_384"/>
            <p:cNvPicPr preferRelativeResize="0"/>
            <p:nvPr/>
          </p:nvPicPr>
          <p:blipFill rotWithShape="1">
            <a:blip r:embed="rId8">
              <a:alphaModFix/>
            </a:blip>
            <a:srcRect b="0" l="0" r="0" t="0"/>
            <a:stretch/>
          </p:blipFill>
          <p:spPr>
            <a:xfrm>
              <a:off x="2946399" y="4595957"/>
              <a:ext cx="696695" cy="464942"/>
            </a:xfrm>
            <a:prstGeom prst="rect">
              <a:avLst/>
            </a:prstGeom>
            <a:noFill/>
            <a:ln>
              <a:noFill/>
            </a:ln>
          </p:spPr>
        </p:pic>
        <p:pic>
          <p:nvPicPr>
            <p:cNvPr descr="A picture containing a Pleurodonta lizard" id="1381" name="Google Shape;1381;g3b48cf68732_3_384"/>
            <p:cNvPicPr preferRelativeResize="0"/>
            <p:nvPr/>
          </p:nvPicPr>
          <p:blipFill rotWithShape="1">
            <a:blip r:embed="rId8">
              <a:alphaModFix/>
            </a:blip>
            <a:srcRect b="0" l="0" r="0" t="0"/>
            <a:stretch/>
          </p:blipFill>
          <p:spPr>
            <a:xfrm>
              <a:off x="3356826" y="4714016"/>
              <a:ext cx="696695" cy="464942"/>
            </a:xfrm>
            <a:prstGeom prst="rect">
              <a:avLst/>
            </a:prstGeom>
            <a:noFill/>
            <a:ln>
              <a:noFill/>
            </a:ln>
          </p:spPr>
        </p:pic>
        <p:pic>
          <p:nvPicPr>
            <p:cNvPr descr="A picture containing a Pleurodonta lizard" id="1382" name="Google Shape;1382;g3b48cf68732_3_384"/>
            <p:cNvPicPr preferRelativeResize="0"/>
            <p:nvPr/>
          </p:nvPicPr>
          <p:blipFill rotWithShape="1">
            <a:blip r:embed="rId8">
              <a:alphaModFix/>
            </a:blip>
            <a:srcRect b="0" l="0" r="0" t="0"/>
            <a:stretch/>
          </p:blipFill>
          <p:spPr>
            <a:xfrm>
              <a:off x="2824479" y="4912136"/>
              <a:ext cx="696695" cy="464942"/>
            </a:xfrm>
            <a:prstGeom prst="rect">
              <a:avLst/>
            </a:prstGeom>
            <a:noFill/>
            <a:ln>
              <a:noFill/>
            </a:ln>
          </p:spPr>
        </p:pic>
      </p:grpSp>
      <p:grpSp>
        <p:nvGrpSpPr>
          <p:cNvPr id="1383" name="Google Shape;1383;g3b48cf68732_3_384"/>
          <p:cNvGrpSpPr/>
          <p:nvPr/>
        </p:nvGrpSpPr>
        <p:grpSpPr>
          <a:xfrm>
            <a:off x="475229" y="3947139"/>
            <a:ext cx="873599" cy="583001"/>
            <a:chOff x="5211853" y="1804599"/>
            <a:chExt cx="2500435" cy="1668678"/>
          </a:xfrm>
        </p:grpSpPr>
        <p:pic>
          <p:nvPicPr>
            <p:cNvPr descr="A picture containing a Pleurodonta lizard" id="1384" name="Google Shape;1384;g3b48cf68732_3_384"/>
            <p:cNvPicPr preferRelativeResize="0"/>
            <p:nvPr/>
          </p:nvPicPr>
          <p:blipFill rotWithShape="1">
            <a:blip r:embed="rId9">
              <a:alphaModFix/>
            </a:blip>
            <a:srcRect b="0" l="0" r="0" t="0"/>
            <a:stretch/>
          </p:blipFill>
          <p:spPr>
            <a:xfrm>
              <a:off x="5211853" y="1804599"/>
              <a:ext cx="2500435" cy="1668678"/>
            </a:xfrm>
            <a:prstGeom prst="rect">
              <a:avLst/>
            </a:prstGeom>
            <a:noFill/>
            <a:ln>
              <a:noFill/>
            </a:ln>
          </p:spPr>
        </p:pic>
        <p:sp>
          <p:nvSpPr>
            <p:cNvPr id="1385" name="Google Shape;1385;g3b48cf68732_3_384"/>
            <p:cNvSpPr/>
            <p:nvPr/>
          </p:nvSpPr>
          <p:spPr>
            <a:xfrm>
              <a:off x="5435012" y="2672925"/>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6" name="Google Shape;1386;g3b48cf68732_3_384"/>
            <p:cNvSpPr/>
            <p:nvPr/>
          </p:nvSpPr>
          <p:spPr>
            <a:xfrm>
              <a:off x="5676795" y="2891848"/>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7" name="Google Shape;1387;g3b48cf68732_3_384"/>
            <p:cNvSpPr/>
            <p:nvPr/>
          </p:nvSpPr>
          <p:spPr>
            <a:xfrm>
              <a:off x="5318126" y="2943569"/>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388" name="Google Shape;1388;g3b48cf68732_3_384"/>
          <p:cNvPicPr preferRelativeResize="0"/>
          <p:nvPr/>
        </p:nvPicPr>
        <p:blipFill rotWithShape="1">
          <a:blip r:embed="rId5">
            <a:alphaModFix/>
          </a:blip>
          <a:srcRect b="0" l="0" r="0" t="0"/>
          <a:stretch/>
        </p:blipFill>
        <p:spPr>
          <a:xfrm>
            <a:off x="3284074" y="5904753"/>
            <a:ext cx="648452" cy="559215"/>
          </a:xfrm>
          <a:prstGeom prst="rect">
            <a:avLst/>
          </a:prstGeom>
          <a:noFill/>
          <a:ln>
            <a:noFill/>
          </a:ln>
        </p:spPr>
      </p:pic>
      <p:sp>
        <p:nvSpPr>
          <p:cNvPr id="1389" name="Google Shape;1389;g3b48cf68732_3_384"/>
          <p:cNvSpPr/>
          <p:nvPr/>
        </p:nvSpPr>
        <p:spPr>
          <a:xfrm>
            <a:off x="7956151" y="5604216"/>
            <a:ext cx="1373270" cy="888659"/>
          </a:xfrm>
          <a:prstGeom prst="roundRect">
            <a:avLst>
              <a:gd fmla="val 16667" name="adj"/>
            </a:avLst>
          </a:prstGeom>
          <a:noFill/>
          <a:ln cap="flat" cmpd="sng" w="38100">
            <a:solidFill>
              <a:srgbClr val="E28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0" name="Google Shape;1390;g3b48cf68732_3_384"/>
          <p:cNvSpPr/>
          <p:nvPr/>
        </p:nvSpPr>
        <p:spPr>
          <a:xfrm>
            <a:off x="4606894" y="5604216"/>
            <a:ext cx="1373270" cy="888659"/>
          </a:xfrm>
          <a:prstGeom prst="roundRect">
            <a:avLst>
              <a:gd fmla="val 16667" name="adj"/>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Google Shape;1391;g3b48cf68732_3_384"/>
          <p:cNvSpPr/>
          <p:nvPr/>
        </p:nvSpPr>
        <p:spPr>
          <a:xfrm>
            <a:off x="1893775" y="5604216"/>
            <a:ext cx="1373270" cy="888659"/>
          </a:xfrm>
          <a:prstGeom prst="roundRect">
            <a:avLst>
              <a:gd fmla="val 16667" name="adj"/>
            </a:avLst>
          </a:prstGeom>
          <a:noFill/>
          <a:ln cap="flat" cmpd="sng" w="38100">
            <a:solidFill>
              <a:srgbClr val="E28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Google Shape;1392;g3b48cf68732_3_384"/>
          <p:cNvSpPr txBox="1"/>
          <p:nvPr/>
        </p:nvSpPr>
        <p:spPr>
          <a:xfrm>
            <a:off x="6193971" y="1741675"/>
            <a:ext cx="5355771" cy="1314632"/>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lt1"/>
              </a:buClr>
              <a:buSzPts val="2400"/>
              <a:buFont typeface="Calibri"/>
              <a:buAutoNum type="arabicPeriod" startAt="3"/>
            </a:pPr>
            <a:r>
              <a:rPr lang="en-US" sz="2400">
                <a:solidFill>
                  <a:schemeClr val="lt1"/>
                </a:solidFill>
                <a:latin typeface="Calibri"/>
                <a:ea typeface="Calibri"/>
                <a:cs typeface="Calibri"/>
                <a:sym typeface="Calibri"/>
              </a:rPr>
              <a:t>In some rate shifts, the traits explain…</a:t>
            </a:r>
            <a:endParaRPr/>
          </a:p>
          <a:p>
            <a:pPr indent="-457200" lvl="1" marL="914400" marR="0" rtl="0" algn="l">
              <a:lnSpc>
                <a:spcPct val="90000"/>
              </a:lnSpc>
              <a:spcBef>
                <a:spcPts val="500"/>
              </a:spcBef>
              <a:spcAft>
                <a:spcPts val="0"/>
              </a:spcAft>
              <a:buClr>
                <a:schemeClr val="lt1"/>
              </a:buClr>
              <a:buSzPts val="2200"/>
              <a:buFont typeface="Calibri"/>
              <a:buAutoNum type="arabicPeriod"/>
            </a:pPr>
            <a:r>
              <a:rPr b="0" i="0" lang="en-US" sz="2200" u="none" cap="none" strike="noStrike">
                <a:solidFill>
                  <a:schemeClr val="lt1"/>
                </a:solidFill>
                <a:latin typeface="Calibri"/>
                <a:ea typeface="Calibri"/>
                <a:cs typeface="Calibri"/>
                <a:sym typeface="Calibri"/>
              </a:rPr>
              <a:t>… </a:t>
            </a:r>
            <a:r>
              <a:rPr b="0" i="0" lang="en-US" sz="2200" u="none" cap="none" strike="noStrike">
                <a:solidFill>
                  <a:srgbClr val="FF3399"/>
                </a:solidFill>
                <a:latin typeface="Calibri"/>
                <a:ea typeface="Calibri"/>
                <a:cs typeface="Calibri"/>
                <a:sym typeface="Calibri"/>
              </a:rPr>
              <a:t>only part </a:t>
            </a:r>
            <a:r>
              <a:rPr b="0" i="0" lang="en-US" sz="2200" u="none" cap="none" strike="noStrike">
                <a:solidFill>
                  <a:schemeClr val="lt1"/>
                </a:solidFill>
                <a:latin typeface="Calibri"/>
                <a:ea typeface="Calibri"/>
                <a:cs typeface="Calibri"/>
                <a:sym typeface="Calibri"/>
              </a:rPr>
              <a:t>of the shift</a:t>
            </a:r>
            <a:endParaRPr/>
          </a:p>
          <a:p>
            <a:pPr indent="-457200" lvl="1" marL="914400" marR="0" rtl="0" algn="l">
              <a:lnSpc>
                <a:spcPct val="90000"/>
              </a:lnSpc>
              <a:spcBef>
                <a:spcPts val="500"/>
              </a:spcBef>
              <a:spcAft>
                <a:spcPts val="0"/>
              </a:spcAft>
              <a:buClr>
                <a:schemeClr val="lt1"/>
              </a:buClr>
              <a:buSzPts val="2200"/>
              <a:buFont typeface="Calibri"/>
              <a:buAutoNum type="arabicPeriod"/>
            </a:pPr>
            <a:r>
              <a:rPr b="0" i="0" lang="en-US" sz="2200" u="none" cap="none" strike="noStrike">
                <a:solidFill>
                  <a:schemeClr val="lt1"/>
                </a:solidFill>
                <a:latin typeface="Calibri"/>
                <a:ea typeface="Calibri"/>
                <a:cs typeface="Calibri"/>
                <a:sym typeface="Calibri"/>
              </a:rPr>
              <a:t>… </a:t>
            </a:r>
            <a:r>
              <a:rPr b="0" i="0" lang="en-US" sz="2200" u="none" cap="none" strike="noStrike">
                <a:solidFill>
                  <a:srgbClr val="FFC000"/>
                </a:solidFill>
                <a:latin typeface="Calibri"/>
                <a:ea typeface="Calibri"/>
                <a:cs typeface="Calibri"/>
                <a:sym typeface="Calibri"/>
              </a:rPr>
              <a:t>none</a:t>
            </a:r>
            <a:r>
              <a:rPr b="0" i="0" lang="en-US" sz="2200" u="none" cap="none" strike="noStrike">
                <a:solidFill>
                  <a:schemeClr val="lt1"/>
                </a:solidFill>
                <a:latin typeface="Calibri"/>
                <a:ea typeface="Calibri"/>
                <a:cs typeface="Calibri"/>
                <a:sym typeface="Calibri"/>
              </a:rPr>
              <a:t> of the shift</a:t>
            </a:r>
            <a:endParaRPr/>
          </a:p>
        </p:txBody>
      </p:sp>
      <p:sp>
        <p:nvSpPr>
          <p:cNvPr id="1393" name="Google Shape;1393;g3b48cf68732_3_384"/>
          <p:cNvSpPr/>
          <p:nvPr/>
        </p:nvSpPr>
        <p:spPr>
          <a:xfrm>
            <a:off x="6568924" y="5150646"/>
            <a:ext cx="1373270" cy="1342229"/>
          </a:xfrm>
          <a:prstGeom prst="roundRect">
            <a:avLst>
              <a:gd fmla="val 16667" name="adj"/>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4" name="Google Shape;1394;g3b48cf68732_3_384"/>
          <p:cNvSpPr/>
          <p:nvPr/>
        </p:nvSpPr>
        <p:spPr>
          <a:xfrm>
            <a:off x="492779" y="5164867"/>
            <a:ext cx="1373400" cy="1342200"/>
          </a:xfrm>
          <a:prstGeom prst="roundRect">
            <a:avLst>
              <a:gd fmla="val 16667" name="adj"/>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95" name="Google Shape;1395;g3b48cf68732_3_384"/>
          <p:cNvCxnSpPr/>
          <p:nvPr/>
        </p:nvCxnSpPr>
        <p:spPr>
          <a:xfrm>
            <a:off x="1236575" y="5670709"/>
            <a:ext cx="0" cy="237300"/>
          </a:xfrm>
          <a:prstGeom prst="straightConnector1">
            <a:avLst/>
          </a:prstGeom>
          <a:noFill/>
          <a:ln cap="flat" cmpd="sng" w="19050">
            <a:solidFill>
              <a:schemeClr val="accent1"/>
            </a:solidFill>
            <a:prstDash val="solid"/>
            <a:miter lim="800000"/>
            <a:headEnd len="sm" w="sm" type="triangle"/>
            <a:tailEnd len="sm" w="sm" type="triangle"/>
          </a:ln>
        </p:spPr>
      </p:cxnSp>
      <p:cxnSp>
        <p:nvCxnSpPr>
          <p:cNvPr id="1396" name="Google Shape;1396;g3b48cf68732_3_384"/>
          <p:cNvCxnSpPr/>
          <p:nvPr/>
        </p:nvCxnSpPr>
        <p:spPr>
          <a:xfrm>
            <a:off x="7309987" y="5703367"/>
            <a:ext cx="0" cy="468086"/>
          </a:xfrm>
          <a:prstGeom prst="straightConnector1">
            <a:avLst/>
          </a:prstGeom>
          <a:noFill/>
          <a:ln cap="flat" cmpd="sng" w="28575">
            <a:solidFill>
              <a:srgbClr val="29AF8C">
                <a:alpha val="69019"/>
              </a:srgbClr>
            </a:solidFill>
            <a:prstDash val="solid"/>
            <a:miter lim="800000"/>
            <a:headEnd len="med" w="med" type="triangle"/>
            <a:tailEnd len="med" w="med" type="triangle"/>
          </a:ln>
        </p:spPr>
      </p:cxnSp>
      <p:sp>
        <p:nvSpPr>
          <p:cNvPr id="1397" name="Google Shape;1397;g3b48cf68732_3_384"/>
          <p:cNvSpPr/>
          <p:nvPr/>
        </p:nvSpPr>
        <p:spPr>
          <a:xfrm>
            <a:off x="9326880" y="3614057"/>
            <a:ext cx="1428206" cy="2878817"/>
          </a:xfrm>
          <a:prstGeom prst="roundRect">
            <a:avLst>
              <a:gd fmla="val 16667" name="adj"/>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398" name="Google Shape;1398;g3b48cf68732_3_384"/>
          <p:cNvCxnSpPr/>
          <p:nvPr/>
        </p:nvCxnSpPr>
        <p:spPr>
          <a:xfrm>
            <a:off x="10025742" y="5904752"/>
            <a:ext cx="0" cy="283027"/>
          </a:xfrm>
          <a:prstGeom prst="straightConnector1">
            <a:avLst/>
          </a:prstGeom>
          <a:noFill/>
          <a:ln cap="flat" cmpd="sng" w="19050">
            <a:solidFill>
              <a:srgbClr val="FFC000"/>
            </a:solidFill>
            <a:prstDash val="solid"/>
            <a:miter lim="800000"/>
            <a:headEnd len="med" w="med" type="triangle"/>
            <a:tailEnd len="med" w="med" type="triangle"/>
          </a:ln>
        </p:spPr>
      </p:cxnSp>
      <p:cxnSp>
        <p:nvCxnSpPr>
          <p:cNvPr id="1399" name="Google Shape;1399;g3b48cf68732_3_384"/>
          <p:cNvCxnSpPr/>
          <p:nvPr/>
        </p:nvCxnSpPr>
        <p:spPr>
          <a:xfrm>
            <a:off x="10014855" y="4892380"/>
            <a:ext cx="0" cy="1012372"/>
          </a:xfrm>
          <a:prstGeom prst="straightConnector1">
            <a:avLst/>
          </a:prstGeom>
          <a:noFill/>
          <a:ln cap="flat" cmpd="sng" w="28575">
            <a:solidFill>
              <a:srgbClr val="CC0066"/>
            </a:solidFill>
            <a:prstDash val="solid"/>
            <a:miter lim="800000"/>
            <a:headEnd len="med" w="med" type="triangle"/>
            <a:tailEnd len="med" w="med" type="triangle"/>
          </a:ln>
        </p:spPr>
      </p:cxnSp>
      <p:sp>
        <p:nvSpPr>
          <p:cNvPr id="1400" name="Google Shape;1400;g3b48cf68732_3_384"/>
          <p:cNvSpPr/>
          <p:nvPr/>
        </p:nvSpPr>
        <p:spPr>
          <a:xfrm>
            <a:off x="10766502" y="5593525"/>
            <a:ext cx="1373270" cy="888659"/>
          </a:xfrm>
          <a:prstGeom prst="roundRect">
            <a:avLst>
              <a:gd fmla="val 16667" name="adj"/>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01" name="Google Shape;1401;g3b48cf68732_3_384"/>
          <p:cNvCxnSpPr/>
          <p:nvPr/>
        </p:nvCxnSpPr>
        <p:spPr>
          <a:xfrm>
            <a:off x="11356540" y="5937409"/>
            <a:ext cx="0" cy="283027"/>
          </a:xfrm>
          <a:prstGeom prst="straightConnector1">
            <a:avLst/>
          </a:prstGeom>
          <a:noFill/>
          <a:ln cap="flat" cmpd="sng" w="19050">
            <a:solidFill>
              <a:srgbClr val="FFC000"/>
            </a:solidFill>
            <a:prstDash val="solid"/>
            <a:miter lim="800000"/>
            <a:headEnd len="med" w="med" type="triangle"/>
            <a:tailEnd len="med" w="med" type="triangle"/>
          </a:ln>
        </p:spPr>
      </p:cxnSp>
      <p:cxnSp>
        <p:nvCxnSpPr>
          <p:cNvPr id="1402" name="Google Shape;1402;g3b48cf68732_3_384"/>
          <p:cNvCxnSpPr/>
          <p:nvPr/>
        </p:nvCxnSpPr>
        <p:spPr>
          <a:xfrm>
            <a:off x="5282643" y="5948296"/>
            <a:ext cx="0" cy="283027"/>
          </a:xfrm>
          <a:prstGeom prst="straightConnector1">
            <a:avLst/>
          </a:prstGeom>
          <a:noFill/>
          <a:ln cap="flat" cmpd="sng" w="19050">
            <a:solidFill>
              <a:srgbClr val="FFC000"/>
            </a:solidFill>
            <a:prstDash val="solid"/>
            <a:miter lim="800000"/>
            <a:headEnd len="med" w="med" type="triangle"/>
            <a:tailEnd len="med" w="med" type="triangle"/>
          </a:ln>
        </p:spPr>
      </p:cxnSp>
      <p:sp>
        <p:nvSpPr>
          <p:cNvPr id="1403" name="Google Shape;1403;g3b48cf68732_3_384"/>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r>
              <a:rPr lang="en-US">
                <a:solidFill>
                  <a:srgbClr val="FFC000"/>
                </a:solidFill>
              </a:rPr>
              <a:t>Insights to be gained</a:t>
            </a:r>
            <a:endParaRPr sz="3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g3b5bdc7bf05_0_165"/>
          <p:cNvSpPr txBox="1"/>
          <p:nvPr>
            <p:ph idx="1" type="body"/>
          </p:nvPr>
        </p:nvSpPr>
        <p:spPr>
          <a:xfrm>
            <a:off x="838200" y="1264475"/>
            <a:ext cx="5355900" cy="1824600"/>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lt1"/>
              </a:buClr>
              <a:buSzPts val="2400"/>
              <a:buFont typeface="Calibri"/>
              <a:buAutoNum type="arabicPeriod"/>
            </a:pPr>
            <a:r>
              <a:rPr lang="en-US" sz="2400"/>
              <a:t>In some clades, </a:t>
            </a:r>
            <a:r>
              <a:rPr lang="en-US" sz="2400">
                <a:solidFill>
                  <a:srgbClr val="E28E7B"/>
                </a:solidFill>
              </a:rPr>
              <a:t>traits have no effect</a:t>
            </a:r>
            <a:endParaRPr/>
          </a:p>
          <a:p>
            <a:pPr indent="-457200" lvl="0" marL="457200" rtl="0" algn="l">
              <a:lnSpc>
                <a:spcPct val="90000"/>
              </a:lnSpc>
              <a:spcBef>
                <a:spcPts val="1000"/>
              </a:spcBef>
              <a:spcAft>
                <a:spcPts val="0"/>
              </a:spcAft>
              <a:buClr>
                <a:schemeClr val="lt1"/>
              </a:buClr>
              <a:buSzPts val="2400"/>
              <a:buFont typeface="Calibri"/>
              <a:buAutoNum type="arabicPeriod"/>
            </a:pPr>
            <a:r>
              <a:rPr lang="en-US" sz="2400"/>
              <a:t>In </a:t>
            </a:r>
            <a:r>
              <a:rPr i="1" lang="en-US" sz="2400">
                <a:solidFill>
                  <a:schemeClr val="accent1"/>
                </a:solidFill>
              </a:rPr>
              <a:t>Liolaemus</a:t>
            </a:r>
            <a:endParaRPr i="1" sz="2400">
              <a:solidFill>
                <a:schemeClr val="accent1"/>
              </a:solidFill>
            </a:endParaRPr>
          </a:p>
          <a:p>
            <a:pPr indent="-457200" lvl="1" marL="914400" rtl="0" algn="l">
              <a:lnSpc>
                <a:spcPct val="90000"/>
              </a:lnSpc>
              <a:spcBef>
                <a:spcPts val="500"/>
              </a:spcBef>
              <a:spcAft>
                <a:spcPts val="0"/>
              </a:spcAft>
              <a:buClr>
                <a:schemeClr val="lt1"/>
              </a:buClr>
              <a:buSzPts val="2200"/>
              <a:buFont typeface="Calibri"/>
              <a:buAutoNum type="arabicPeriod"/>
            </a:pPr>
            <a:r>
              <a:rPr lang="en-US" sz="2200"/>
              <a:t>Andes could explain the whole shift</a:t>
            </a:r>
            <a:endParaRPr/>
          </a:p>
          <a:p>
            <a:pPr indent="-457200" lvl="1" marL="914400" rtl="0" algn="l">
              <a:lnSpc>
                <a:spcPct val="90000"/>
              </a:lnSpc>
              <a:spcBef>
                <a:spcPts val="500"/>
              </a:spcBef>
              <a:spcAft>
                <a:spcPts val="0"/>
              </a:spcAft>
              <a:buClr>
                <a:schemeClr val="lt1"/>
              </a:buClr>
              <a:buSzPts val="2200"/>
              <a:buFont typeface="Calibri"/>
              <a:buAutoNum type="arabicPeriod"/>
            </a:pPr>
            <a:r>
              <a:rPr lang="en-US" sz="2200"/>
              <a:t>Viviparity explains little at best</a:t>
            </a:r>
            <a:endParaRPr/>
          </a:p>
        </p:txBody>
      </p:sp>
      <p:pic>
        <p:nvPicPr>
          <p:cNvPr id="1410" name="Google Shape;1410;g3b5bdc7bf05_0_165"/>
          <p:cNvPicPr preferRelativeResize="0"/>
          <p:nvPr/>
        </p:nvPicPr>
        <p:blipFill rotWithShape="1">
          <a:blip r:embed="rId3">
            <a:alphaModFix/>
          </a:blip>
          <a:srcRect b="0" l="0" r="0" t="0"/>
          <a:stretch/>
        </p:blipFill>
        <p:spPr>
          <a:xfrm>
            <a:off x="6096000" y="3200400"/>
            <a:ext cx="6095999" cy="3657599"/>
          </a:xfrm>
          <a:prstGeom prst="rect">
            <a:avLst/>
          </a:prstGeom>
          <a:noFill/>
          <a:ln>
            <a:noFill/>
          </a:ln>
        </p:spPr>
      </p:pic>
      <p:pic>
        <p:nvPicPr>
          <p:cNvPr id="1411" name="Google Shape;1411;g3b5bdc7bf05_0_165"/>
          <p:cNvPicPr preferRelativeResize="0"/>
          <p:nvPr/>
        </p:nvPicPr>
        <p:blipFill rotWithShape="1">
          <a:blip r:embed="rId4">
            <a:alphaModFix/>
          </a:blip>
          <a:srcRect b="0" l="0" r="0" t="0"/>
          <a:stretch/>
        </p:blipFill>
        <p:spPr>
          <a:xfrm>
            <a:off x="0" y="3200400"/>
            <a:ext cx="6095999" cy="3657599"/>
          </a:xfrm>
          <a:prstGeom prst="rect">
            <a:avLst/>
          </a:prstGeom>
          <a:noFill/>
          <a:ln>
            <a:noFill/>
          </a:ln>
        </p:spPr>
      </p:pic>
      <p:sp>
        <p:nvSpPr>
          <p:cNvPr id="1412" name="Google Shape;1412;g3b5bdc7bf05_0_165"/>
          <p:cNvSpPr/>
          <p:nvPr/>
        </p:nvSpPr>
        <p:spPr>
          <a:xfrm>
            <a:off x="3230880" y="5348941"/>
            <a:ext cx="725400" cy="1099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Google Shape;1413;g3b5bdc7bf05_0_165"/>
          <p:cNvSpPr/>
          <p:nvPr/>
        </p:nvSpPr>
        <p:spPr>
          <a:xfrm>
            <a:off x="11407890" y="4416612"/>
            <a:ext cx="648600" cy="20763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14" name="Google Shape;1414;g3b5bdc7bf05_0_165"/>
          <p:cNvPicPr preferRelativeResize="0"/>
          <p:nvPr/>
        </p:nvPicPr>
        <p:blipFill rotWithShape="1">
          <a:blip r:embed="rId5">
            <a:alphaModFix/>
          </a:blip>
          <a:srcRect b="0" l="0" r="0" t="0"/>
          <a:stretch/>
        </p:blipFill>
        <p:spPr>
          <a:xfrm>
            <a:off x="11378312" y="5904752"/>
            <a:ext cx="648452" cy="559215"/>
          </a:xfrm>
          <a:prstGeom prst="rect">
            <a:avLst/>
          </a:prstGeom>
          <a:noFill/>
          <a:ln>
            <a:noFill/>
          </a:ln>
        </p:spPr>
      </p:pic>
      <p:sp>
        <p:nvSpPr>
          <p:cNvPr id="1415" name="Google Shape;1415;g3b5bdc7bf05_0_165"/>
          <p:cNvSpPr txBox="1"/>
          <p:nvPr/>
        </p:nvSpPr>
        <p:spPr>
          <a:xfrm>
            <a:off x="626218" y="3429000"/>
            <a:ext cx="1106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Viviparity</a:t>
            </a:r>
            <a:endParaRPr/>
          </a:p>
        </p:txBody>
      </p:sp>
      <p:sp>
        <p:nvSpPr>
          <p:cNvPr id="1416" name="Google Shape;1416;g3b5bdc7bf05_0_165"/>
          <p:cNvSpPr txBox="1"/>
          <p:nvPr/>
        </p:nvSpPr>
        <p:spPr>
          <a:xfrm>
            <a:off x="6722218" y="3429000"/>
            <a:ext cx="2009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Andean Mountains</a:t>
            </a:r>
            <a:endParaRPr/>
          </a:p>
        </p:txBody>
      </p:sp>
      <p:pic>
        <p:nvPicPr>
          <p:cNvPr id="1417" name="Google Shape;1417;g3b5bdc7bf05_0_165"/>
          <p:cNvPicPr preferRelativeResize="0"/>
          <p:nvPr/>
        </p:nvPicPr>
        <p:blipFill rotWithShape="1">
          <a:blip r:embed="rId6">
            <a:alphaModFix/>
          </a:blip>
          <a:srcRect b="26722" l="0" r="0" t="43654"/>
          <a:stretch/>
        </p:blipFill>
        <p:spPr>
          <a:xfrm flipH="1" rot="10800000">
            <a:off x="6619552" y="4357924"/>
            <a:ext cx="1067100" cy="174000"/>
          </a:xfrm>
          <a:prstGeom prst="ellipse">
            <a:avLst/>
          </a:prstGeom>
          <a:noFill/>
          <a:ln>
            <a:noFill/>
          </a:ln>
        </p:spPr>
      </p:pic>
      <p:pic>
        <p:nvPicPr>
          <p:cNvPr descr="undefined" id="1418" name="Google Shape;1418;g3b5bdc7bf05_0_165"/>
          <p:cNvPicPr preferRelativeResize="0"/>
          <p:nvPr/>
        </p:nvPicPr>
        <p:blipFill rotWithShape="1">
          <a:blip r:embed="rId7">
            <a:alphaModFix/>
          </a:blip>
          <a:srcRect b="33468" l="1468" r="0" t="22599"/>
          <a:stretch/>
        </p:blipFill>
        <p:spPr>
          <a:xfrm>
            <a:off x="7255559" y="3909767"/>
            <a:ext cx="1224445" cy="365196"/>
          </a:xfrm>
          <a:prstGeom prst="rect">
            <a:avLst/>
          </a:prstGeom>
          <a:noFill/>
          <a:ln>
            <a:noFill/>
          </a:ln>
        </p:spPr>
      </p:pic>
      <p:grpSp>
        <p:nvGrpSpPr>
          <p:cNvPr id="1419" name="Google Shape;1419;g3b5bdc7bf05_0_165"/>
          <p:cNvGrpSpPr/>
          <p:nvPr/>
        </p:nvGrpSpPr>
        <p:grpSpPr>
          <a:xfrm>
            <a:off x="1323554" y="3962965"/>
            <a:ext cx="875500" cy="555003"/>
            <a:chOff x="2824479" y="3708400"/>
            <a:chExt cx="2632290" cy="1668679"/>
          </a:xfrm>
        </p:grpSpPr>
        <p:pic>
          <p:nvPicPr>
            <p:cNvPr descr="A picture containing a Pleurodonta lizard" id="1420" name="Google Shape;1420;g3b5bdc7bf05_0_165"/>
            <p:cNvPicPr preferRelativeResize="0"/>
            <p:nvPr/>
          </p:nvPicPr>
          <p:blipFill rotWithShape="1">
            <a:blip r:embed="rId8">
              <a:alphaModFix/>
            </a:blip>
            <a:srcRect b="0" l="0" r="0" t="0"/>
            <a:stretch/>
          </p:blipFill>
          <p:spPr>
            <a:xfrm>
              <a:off x="2956333" y="3708400"/>
              <a:ext cx="2500436" cy="1668679"/>
            </a:xfrm>
            <a:prstGeom prst="rect">
              <a:avLst/>
            </a:prstGeom>
            <a:noFill/>
            <a:ln>
              <a:noFill/>
            </a:ln>
          </p:spPr>
        </p:pic>
        <p:pic>
          <p:nvPicPr>
            <p:cNvPr descr="A picture containing a Pleurodonta lizard" id="1421" name="Google Shape;1421;g3b5bdc7bf05_0_165"/>
            <p:cNvPicPr preferRelativeResize="0"/>
            <p:nvPr/>
          </p:nvPicPr>
          <p:blipFill rotWithShape="1">
            <a:blip r:embed="rId8">
              <a:alphaModFix/>
            </a:blip>
            <a:srcRect b="0" l="0" r="0" t="0"/>
            <a:stretch/>
          </p:blipFill>
          <p:spPr>
            <a:xfrm>
              <a:off x="2946399" y="4595957"/>
              <a:ext cx="696694" cy="464942"/>
            </a:xfrm>
            <a:prstGeom prst="rect">
              <a:avLst/>
            </a:prstGeom>
            <a:noFill/>
            <a:ln>
              <a:noFill/>
            </a:ln>
          </p:spPr>
        </p:pic>
        <p:pic>
          <p:nvPicPr>
            <p:cNvPr descr="A picture containing a Pleurodonta lizard" id="1422" name="Google Shape;1422;g3b5bdc7bf05_0_165"/>
            <p:cNvPicPr preferRelativeResize="0"/>
            <p:nvPr/>
          </p:nvPicPr>
          <p:blipFill rotWithShape="1">
            <a:blip r:embed="rId8">
              <a:alphaModFix/>
            </a:blip>
            <a:srcRect b="0" l="0" r="0" t="0"/>
            <a:stretch/>
          </p:blipFill>
          <p:spPr>
            <a:xfrm>
              <a:off x="3356826" y="4714016"/>
              <a:ext cx="696694" cy="464942"/>
            </a:xfrm>
            <a:prstGeom prst="rect">
              <a:avLst/>
            </a:prstGeom>
            <a:noFill/>
            <a:ln>
              <a:noFill/>
            </a:ln>
          </p:spPr>
        </p:pic>
        <p:pic>
          <p:nvPicPr>
            <p:cNvPr descr="A picture containing a Pleurodonta lizard" id="1423" name="Google Shape;1423;g3b5bdc7bf05_0_165"/>
            <p:cNvPicPr preferRelativeResize="0"/>
            <p:nvPr/>
          </p:nvPicPr>
          <p:blipFill rotWithShape="1">
            <a:blip r:embed="rId8">
              <a:alphaModFix/>
            </a:blip>
            <a:srcRect b="0" l="0" r="0" t="0"/>
            <a:stretch/>
          </p:blipFill>
          <p:spPr>
            <a:xfrm>
              <a:off x="2824479" y="4912136"/>
              <a:ext cx="696694" cy="464942"/>
            </a:xfrm>
            <a:prstGeom prst="rect">
              <a:avLst/>
            </a:prstGeom>
            <a:noFill/>
            <a:ln>
              <a:noFill/>
            </a:ln>
          </p:spPr>
        </p:pic>
      </p:grpSp>
      <p:grpSp>
        <p:nvGrpSpPr>
          <p:cNvPr id="1424" name="Google Shape;1424;g3b5bdc7bf05_0_165"/>
          <p:cNvGrpSpPr/>
          <p:nvPr/>
        </p:nvGrpSpPr>
        <p:grpSpPr>
          <a:xfrm>
            <a:off x="475339" y="3947177"/>
            <a:ext cx="873652" cy="583037"/>
            <a:chOff x="5211853" y="1804599"/>
            <a:chExt cx="2500436" cy="1668679"/>
          </a:xfrm>
        </p:grpSpPr>
        <p:pic>
          <p:nvPicPr>
            <p:cNvPr descr="A picture containing a Pleurodonta lizard" id="1425" name="Google Shape;1425;g3b5bdc7bf05_0_165"/>
            <p:cNvPicPr preferRelativeResize="0"/>
            <p:nvPr/>
          </p:nvPicPr>
          <p:blipFill rotWithShape="1">
            <a:blip r:embed="rId9">
              <a:alphaModFix/>
            </a:blip>
            <a:srcRect b="0" l="0" r="0" t="0"/>
            <a:stretch/>
          </p:blipFill>
          <p:spPr>
            <a:xfrm>
              <a:off x="5211853" y="1804599"/>
              <a:ext cx="2500436" cy="1668679"/>
            </a:xfrm>
            <a:prstGeom prst="rect">
              <a:avLst/>
            </a:prstGeom>
            <a:noFill/>
            <a:ln>
              <a:noFill/>
            </a:ln>
          </p:spPr>
        </p:pic>
        <p:sp>
          <p:nvSpPr>
            <p:cNvPr id="1426" name="Google Shape;1426;g3b5bdc7bf05_0_165"/>
            <p:cNvSpPr/>
            <p:nvPr/>
          </p:nvSpPr>
          <p:spPr>
            <a:xfrm>
              <a:off x="5435012" y="2672925"/>
              <a:ext cx="465000" cy="465000"/>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7" name="Google Shape;1427;g3b5bdc7bf05_0_165"/>
            <p:cNvSpPr/>
            <p:nvPr/>
          </p:nvSpPr>
          <p:spPr>
            <a:xfrm>
              <a:off x="5676795" y="2891848"/>
              <a:ext cx="465000" cy="465000"/>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8" name="Google Shape;1428;g3b5bdc7bf05_0_165"/>
            <p:cNvSpPr/>
            <p:nvPr/>
          </p:nvSpPr>
          <p:spPr>
            <a:xfrm>
              <a:off x="5318126" y="2943569"/>
              <a:ext cx="465000" cy="465000"/>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429" name="Google Shape;1429;g3b5bdc7bf05_0_165"/>
          <p:cNvPicPr preferRelativeResize="0"/>
          <p:nvPr/>
        </p:nvPicPr>
        <p:blipFill rotWithShape="1">
          <a:blip r:embed="rId5">
            <a:alphaModFix/>
          </a:blip>
          <a:srcRect b="0" l="0" r="0" t="0"/>
          <a:stretch/>
        </p:blipFill>
        <p:spPr>
          <a:xfrm>
            <a:off x="3284074" y="5904753"/>
            <a:ext cx="648452" cy="559215"/>
          </a:xfrm>
          <a:prstGeom prst="rect">
            <a:avLst/>
          </a:prstGeom>
          <a:noFill/>
          <a:ln>
            <a:noFill/>
          </a:ln>
        </p:spPr>
      </p:pic>
      <p:sp>
        <p:nvSpPr>
          <p:cNvPr id="1430" name="Google Shape;1430;g3b5bdc7bf05_0_165"/>
          <p:cNvSpPr/>
          <p:nvPr/>
        </p:nvSpPr>
        <p:spPr>
          <a:xfrm>
            <a:off x="7956151" y="5604216"/>
            <a:ext cx="1373400" cy="888600"/>
          </a:xfrm>
          <a:prstGeom prst="roundRect">
            <a:avLst>
              <a:gd fmla="val 16667" name="adj"/>
            </a:avLst>
          </a:prstGeom>
          <a:noFill/>
          <a:ln cap="flat" cmpd="sng" w="38100">
            <a:solidFill>
              <a:srgbClr val="E28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1" name="Google Shape;1431;g3b5bdc7bf05_0_165"/>
          <p:cNvSpPr/>
          <p:nvPr/>
        </p:nvSpPr>
        <p:spPr>
          <a:xfrm>
            <a:off x="4606894" y="5604216"/>
            <a:ext cx="1373400" cy="888600"/>
          </a:xfrm>
          <a:prstGeom prst="roundRect">
            <a:avLst>
              <a:gd fmla="val 16667" name="adj"/>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2" name="Google Shape;1432;g3b5bdc7bf05_0_165"/>
          <p:cNvSpPr/>
          <p:nvPr/>
        </p:nvSpPr>
        <p:spPr>
          <a:xfrm>
            <a:off x="1893775" y="5604216"/>
            <a:ext cx="1373400" cy="888600"/>
          </a:xfrm>
          <a:prstGeom prst="roundRect">
            <a:avLst>
              <a:gd fmla="val 16667" name="adj"/>
            </a:avLst>
          </a:prstGeom>
          <a:noFill/>
          <a:ln cap="flat" cmpd="sng" w="38100">
            <a:solidFill>
              <a:srgbClr val="E28E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3" name="Google Shape;1433;g3b5bdc7bf05_0_165"/>
          <p:cNvSpPr txBox="1"/>
          <p:nvPr/>
        </p:nvSpPr>
        <p:spPr>
          <a:xfrm>
            <a:off x="6193971" y="1741675"/>
            <a:ext cx="5355900" cy="1314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lt1"/>
              </a:buClr>
              <a:buSzPts val="2400"/>
              <a:buFont typeface="Calibri"/>
              <a:buAutoNum type="arabicPeriod" startAt="3"/>
            </a:pPr>
            <a:r>
              <a:rPr lang="en-US" sz="2400">
                <a:solidFill>
                  <a:schemeClr val="lt1"/>
                </a:solidFill>
                <a:latin typeface="Calibri"/>
                <a:ea typeface="Calibri"/>
                <a:cs typeface="Calibri"/>
                <a:sym typeface="Calibri"/>
              </a:rPr>
              <a:t>In some rate shifts, the traits explain…</a:t>
            </a:r>
            <a:endParaRPr/>
          </a:p>
          <a:p>
            <a:pPr indent="-457200" lvl="1" marL="914400" marR="0" rtl="0" algn="l">
              <a:lnSpc>
                <a:spcPct val="90000"/>
              </a:lnSpc>
              <a:spcBef>
                <a:spcPts val="500"/>
              </a:spcBef>
              <a:spcAft>
                <a:spcPts val="0"/>
              </a:spcAft>
              <a:buClr>
                <a:schemeClr val="lt1"/>
              </a:buClr>
              <a:buSzPts val="2200"/>
              <a:buFont typeface="Calibri"/>
              <a:buAutoNum type="arabicPeriod"/>
            </a:pPr>
            <a:r>
              <a:rPr b="0" i="0" lang="en-US" sz="2200" u="none" cap="none" strike="noStrike">
                <a:solidFill>
                  <a:schemeClr val="lt1"/>
                </a:solidFill>
                <a:latin typeface="Calibri"/>
                <a:ea typeface="Calibri"/>
                <a:cs typeface="Calibri"/>
                <a:sym typeface="Calibri"/>
              </a:rPr>
              <a:t>… </a:t>
            </a:r>
            <a:r>
              <a:rPr b="0" i="0" lang="en-US" sz="2200" u="none" cap="none" strike="noStrike">
                <a:solidFill>
                  <a:srgbClr val="FF3399"/>
                </a:solidFill>
                <a:latin typeface="Calibri"/>
                <a:ea typeface="Calibri"/>
                <a:cs typeface="Calibri"/>
                <a:sym typeface="Calibri"/>
              </a:rPr>
              <a:t>only part </a:t>
            </a:r>
            <a:r>
              <a:rPr b="0" i="0" lang="en-US" sz="2200" u="none" cap="none" strike="noStrike">
                <a:solidFill>
                  <a:schemeClr val="lt1"/>
                </a:solidFill>
                <a:latin typeface="Calibri"/>
                <a:ea typeface="Calibri"/>
                <a:cs typeface="Calibri"/>
                <a:sym typeface="Calibri"/>
              </a:rPr>
              <a:t>of the shift</a:t>
            </a:r>
            <a:endParaRPr/>
          </a:p>
          <a:p>
            <a:pPr indent="-457200" lvl="1" marL="914400" marR="0" rtl="0" algn="l">
              <a:lnSpc>
                <a:spcPct val="90000"/>
              </a:lnSpc>
              <a:spcBef>
                <a:spcPts val="500"/>
              </a:spcBef>
              <a:spcAft>
                <a:spcPts val="0"/>
              </a:spcAft>
              <a:buClr>
                <a:schemeClr val="lt1"/>
              </a:buClr>
              <a:buSzPts val="2200"/>
              <a:buFont typeface="Calibri"/>
              <a:buAutoNum type="arabicPeriod"/>
            </a:pPr>
            <a:r>
              <a:rPr b="0" i="0" lang="en-US" sz="2200" u="none" cap="none" strike="noStrike">
                <a:solidFill>
                  <a:schemeClr val="lt1"/>
                </a:solidFill>
                <a:latin typeface="Calibri"/>
                <a:ea typeface="Calibri"/>
                <a:cs typeface="Calibri"/>
                <a:sym typeface="Calibri"/>
              </a:rPr>
              <a:t>… </a:t>
            </a:r>
            <a:r>
              <a:rPr b="0" i="0" lang="en-US" sz="2200" u="none" cap="none" strike="noStrike">
                <a:solidFill>
                  <a:srgbClr val="FFC000"/>
                </a:solidFill>
                <a:latin typeface="Calibri"/>
                <a:ea typeface="Calibri"/>
                <a:cs typeface="Calibri"/>
                <a:sym typeface="Calibri"/>
              </a:rPr>
              <a:t>none</a:t>
            </a:r>
            <a:r>
              <a:rPr b="0" i="0" lang="en-US" sz="2200" u="none" cap="none" strike="noStrike">
                <a:solidFill>
                  <a:schemeClr val="lt1"/>
                </a:solidFill>
                <a:latin typeface="Calibri"/>
                <a:ea typeface="Calibri"/>
                <a:cs typeface="Calibri"/>
                <a:sym typeface="Calibri"/>
              </a:rPr>
              <a:t> of the shift</a:t>
            </a:r>
            <a:endParaRPr/>
          </a:p>
        </p:txBody>
      </p:sp>
      <p:sp>
        <p:nvSpPr>
          <p:cNvPr id="1434" name="Google Shape;1434;g3b5bdc7bf05_0_165"/>
          <p:cNvSpPr/>
          <p:nvPr/>
        </p:nvSpPr>
        <p:spPr>
          <a:xfrm>
            <a:off x="6568924" y="5150646"/>
            <a:ext cx="1373400" cy="1342200"/>
          </a:xfrm>
          <a:prstGeom prst="roundRect">
            <a:avLst>
              <a:gd fmla="val 16667" name="adj"/>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5" name="Google Shape;1435;g3b5bdc7bf05_0_165"/>
          <p:cNvSpPr/>
          <p:nvPr/>
        </p:nvSpPr>
        <p:spPr>
          <a:xfrm>
            <a:off x="492779" y="5164867"/>
            <a:ext cx="1373400" cy="1342200"/>
          </a:xfrm>
          <a:prstGeom prst="roundRect">
            <a:avLst>
              <a:gd fmla="val 16667" name="adj"/>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36" name="Google Shape;1436;g3b5bdc7bf05_0_165"/>
          <p:cNvCxnSpPr/>
          <p:nvPr/>
        </p:nvCxnSpPr>
        <p:spPr>
          <a:xfrm>
            <a:off x="1236575" y="5670709"/>
            <a:ext cx="0" cy="237300"/>
          </a:xfrm>
          <a:prstGeom prst="straightConnector1">
            <a:avLst/>
          </a:prstGeom>
          <a:noFill/>
          <a:ln cap="flat" cmpd="sng" w="19050">
            <a:solidFill>
              <a:schemeClr val="accent1"/>
            </a:solidFill>
            <a:prstDash val="solid"/>
            <a:miter lim="800000"/>
            <a:headEnd len="sm" w="sm" type="triangle"/>
            <a:tailEnd len="sm" w="sm" type="triangle"/>
          </a:ln>
        </p:spPr>
      </p:cxnSp>
      <p:cxnSp>
        <p:nvCxnSpPr>
          <p:cNvPr id="1437" name="Google Shape;1437;g3b5bdc7bf05_0_165"/>
          <p:cNvCxnSpPr/>
          <p:nvPr/>
        </p:nvCxnSpPr>
        <p:spPr>
          <a:xfrm>
            <a:off x="7309987" y="5703367"/>
            <a:ext cx="0" cy="468000"/>
          </a:xfrm>
          <a:prstGeom prst="straightConnector1">
            <a:avLst/>
          </a:prstGeom>
          <a:noFill/>
          <a:ln cap="flat" cmpd="sng" w="28575">
            <a:solidFill>
              <a:srgbClr val="29AF8C">
                <a:alpha val="69020"/>
              </a:srgbClr>
            </a:solidFill>
            <a:prstDash val="solid"/>
            <a:miter lim="800000"/>
            <a:headEnd len="med" w="med" type="triangle"/>
            <a:tailEnd len="med" w="med" type="triangle"/>
          </a:ln>
        </p:spPr>
      </p:cxnSp>
      <p:sp>
        <p:nvSpPr>
          <p:cNvPr id="1438" name="Google Shape;1438;g3b5bdc7bf05_0_165"/>
          <p:cNvSpPr/>
          <p:nvPr/>
        </p:nvSpPr>
        <p:spPr>
          <a:xfrm>
            <a:off x="9326880" y="3614057"/>
            <a:ext cx="1428300" cy="2878800"/>
          </a:xfrm>
          <a:prstGeom prst="roundRect">
            <a:avLst>
              <a:gd fmla="val 16667" name="adj"/>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39" name="Google Shape;1439;g3b5bdc7bf05_0_165"/>
          <p:cNvCxnSpPr/>
          <p:nvPr/>
        </p:nvCxnSpPr>
        <p:spPr>
          <a:xfrm>
            <a:off x="10025742" y="5904752"/>
            <a:ext cx="0" cy="282900"/>
          </a:xfrm>
          <a:prstGeom prst="straightConnector1">
            <a:avLst/>
          </a:prstGeom>
          <a:noFill/>
          <a:ln cap="flat" cmpd="sng" w="19050">
            <a:solidFill>
              <a:srgbClr val="FFC000"/>
            </a:solidFill>
            <a:prstDash val="solid"/>
            <a:miter lim="800000"/>
            <a:headEnd len="med" w="med" type="triangle"/>
            <a:tailEnd len="med" w="med" type="triangle"/>
          </a:ln>
        </p:spPr>
      </p:cxnSp>
      <p:cxnSp>
        <p:nvCxnSpPr>
          <p:cNvPr id="1440" name="Google Shape;1440;g3b5bdc7bf05_0_165"/>
          <p:cNvCxnSpPr/>
          <p:nvPr/>
        </p:nvCxnSpPr>
        <p:spPr>
          <a:xfrm>
            <a:off x="10014855" y="4892380"/>
            <a:ext cx="0" cy="1012500"/>
          </a:xfrm>
          <a:prstGeom prst="straightConnector1">
            <a:avLst/>
          </a:prstGeom>
          <a:noFill/>
          <a:ln cap="flat" cmpd="sng" w="28575">
            <a:solidFill>
              <a:srgbClr val="CC0066"/>
            </a:solidFill>
            <a:prstDash val="solid"/>
            <a:miter lim="800000"/>
            <a:headEnd len="med" w="med" type="triangle"/>
            <a:tailEnd len="med" w="med" type="triangle"/>
          </a:ln>
        </p:spPr>
      </p:cxnSp>
      <p:sp>
        <p:nvSpPr>
          <p:cNvPr id="1441" name="Google Shape;1441;g3b5bdc7bf05_0_165"/>
          <p:cNvSpPr/>
          <p:nvPr/>
        </p:nvSpPr>
        <p:spPr>
          <a:xfrm>
            <a:off x="10766502" y="5593525"/>
            <a:ext cx="1373400" cy="888600"/>
          </a:xfrm>
          <a:prstGeom prst="roundRect">
            <a:avLst>
              <a:gd fmla="val 16667" name="adj"/>
            </a:avLst>
          </a:prstGeom>
          <a:noFill/>
          <a:ln cap="flat" cmpd="sng" w="381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442" name="Google Shape;1442;g3b5bdc7bf05_0_165"/>
          <p:cNvCxnSpPr/>
          <p:nvPr/>
        </p:nvCxnSpPr>
        <p:spPr>
          <a:xfrm>
            <a:off x="11356540" y="5937409"/>
            <a:ext cx="0" cy="282900"/>
          </a:xfrm>
          <a:prstGeom prst="straightConnector1">
            <a:avLst/>
          </a:prstGeom>
          <a:noFill/>
          <a:ln cap="flat" cmpd="sng" w="19050">
            <a:solidFill>
              <a:srgbClr val="FFC000"/>
            </a:solidFill>
            <a:prstDash val="solid"/>
            <a:miter lim="800000"/>
            <a:headEnd len="med" w="med" type="triangle"/>
            <a:tailEnd len="med" w="med" type="triangle"/>
          </a:ln>
        </p:spPr>
      </p:cxnSp>
      <p:cxnSp>
        <p:nvCxnSpPr>
          <p:cNvPr id="1443" name="Google Shape;1443;g3b5bdc7bf05_0_165"/>
          <p:cNvCxnSpPr/>
          <p:nvPr/>
        </p:nvCxnSpPr>
        <p:spPr>
          <a:xfrm>
            <a:off x="5282643" y="5948296"/>
            <a:ext cx="0" cy="282900"/>
          </a:xfrm>
          <a:prstGeom prst="straightConnector1">
            <a:avLst/>
          </a:prstGeom>
          <a:noFill/>
          <a:ln cap="flat" cmpd="sng" w="19050">
            <a:solidFill>
              <a:srgbClr val="FFC000"/>
            </a:solidFill>
            <a:prstDash val="solid"/>
            <a:miter lim="800000"/>
            <a:headEnd len="med" w="med" type="triangle"/>
            <a:tailEnd len="med" w="med" type="triangle"/>
          </a:ln>
        </p:spPr>
      </p:cxnSp>
      <p:sp>
        <p:nvSpPr>
          <p:cNvPr id="1444" name="Google Shape;1444;g3b5bdc7bf05_0_165"/>
          <p:cNvSpPr txBox="1"/>
          <p:nvPr>
            <p:ph type="title"/>
          </p:nvPr>
        </p:nvSpPr>
        <p:spPr>
          <a:xfrm>
            <a:off x="417250" y="178687"/>
            <a:ext cx="11363400" cy="720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r>
              <a:rPr lang="en-US">
                <a:solidFill>
                  <a:srgbClr val="FFC000"/>
                </a:solidFill>
              </a:rPr>
              <a:t>Insights to be gained</a:t>
            </a:r>
            <a:endParaRPr sz="3600"/>
          </a:p>
        </p:txBody>
      </p:sp>
      <p:sp>
        <p:nvSpPr>
          <p:cNvPr id="1445" name="Google Shape;1445;g3b5bdc7bf05_0_165"/>
          <p:cNvSpPr/>
          <p:nvPr/>
        </p:nvSpPr>
        <p:spPr>
          <a:xfrm>
            <a:off x="3495622" y="1081005"/>
            <a:ext cx="5178600" cy="1804800"/>
          </a:xfrm>
          <a:prstGeom prst="roundRect">
            <a:avLst>
              <a:gd fmla="val 16667" name="adj"/>
            </a:avLst>
          </a:prstGeom>
          <a:solidFill>
            <a:srgbClr val="FFC000"/>
          </a:solidFill>
          <a:ln cap="flat" cmpd="sng" w="381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457200" lvl="0" marL="625475" marR="0" rtl="0" algn="l">
              <a:spcBef>
                <a:spcPts val="0"/>
              </a:spcBef>
              <a:spcAft>
                <a:spcPts val="0"/>
              </a:spcAft>
              <a:buNone/>
            </a:pPr>
            <a:r>
              <a:rPr b="1" lang="en-US" sz="2800">
                <a:solidFill>
                  <a:srgbClr val="262626"/>
                </a:solidFill>
                <a:latin typeface="Calibri"/>
                <a:ea typeface="Calibri"/>
                <a:cs typeface="Calibri"/>
                <a:sym typeface="Calibri"/>
              </a:rPr>
              <a:t>We learn about our rate shifts:</a:t>
            </a:r>
            <a:endParaRPr/>
          </a:p>
          <a:p>
            <a:pPr indent="-457200" lvl="0" marL="625475" marR="0" rtl="0" algn="l">
              <a:spcBef>
                <a:spcPts val="0"/>
              </a:spcBef>
              <a:spcAft>
                <a:spcPts val="0"/>
              </a:spcAft>
              <a:buClr>
                <a:srgbClr val="262626"/>
              </a:buClr>
              <a:buSzPts val="2400"/>
              <a:buFont typeface="Calibri"/>
              <a:buAutoNum type="arabicPeriod"/>
            </a:pPr>
            <a:r>
              <a:rPr b="1" lang="en-US" sz="2400">
                <a:solidFill>
                  <a:srgbClr val="262626"/>
                </a:solidFill>
                <a:latin typeface="Calibri"/>
                <a:ea typeface="Calibri"/>
                <a:cs typeface="Calibri"/>
                <a:sym typeface="Calibri"/>
              </a:rPr>
              <a:t>Mountains explain some</a:t>
            </a:r>
            <a:endParaRPr/>
          </a:p>
          <a:p>
            <a:pPr indent="-457200" lvl="0" marL="625475" marR="0" rtl="0" algn="l">
              <a:spcBef>
                <a:spcPts val="0"/>
              </a:spcBef>
              <a:spcAft>
                <a:spcPts val="0"/>
              </a:spcAft>
              <a:buClr>
                <a:srgbClr val="262626"/>
              </a:buClr>
              <a:buSzPts val="2400"/>
              <a:buFont typeface="Calibri"/>
              <a:buAutoNum type="arabicPeriod"/>
            </a:pPr>
            <a:r>
              <a:rPr b="1" lang="en-US" sz="2400">
                <a:solidFill>
                  <a:srgbClr val="262626"/>
                </a:solidFill>
                <a:latin typeface="Calibri"/>
                <a:ea typeface="Calibri"/>
                <a:cs typeface="Calibri"/>
                <a:sym typeface="Calibri"/>
              </a:rPr>
              <a:t>Viviparity barely any</a:t>
            </a:r>
            <a:endParaRPr/>
          </a:p>
          <a:p>
            <a:pPr indent="-457200" lvl="0" marL="625475" marR="0" rtl="0" algn="l">
              <a:spcBef>
                <a:spcPts val="0"/>
              </a:spcBef>
              <a:spcAft>
                <a:spcPts val="0"/>
              </a:spcAft>
              <a:buClr>
                <a:srgbClr val="262626"/>
              </a:buClr>
              <a:buSzPts val="2400"/>
              <a:buFont typeface="Calibri"/>
              <a:buAutoNum type="arabicPeriod"/>
            </a:pPr>
            <a:r>
              <a:rPr b="1" lang="en-US" sz="2400">
                <a:solidFill>
                  <a:srgbClr val="262626"/>
                </a:solidFill>
                <a:latin typeface="Calibri"/>
                <a:ea typeface="Calibri"/>
                <a:cs typeface="Calibri"/>
                <a:sym typeface="Calibri"/>
              </a:rPr>
              <a:t>Some remain unexplained</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g3b48cf68732_3_466"/>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r>
              <a:rPr lang="en-US">
                <a:solidFill>
                  <a:srgbClr val="FFC000"/>
                </a:solidFill>
              </a:rPr>
              <a:t>Conditional Effect Sizes</a:t>
            </a:r>
            <a:endParaRPr sz="3600"/>
          </a:p>
        </p:txBody>
      </p:sp>
      <p:pic>
        <p:nvPicPr>
          <p:cNvPr id="1452" name="Google Shape;1452;g3b48cf68732_3_466"/>
          <p:cNvPicPr preferRelativeResize="0"/>
          <p:nvPr/>
        </p:nvPicPr>
        <p:blipFill rotWithShape="1">
          <a:blip r:embed="rId3">
            <a:alphaModFix/>
          </a:blip>
          <a:srcRect b="0" l="0" r="46173" t="0"/>
          <a:stretch/>
        </p:blipFill>
        <p:spPr>
          <a:xfrm>
            <a:off x="6096000" y="3200400"/>
            <a:ext cx="3281316" cy="3657600"/>
          </a:xfrm>
          <a:prstGeom prst="rect">
            <a:avLst/>
          </a:prstGeom>
          <a:noFill/>
          <a:ln>
            <a:noFill/>
          </a:ln>
        </p:spPr>
      </p:pic>
      <p:pic>
        <p:nvPicPr>
          <p:cNvPr id="1453" name="Google Shape;1453;g3b48cf68732_3_466"/>
          <p:cNvPicPr preferRelativeResize="0"/>
          <p:nvPr/>
        </p:nvPicPr>
        <p:blipFill rotWithShape="1">
          <a:blip r:embed="rId4">
            <a:alphaModFix/>
          </a:blip>
          <a:srcRect b="0" l="0" r="46128" t="0"/>
          <a:stretch/>
        </p:blipFill>
        <p:spPr>
          <a:xfrm>
            <a:off x="0" y="3200400"/>
            <a:ext cx="3284074" cy="3657600"/>
          </a:xfrm>
          <a:prstGeom prst="rect">
            <a:avLst/>
          </a:prstGeom>
          <a:noFill/>
          <a:ln>
            <a:noFill/>
          </a:ln>
        </p:spPr>
      </p:pic>
      <p:sp>
        <p:nvSpPr>
          <p:cNvPr id="1454" name="Google Shape;1454;g3b48cf68732_3_466"/>
          <p:cNvSpPr txBox="1"/>
          <p:nvPr/>
        </p:nvSpPr>
        <p:spPr>
          <a:xfrm>
            <a:off x="626218" y="3429000"/>
            <a:ext cx="11063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Viviparity</a:t>
            </a:r>
            <a:endParaRPr/>
          </a:p>
        </p:txBody>
      </p:sp>
      <p:sp>
        <p:nvSpPr>
          <p:cNvPr id="1455" name="Google Shape;1455;g3b48cf68732_3_466"/>
          <p:cNvSpPr txBox="1"/>
          <p:nvPr/>
        </p:nvSpPr>
        <p:spPr>
          <a:xfrm>
            <a:off x="6722218" y="3429000"/>
            <a:ext cx="2009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Andean Mountains</a:t>
            </a:r>
            <a:endParaRPr/>
          </a:p>
        </p:txBody>
      </p:sp>
      <p:sp>
        <p:nvSpPr>
          <p:cNvPr id="1456" name="Google Shape;1456;g3b48cf68732_3_466"/>
          <p:cNvSpPr/>
          <p:nvPr/>
        </p:nvSpPr>
        <p:spPr>
          <a:xfrm>
            <a:off x="528682" y="4828032"/>
            <a:ext cx="1373270" cy="1620580"/>
          </a:xfrm>
          <a:prstGeom prst="roundRect">
            <a:avLst>
              <a:gd fmla="val 16667" name="adj"/>
            </a:avLst>
          </a:prstGeom>
          <a:noFill/>
          <a:ln cap="flat" cmpd="sng" w="38100">
            <a:solidFill>
              <a:srgbClr val="1E83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7" name="Google Shape;1457;g3b48cf68732_3_466"/>
          <p:cNvSpPr txBox="1"/>
          <p:nvPr/>
        </p:nvSpPr>
        <p:spPr>
          <a:xfrm>
            <a:off x="640480" y="4785360"/>
            <a:ext cx="1149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1E8369"/>
                </a:solidFill>
                <a:latin typeface="Calibri"/>
                <a:ea typeface="Calibri"/>
                <a:cs typeface="Calibri"/>
                <a:sym typeface="Calibri"/>
              </a:rPr>
              <a:t>Liolaemus</a:t>
            </a:r>
            <a:endParaRPr b="1" i="1" sz="1800">
              <a:solidFill>
                <a:srgbClr val="1E8369"/>
              </a:solidFill>
              <a:latin typeface="Calibri"/>
              <a:ea typeface="Calibri"/>
              <a:cs typeface="Calibri"/>
              <a:sym typeface="Calibri"/>
            </a:endParaRPr>
          </a:p>
        </p:txBody>
      </p:sp>
      <p:sp>
        <p:nvSpPr>
          <p:cNvPr id="1458" name="Google Shape;1458;g3b48cf68732_3_466"/>
          <p:cNvSpPr/>
          <p:nvPr/>
        </p:nvSpPr>
        <p:spPr>
          <a:xfrm>
            <a:off x="6615764" y="4828032"/>
            <a:ext cx="1373270" cy="1620580"/>
          </a:xfrm>
          <a:prstGeom prst="roundRect">
            <a:avLst>
              <a:gd fmla="val 16667" name="adj"/>
            </a:avLst>
          </a:prstGeom>
          <a:noFill/>
          <a:ln cap="flat" cmpd="sng" w="38100">
            <a:solidFill>
              <a:srgbClr val="1E836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9" name="Google Shape;1459;g3b48cf68732_3_466"/>
          <p:cNvSpPr txBox="1"/>
          <p:nvPr/>
        </p:nvSpPr>
        <p:spPr>
          <a:xfrm>
            <a:off x="6727562" y="4785360"/>
            <a:ext cx="1149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rgbClr val="1E8369"/>
                </a:solidFill>
                <a:latin typeface="Calibri"/>
                <a:ea typeface="Calibri"/>
                <a:cs typeface="Calibri"/>
                <a:sym typeface="Calibri"/>
              </a:rPr>
              <a:t>Liolaemus</a:t>
            </a:r>
            <a:endParaRPr b="1" i="1" sz="1800">
              <a:solidFill>
                <a:srgbClr val="1E8369"/>
              </a:solidFill>
              <a:latin typeface="Calibri"/>
              <a:ea typeface="Calibri"/>
              <a:cs typeface="Calibri"/>
              <a:sym typeface="Calibri"/>
            </a:endParaRPr>
          </a:p>
        </p:txBody>
      </p:sp>
      <p:pic>
        <p:nvPicPr>
          <p:cNvPr id="1460" name="Google Shape;1460;g3b48cf68732_3_466"/>
          <p:cNvPicPr preferRelativeResize="0"/>
          <p:nvPr/>
        </p:nvPicPr>
        <p:blipFill rotWithShape="1">
          <a:blip r:embed="rId5">
            <a:alphaModFix/>
          </a:blip>
          <a:srcRect b="26722" l="0" r="0" t="43654"/>
          <a:stretch/>
        </p:blipFill>
        <p:spPr>
          <a:xfrm flipH="1" rot="10800000">
            <a:off x="6619552" y="4358070"/>
            <a:ext cx="1067036" cy="173854"/>
          </a:xfrm>
          <a:prstGeom prst="ellipse">
            <a:avLst/>
          </a:prstGeom>
          <a:noFill/>
          <a:ln>
            <a:noFill/>
          </a:ln>
        </p:spPr>
      </p:pic>
      <p:pic>
        <p:nvPicPr>
          <p:cNvPr descr="undefined" id="1461" name="Google Shape;1461;g3b48cf68732_3_466"/>
          <p:cNvPicPr preferRelativeResize="0"/>
          <p:nvPr/>
        </p:nvPicPr>
        <p:blipFill rotWithShape="1">
          <a:blip r:embed="rId6">
            <a:alphaModFix/>
          </a:blip>
          <a:srcRect b="33471" l="1465" r="0" t="22597"/>
          <a:stretch/>
        </p:blipFill>
        <p:spPr>
          <a:xfrm>
            <a:off x="7255559" y="3909767"/>
            <a:ext cx="1224446" cy="365196"/>
          </a:xfrm>
          <a:prstGeom prst="rect">
            <a:avLst/>
          </a:prstGeom>
          <a:noFill/>
          <a:ln>
            <a:noFill/>
          </a:ln>
        </p:spPr>
      </p:pic>
      <p:grpSp>
        <p:nvGrpSpPr>
          <p:cNvPr id="1462" name="Google Shape;1462;g3b48cf68732_3_466"/>
          <p:cNvGrpSpPr/>
          <p:nvPr/>
        </p:nvGrpSpPr>
        <p:grpSpPr>
          <a:xfrm>
            <a:off x="1323663" y="3963109"/>
            <a:ext cx="875601" cy="555067"/>
            <a:chOff x="2824479" y="3708400"/>
            <a:chExt cx="2632289" cy="1668678"/>
          </a:xfrm>
        </p:grpSpPr>
        <p:pic>
          <p:nvPicPr>
            <p:cNvPr descr="A picture containing a Pleurodonta lizard" id="1463" name="Google Shape;1463;g3b48cf68732_3_466"/>
            <p:cNvPicPr preferRelativeResize="0"/>
            <p:nvPr/>
          </p:nvPicPr>
          <p:blipFill rotWithShape="1">
            <a:blip r:embed="rId7">
              <a:alphaModFix/>
            </a:blip>
            <a:srcRect b="0" l="0" r="0" t="0"/>
            <a:stretch/>
          </p:blipFill>
          <p:spPr>
            <a:xfrm>
              <a:off x="2956333" y="3708400"/>
              <a:ext cx="2500435" cy="1668678"/>
            </a:xfrm>
            <a:prstGeom prst="rect">
              <a:avLst/>
            </a:prstGeom>
            <a:noFill/>
            <a:ln>
              <a:noFill/>
            </a:ln>
          </p:spPr>
        </p:pic>
        <p:pic>
          <p:nvPicPr>
            <p:cNvPr descr="A picture containing a Pleurodonta lizard" id="1464" name="Google Shape;1464;g3b48cf68732_3_466"/>
            <p:cNvPicPr preferRelativeResize="0"/>
            <p:nvPr/>
          </p:nvPicPr>
          <p:blipFill rotWithShape="1">
            <a:blip r:embed="rId7">
              <a:alphaModFix/>
            </a:blip>
            <a:srcRect b="0" l="0" r="0" t="0"/>
            <a:stretch/>
          </p:blipFill>
          <p:spPr>
            <a:xfrm>
              <a:off x="2946399" y="4595957"/>
              <a:ext cx="696695" cy="464942"/>
            </a:xfrm>
            <a:prstGeom prst="rect">
              <a:avLst/>
            </a:prstGeom>
            <a:noFill/>
            <a:ln>
              <a:noFill/>
            </a:ln>
          </p:spPr>
        </p:pic>
        <p:pic>
          <p:nvPicPr>
            <p:cNvPr descr="A picture containing a Pleurodonta lizard" id="1465" name="Google Shape;1465;g3b48cf68732_3_466"/>
            <p:cNvPicPr preferRelativeResize="0"/>
            <p:nvPr/>
          </p:nvPicPr>
          <p:blipFill rotWithShape="1">
            <a:blip r:embed="rId7">
              <a:alphaModFix/>
            </a:blip>
            <a:srcRect b="0" l="0" r="0" t="0"/>
            <a:stretch/>
          </p:blipFill>
          <p:spPr>
            <a:xfrm>
              <a:off x="3356826" y="4714016"/>
              <a:ext cx="696695" cy="464942"/>
            </a:xfrm>
            <a:prstGeom prst="rect">
              <a:avLst/>
            </a:prstGeom>
            <a:noFill/>
            <a:ln>
              <a:noFill/>
            </a:ln>
          </p:spPr>
        </p:pic>
        <p:pic>
          <p:nvPicPr>
            <p:cNvPr descr="A picture containing a Pleurodonta lizard" id="1466" name="Google Shape;1466;g3b48cf68732_3_466"/>
            <p:cNvPicPr preferRelativeResize="0"/>
            <p:nvPr/>
          </p:nvPicPr>
          <p:blipFill rotWithShape="1">
            <a:blip r:embed="rId7">
              <a:alphaModFix/>
            </a:blip>
            <a:srcRect b="0" l="0" r="0" t="0"/>
            <a:stretch/>
          </p:blipFill>
          <p:spPr>
            <a:xfrm>
              <a:off x="2824479" y="4912136"/>
              <a:ext cx="696695" cy="464942"/>
            </a:xfrm>
            <a:prstGeom prst="rect">
              <a:avLst/>
            </a:prstGeom>
            <a:noFill/>
            <a:ln>
              <a:noFill/>
            </a:ln>
          </p:spPr>
        </p:pic>
      </p:grpSp>
      <p:grpSp>
        <p:nvGrpSpPr>
          <p:cNvPr id="1467" name="Google Shape;1467;g3b48cf68732_3_466"/>
          <p:cNvGrpSpPr/>
          <p:nvPr/>
        </p:nvGrpSpPr>
        <p:grpSpPr>
          <a:xfrm>
            <a:off x="475229" y="3947139"/>
            <a:ext cx="873599" cy="583001"/>
            <a:chOff x="5211853" y="1804599"/>
            <a:chExt cx="2500435" cy="1668678"/>
          </a:xfrm>
        </p:grpSpPr>
        <p:pic>
          <p:nvPicPr>
            <p:cNvPr descr="A picture containing a Pleurodonta lizard" id="1468" name="Google Shape;1468;g3b48cf68732_3_466"/>
            <p:cNvPicPr preferRelativeResize="0"/>
            <p:nvPr/>
          </p:nvPicPr>
          <p:blipFill rotWithShape="1">
            <a:blip r:embed="rId8">
              <a:alphaModFix/>
            </a:blip>
            <a:srcRect b="0" l="0" r="0" t="0"/>
            <a:stretch/>
          </p:blipFill>
          <p:spPr>
            <a:xfrm>
              <a:off x="5211853" y="1804599"/>
              <a:ext cx="2500435" cy="1668678"/>
            </a:xfrm>
            <a:prstGeom prst="rect">
              <a:avLst/>
            </a:prstGeom>
            <a:noFill/>
            <a:ln>
              <a:noFill/>
            </a:ln>
          </p:spPr>
        </p:pic>
        <p:sp>
          <p:nvSpPr>
            <p:cNvPr id="1469" name="Google Shape;1469;g3b48cf68732_3_466"/>
            <p:cNvSpPr/>
            <p:nvPr/>
          </p:nvSpPr>
          <p:spPr>
            <a:xfrm>
              <a:off x="5435012" y="2672925"/>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Google Shape;1470;g3b48cf68732_3_466"/>
            <p:cNvSpPr/>
            <p:nvPr/>
          </p:nvSpPr>
          <p:spPr>
            <a:xfrm>
              <a:off x="5676795" y="2891848"/>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1" name="Google Shape;1471;g3b48cf68732_3_466"/>
            <p:cNvSpPr/>
            <p:nvPr/>
          </p:nvSpPr>
          <p:spPr>
            <a:xfrm>
              <a:off x="5318126" y="2943569"/>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2" name="Google Shape;1472;g3b48cf68732_3_466"/>
          <p:cNvSpPr txBox="1"/>
          <p:nvPr>
            <p:ph idx="1" type="body"/>
          </p:nvPr>
        </p:nvSpPr>
        <p:spPr>
          <a:xfrm>
            <a:off x="838200" y="1264475"/>
            <a:ext cx="5181600" cy="140557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400"/>
              <a:buNone/>
            </a:pPr>
            <a:r>
              <a:rPr lang="en-US" sz="2400"/>
              <a:t>🡪 Focus on </a:t>
            </a:r>
            <a:r>
              <a:rPr i="1" lang="en-US" sz="2400"/>
              <a:t>Liolaemus</a:t>
            </a:r>
            <a:r>
              <a:rPr lang="en-US" sz="2400"/>
              <a:t>:</a:t>
            </a:r>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g3b48cf68732_3_492"/>
          <p:cNvSpPr/>
          <p:nvPr/>
        </p:nvSpPr>
        <p:spPr>
          <a:xfrm>
            <a:off x="4882959" y="4183564"/>
            <a:ext cx="532376" cy="519351"/>
          </a:xfrm>
          <a:prstGeom prst="ellipse">
            <a:avLst/>
          </a:prstGeom>
          <a:noFill/>
          <a:ln cap="flat" cmpd="sng" w="28575">
            <a:solidFill>
              <a:schemeClr val="lt1"/>
            </a:solidFill>
            <a:prstDash val="dot"/>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a:t>
            </a:r>
            <a:endParaRPr/>
          </a:p>
        </p:txBody>
      </p:sp>
      <p:pic>
        <p:nvPicPr>
          <p:cNvPr id="1479" name="Google Shape;1479;g3b48cf68732_3_492"/>
          <p:cNvPicPr preferRelativeResize="0"/>
          <p:nvPr/>
        </p:nvPicPr>
        <p:blipFill rotWithShape="1">
          <a:blip r:embed="rId3">
            <a:alphaModFix/>
          </a:blip>
          <a:srcRect b="0" l="0" r="0" t="0"/>
          <a:stretch/>
        </p:blipFill>
        <p:spPr>
          <a:xfrm>
            <a:off x="3587637" y="3710650"/>
            <a:ext cx="2130811" cy="1403217"/>
          </a:xfrm>
          <a:prstGeom prst="rect">
            <a:avLst/>
          </a:prstGeom>
          <a:noFill/>
          <a:ln>
            <a:noFill/>
          </a:ln>
        </p:spPr>
      </p:pic>
      <p:sp>
        <p:nvSpPr>
          <p:cNvPr id="1480" name="Google Shape;1480;g3b48cf68732_3_492"/>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r>
              <a:rPr lang="en-US">
                <a:solidFill>
                  <a:srgbClr val="FFC000"/>
                </a:solidFill>
              </a:rPr>
              <a:t>Conditional Effect Sizes</a:t>
            </a:r>
            <a:endParaRPr sz="3600"/>
          </a:p>
        </p:txBody>
      </p:sp>
      <p:pic>
        <p:nvPicPr>
          <p:cNvPr id="1481" name="Google Shape;1481;g3b48cf68732_3_492"/>
          <p:cNvPicPr preferRelativeResize="0"/>
          <p:nvPr/>
        </p:nvPicPr>
        <p:blipFill rotWithShape="1">
          <a:blip r:embed="rId4">
            <a:alphaModFix/>
          </a:blip>
          <a:srcRect b="0" l="0" r="46128" t="0"/>
          <a:stretch/>
        </p:blipFill>
        <p:spPr>
          <a:xfrm>
            <a:off x="0" y="3200400"/>
            <a:ext cx="3284074" cy="3657600"/>
          </a:xfrm>
          <a:prstGeom prst="rect">
            <a:avLst/>
          </a:prstGeom>
          <a:noFill/>
          <a:ln>
            <a:noFill/>
          </a:ln>
        </p:spPr>
      </p:pic>
      <p:sp>
        <p:nvSpPr>
          <p:cNvPr id="1482" name="Google Shape;1482;g3b48cf68732_3_492"/>
          <p:cNvSpPr txBox="1"/>
          <p:nvPr/>
        </p:nvSpPr>
        <p:spPr>
          <a:xfrm>
            <a:off x="626218" y="3429000"/>
            <a:ext cx="11063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Viviparity</a:t>
            </a:r>
            <a:endParaRPr/>
          </a:p>
        </p:txBody>
      </p:sp>
      <p:grpSp>
        <p:nvGrpSpPr>
          <p:cNvPr id="1483" name="Google Shape;1483;g3b48cf68732_3_492"/>
          <p:cNvGrpSpPr/>
          <p:nvPr/>
        </p:nvGrpSpPr>
        <p:grpSpPr>
          <a:xfrm>
            <a:off x="1323663" y="3963109"/>
            <a:ext cx="875601" cy="555067"/>
            <a:chOff x="2824479" y="3708400"/>
            <a:chExt cx="2632289" cy="1668678"/>
          </a:xfrm>
        </p:grpSpPr>
        <p:pic>
          <p:nvPicPr>
            <p:cNvPr descr="A picture containing a Pleurodonta lizard" id="1484" name="Google Shape;1484;g3b48cf68732_3_492"/>
            <p:cNvPicPr preferRelativeResize="0"/>
            <p:nvPr/>
          </p:nvPicPr>
          <p:blipFill rotWithShape="1">
            <a:blip r:embed="rId5">
              <a:alphaModFix/>
            </a:blip>
            <a:srcRect b="0" l="0" r="0" t="0"/>
            <a:stretch/>
          </p:blipFill>
          <p:spPr>
            <a:xfrm>
              <a:off x="2956333" y="3708400"/>
              <a:ext cx="2500435" cy="1668678"/>
            </a:xfrm>
            <a:prstGeom prst="rect">
              <a:avLst/>
            </a:prstGeom>
            <a:noFill/>
            <a:ln>
              <a:noFill/>
            </a:ln>
          </p:spPr>
        </p:pic>
        <p:pic>
          <p:nvPicPr>
            <p:cNvPr descr="A picture containing a Pleurodonta lizard" id="1485" name="Google Shape;1485;g3b48cf68732_3_492"/>
            <p:cNvPicPr preferRelativeResize="0"/>
            <p:nvPr/>
          </p:nvPicPr>
          <p:blipFill rotWithShape="1">
            <a:blip r:embed="rId5">
              <a:alphaModFix/>
            </a:blip>
            <a:srcRect b="0" l="0" r="0" t="0"/>
            <a:stretch/>
          </p:blipFill>
          <p:spPr>
            <a:xfrm>
              <a:off x="2946399" y="4595957"/>
              <a:ext cx="696695" cy="464942"/>
            </a:xfrm>
            <a:prstGeom prst="rect">
              <a:avLst/>
            </a:prstGeom>
            <a:noFill/>
            <a:ln>
              <a:noFill/>
            </a:ln>
          </p:spPr>
        </p:pic>
        <p:pic>
          <p:nvPicPr>
            <p:cNvPr descr="A picture containing a Pleurodonta lizard" id="1486" name="Google Shape;1486;g3b48cf68732_3_492"/>
            <p:cNvPicPr preferRelativeResize="0"/>
            <p:nvPr/>
          </p:nvPicPr>
          <p:blipFill rotWithShape="1">
            <a:blip r:embed="rId5">
              <a:alphaModFix/>
            </a:blip>
            <a:srcRect b="0" l="0" r="0" t="0"/>
            <a:stretch/>
          </p:blipFill>
          <p:spPr>
            <a:xfrm>
              <a:off x="3356826" y="4714016"/>
              <a:ext cx="696695" cy="464942"/>
            </a:xfrm>
            <a:prstGeom prst="rect">
              <a:avLst/>
            </a:prstGeom>
            <a:noFill/>
            <a:ln>
              <a:noFill/>
            </a:ln>
          </p:spPr>
        </p:pic>
        <p:pic>
          <p:nvPicPr>
            <p:cNvPr descr="A picture containing a Pleurodonta lizard" id="1487" name="Google Shape;1487;g3b48cf68732_3_492"/>
            <p:cNvPicPr preferRelativeResize="0"/>
            <p:nvPr/>
          </p:nvPicPr>
          <p:blipFill rotWithShape="1">
            <a:blip r:embed="rId5">
              <a:alphaModFix/>
            </a:blip>
            <a:srcRect b="0" l="0" r="0" t="0"/>
            <a:stretch/>
          </p:blipFill>
          <p:spPr>
            <a:xfrm>
              <a:off x="2824479" y="4912136"/>
              <a:ext cx="696695" cy="464942"/>
            </a:xfrm>
            <a:prstGeom prst="rect">
              <a:avLst/>
            </a:prstGeom>
            <a:noFill/>
            <a:ln>
              <a:noFill/>
            </a:ln>
          </p:spPr>
        </p:pic>
      </p:grpSp>
      <p:grpSp>
        <p:nvGrpSpPr>
          <p:cNvPr id="1488" name="Google Shape;1488;g3b48cf68732_3_492"/>
          <p:cNvGrpSpPr/>
          <p:nvPr/>
        </p:nvGrpSpPr>
        <p:grpSpPr>
          <a:xfrm>
            <a:off x="475229" y="3947139"/>
            <a:ext cx="873599" cy="583001"/>
            <a:chOff x="5211853" y="1804599"/>
            <a:chExt cx="2500435" cy="1668678"/>
          </a:xfrm>
        </p:grpSpPr>
        <p:pic>
          <p:nvPicPr>
            <p:cNvPr descr="A picture containing a Pleurodonta lizard" id="1489" name="Google Shape;1489;g3b48cf68732_3_492"/>
            <p:cNvPicPr preferRelativeResize="0"/>
            <p:nvPr/>
          </p:nvPicPr>
          <p:blipFill rotWithShape="1">
            <a:blip r:embed="rId6">
              <a:alphaModFix/>
            </a:blip>
            <a:srcRect b="0" l="0" r="0" t="0"/>
            <a:stretch/>
          </p:blipFill>
          <p:spPr>
            <a:xfrm>
              <a:off x="5211853" y="1804599"/>
              <a:ext cx="2500435" cy="1668678"/>
            </a:xfrm>
            <a:prstGeom prst="rect">
              <a:avLst/>
            </a:prstGeom>
            <a:noFill/>
            <a:ln>
              <a:noFill/>
            </a:ln>
          </p:spPr>
        </p:pic>
        <p:sp>
          <p:nvSpPr>
            <p:cNvPr id="1490" name="Google Shape;1490;g3b48cf68732_3_492"/>
            <p:cNvSpPr/>
            <p:nvPr/>
          </p:nvSpPr>
          <p:spPr>
            <a:xfrm>
              <a:off x="5435012" y="2672925"/>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1" name="Google Shape;1491;g3b48cf68732_3_492"/>
            <p:cNvSpPr/>
            <p:nvPr/>
          </p:nvSpPr>
          <p:spPr>
            <a:xfrm>
              <a:off x="5676795" y="2891848"/>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2" name="Google Shape;1492;g3b48cf68732_3_492"/>
            <p:cNvSpPr/>
            <p:nvPr/>
          </p:nvSpPr>
          <p:spPr>
            <a:xfrm>
              <a:off x="5318126" y="2943569"/>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3" name="Google Shape;1493;g3b48cf68732_3_492"/>
          <p:cNvSpPr txBox="1"/>
          <p:nvPr/>
        </p:nvSpPr>
        <p:spPr>
          <a:xfrm>
            <a:off x="609593" y="1003144"/>
            <a:ext cx="11255829" cy="88246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Does conditioning on one factor reveal a remaining effect of the other?</a:t>
            </a:r>
            <a:br>
              <a:rPr lang="en-US" sz="2400">
                <a:solidFill>
                  <a:schemeClr val="lt1"/>
                </a:solidFill>
                <a:latin typeface="Calibri"/>
                <a:ea typeface="Calibri"/>
                <a:cs typeface="Calibri"/>
                <a:sym typeface="Calibri"/>
              </a:rPr>
            </a:br>
            <a:r>
              <a:rPr lang="en-US" sz="2000">
                <a:solidFill>
                  <a:srgbClr val="FFE48F"/>
                </a:solidFill>
                <a:latin typeface="Calibri"/>
                <a:ea typeface="Calibri"/>
                <a:cs typeface="Calibri"/>
                <a:sym typeface="Calibri"/>
              </a:rPr>
              <a:t>[</a:t>
            </a:r>
            <a:r>
              <a:rPr i="1" lang="en-US" sz="2000">
                <a:solidFill>
                  <a:srgbClr val="FFE48F"/>
                </a:solidFill>
                <a:latin typeface="Calibri"/>
                <a:ea typeface="Calibri"/>
                <a:cs typeface="Calibri"/>
                <a:sym typeface="Calibri"/>
              </a:rPr>
              <a:t>i.e.</a:t>
            </a:r>
            <a:r>
              <a:rPr lang="en-US" sz="2000">
                <a:solidFill>
                  <a:srgbClr val="FFE48F"/>
                </a:solidFill>
                <a:latin typeface="Calibri"/>
                <a:ea typeface="Calibri"/>
                <a:cs typeface="Calibri"/>
                <a:sym typeface="Calibri"/>
              </a:rPr>
              <a:t>, is there still a correlation?]</a:t>
            </a:r>
            <a:endParaRPr sz="2400">
              <a:solidFill>
                <a:srgbClr val="FFE48F"/>
              </a:solidFill>
              <a:latin typeface="Calibri"/>
              <a:ea typeface="Calibri"/>
              <a:cs typeface="Calibri"/>
              <a:sym typeface="Calibri"/>
            </a:endParaRPr>
          </a:p>
        </p:txBody>
      </p:sp>
      <p:sp>
        <p:nvSpPr>
          <p:cNvPr id="1494" name="Google Shape;1494;g3b48cf68732_3_492"/>
          <p:cNvSpPr txBox="1"/>
          <p:nvPr/>
        </p:nvSpPr>
        <p:spPr>
          <a:xfrm>
            <a:off x="3948635" y="5300792"/>
            <a:ext cx="16834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Ubuntu"/>
                <a:ea typeface="Ubuntu"/>
                <a:cs typeface="Ubuntu"/>
                <a:sym typeface="Ubuntu"/>
              </a:rPr>
              <a:t>V|L ⊥ λ|L</a:t>
            </a:r>
            <a:endParaRPr b="1" sz="2800">
              <a:solidFill>
                <a:srgbClr val="FFFFFF"/>
              </a:solidFill>
              <a:latin typeface="Ubuntu"/>
              <a:ea typeface="Ubuntu"/>
              <a:cs typeface="Ubuntu"/>
              <a:sym typeface="Ubuntu"/>
            </a:endParaRPr>
          </a:p>
        </p:txBody>
      </p:sp>
      <p:sp>
        <p:nvSpPr>
          <p:cNvPr id="1495" name="Google Shape;1495;g3b48cf68732_3_492"/>
          <p:cNvSpPr/>
          <p:nvPr/>
        </p:nvSpPr>
        <p:spPr>
          <a:xfrm>
            <a:off x="1883229" y="5466845"/>
            <a:ext cx="1368441"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96" name="Google Shape;1496;g3b48cf68732_3_492"/>
          <p:cNvPicPr preferRelativeResize="0"/>
          <p:nvPr/>
        </p:nvPicPr>
        <p:blipFill rotWithShape="1">
          <a:blip r:embed="rId4">
            <a:alphaModFix/>
          </a:blip>
          <a:srcRect b="0" l="0" r="46128" t="0"/>
          <a:stretch/>
        </p:blipFill>
        <p:spPr>
          <a:xfrm>
            <a:off x="6183687" y="3200400"/>
            <a:ext cx="3284074" cy="3657600"/>
          </a:xfrm>
          <a:prstGeom prst="rect">
            <a:avLst/>
          </a:prstGeom>
          <a:noFill/>
          <a:ln>
            <a:noFill/>
          </a:ln>
        </p:spPr>
      </p:pic>
      <p:sp>
        <p:nvSpPr>
          <p:cNvPr id="1497" name="Google Shape;1497;g3b48cf68732_3_492"/>
          <p:cNvSpPr txBox="1"/>
          <p:nvPr/>
        </p:nvSpPr>
        <p:spPr>
          <a:xfrm>
            <a:off x="6809905" y="3429000"/>
            <a:ext cx="11063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Viviparity</a:t>
            </a:r>
            <a:endParaRPr/>
          </a:p>
        </p:txBody>
      </p:sp>
      <p:grpSp>
        <p:nvGrpSpPr>
          <p:cNvPr id="1498" name="Google Shape;1498;g3b48cf68732_3_492"/>
          <p:cNvGrpSpPr/>
          <p:nvPr/>
        </p:nvGrpSpPr>
        <p:grpSpPr>
          <a:xfrm>
            <a:off x="7507350" y="3963109"/>
            <a:ext cx="875601" cy="555067"/>
            <a:chOff x="2824479" y="3708400"/>
            <a:chExt cx="2632289" cy="1668678"/>
          </a:xfrm>
        </p:grpSpPr>
        <p:pic>
          <p:nvPicPr>
            <p:cNvPr descr="A picture containing a Pleurodonta lizard" id="1499" name="Google Shape;1499;g3b48cf68732_3_492"/>
            <p:cNvPicPr preferRelativeResize="0"/>
            <p:nvPr/>
          </p:nvPicPr>
          <p:blipFill rotWithShape="1">
            <a:blip r:embed="rId5">
              <a:alphaModFix/>
            </a:blip>
            <a:srcRect b="0" l="0" r="0" t="0"/>
            <a:stretch/>
          </p:blipFill>
          <p:spPr>
            <a:xfrm>
              <a:off x="2956333" y="3708400"/>
              <a:ext cx="2500435" cy="1668678"/>
            </a:xfrm>
            <a:prstGeom prst="rect">
              <a:avLst/>
            </a:prstGeom>
            <a:noFill/>
            <a:ln>
              <a:noFill/>
            </a:ln>
          </p:spPr>
        </p:pic>
        <p:pic>
          <p:nvPicPr>
            <p:cNvPr descr="A picture containing a Pleurodonta lizard" id="1500" name="Google Shape;1500;g3b48cf68732_3_492"/>
            <p:cNvPicPr preferRelativeResize="0"/>
            <p:nvPr/>
          </p:nvPicPr>
          <p:blipFill rotWithShape="1">
            <a:blip r:embed="rId5">
              <a:alphaModFix/>
            </a:blip>
            <a:srcRect b="0" l="0" r="0" t="0"/>
            <a:stretch/>
          </p:blipFill>
          <p:spPr>
            <a:xfrm>
              <a:off x="2946399" y="4595957"/>
              <a:ext cx="696695" cy="464942"/>
            </a:xfrm>
            <a:prstGeom prst="rect">
              <a:avLst/>
            </a:prstGeom>
            <a:noFill/>
            <a:ln>
              <a:noFill/>
            </a:ln>
          </p:spPr>
        </p:pic>
        <p:pic>
          <p:nvPicPr>
            <p:cNvPr descr="A picture containing a Pleurodonta lizard" id="1501" name="Google Shape;1501;g3b48cf68732_3_492"/>
            <p:cNvPicPr preferRelativeResize="0"/>
            <p:nvPr/>
          </p:nvPicPr>
          <p:blipFill rotWithShape="1">
            <a:blip r:embed="rId5">
              <a:alphaModFix/>
            </a:blip>
            <a:srcRect b="0" l="0" r="0" t="0"/>
            <a:stretch/>
          </p:blipFill>
          <p:spPr>
            <a:xfrm>
              <a:off x="3356826" y="4714016"/>
              <a:ext cx="696695" cy="464942"/>
            </a:xfrm>
            <a:prstGeom prst="rect">
              <a:avLst/>
            </a:prstGeom>
            <a:noFill/>
            <a:ln>
              <a:noFill/>
            </a:ln>
          </p:spPr>
        </p:pic>
        <p:pic>
          <p:nvPicPr>
            <p:cNvPr descr="A picture containing a Pleurodonta lizard" id="1502" name="Google Shape;1502;g3b48cf68732_3_492"/>
            <p:cNvPicPr preferRelativeResize="0"/>
            <p:nvPr/>
          </p:nvPicPr>
          <p:blipFill rotWithShape="1">
            <a:blip r:embed="rId5">
              <a:alphaModFix/>
            </a:blip>
            <a:srcRect b="0" l="0" r="0" t="0"/>
            <a:stretch/>
          </p:blipFill>
          <p:spPr>
            <a:xfrm>
              <a:off x="2824479" y="4912136"/>
              <a:ext cx="696695" cy="464942"/>
            </a:xfrm>
            <a:prstGeom prst="rect">
              <a:avLst/>
            </a:prstGeom>
            <a:noFill/>
            <a:ln>
              <a:noFill/>
            </a:ln>
          </p:spPr>
        </p:pic>
      </p:grpSp>
      <p:grpSp>
        <p:nvGrpSpPr>
          <p:cNvPr id="1503" name="Google Shape;1503;g3b48cf68732_3_492"/>
          <p:cNvGrpSpPr/>
          <p:nvPr/>
        </p:nvGrpSpPr>
        <p:grpSpPr>
          <a:xfrm>
            <a:off x="6658916" y="3947139"/>
            <a:ext cx="873599" cy="583001"/>
            <a:chOff x="5211853" y="1804599"/>
            <a:chExt cx="2500435" cy="1668678"/>
          </a:xfrm>
        </p:grpSpPr>
        <p:pic>
          <p:nvPicPr>
            <p:cNvPr descr="A picture containing a Pleurodonta lizard" id="1504" name="Google Shape;1504;g3b48cf68732_3_492"/>
            <p:cNvPicPr preferRelativeResize="0"/>
            <p:nvPr/>
          </p:nvPicPr>
          <p:blipFill rotWithShape="1">
            <a:blip r:embed="rId6">
              <a:alphaModFix/>
            </a:blip>
            <a:srcRect b="0" l="0" r="0" t="0"/>
            <a:stretch/>
          </p:blipFill>
          <p:spPr>
            <a:xfrm>
              <a:off x="5211853" y="1804599"/>
              <a:ext cx="2500435" cy="1668678"/>
            </a:xfrm>
            <a:prstGeom prst="rect">
              <a:avLst/>
            </a:prstGeom>
            <a:noFill/>
            <a:ln>
              <a:noFill/>
            </a:ln>
          </p:spPr>
        </p:pic>
        <p:sp>
          <p:nvSpPr>
            <p:cNvPr id="1505" name="Google Shape;1505;g3b48cf68732_3_492"/>
            <p:cNvSpPr/>
            <p:nvPr/>
          </p:nvSpPr>
          <p:spPr>
            <a:xfrm>
              <a:off x="5435012" y="2672925"/>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6" name="Google Shape;1506;g3b48cf68732_3_492"/>
            <p:cNvSpPr/>
            <p:nvPr/>
          </p:nvSpPr>
          <p:spPr>
            <a:xfrm>
              <a:off x="5676795" y="2891848"/>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7" name="Google Shape;1507;g3b48cf68732_3_492"/>
            <p:cNvSpPr/>
            <p:nvPr/>
          </p:nvSpPr>
          <p:spPr>
            <a:xfrm>
              <a:off x="5318126" y="2943569"/>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508" name="Google Shape;1508;g3b48cf68732_3_492"/>
          <p:cNvPicPr preferRelativeResize="0"/>
          <p:nvPr/>
        </p:nvPicPr>
        <p:blipFill rotWithShape="1">
          <a:blip r:embed="rId7">
            <a:alphaModFix/>
          </a:blip>
          <a:srcRect b="0" l="0" r="0" t="0"/>
          <a:stretch/>
        </p:blipFill>
        <p:spPr>
          <a:xfrm>
            <a:off x="9771540" y="3710168"/>
            <a:ext cx="2134388" cy="1405573"/>
          </a:xfrm>
          <a:prstGeom prst="rect">
            <a:avLst/>
          </a:prstGeom>
          <a:noFill/>
          <a:ln>
            <a:noFill/>
          </a:ln>
        </p:spPr>
      </p:pic>
      <p:sp>
        <p:nvSpPr>
          <p:cNvPr id="1509" name="Google Shape;1509;g3b48cf68732_3_492"/>
          <p:cNvSpPr txBox="1"/>
          <p:nvPr/>
        </p:nvSpPr>
        <p:spPr>
          <a:xfrm>
            <a:off x="10190684" y="5300792"/>
            <a:ext cx="13660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Ubuntu"/>
                <a:ea typeface="Ubuntu"/>
                <a:cs typeface="Ubuntu"/>
                <a:sym typeface="Ubuntu"/>
              </a:rPr>
              <a:t>λ|V ⊥ L</a:t>
            </a:r>
            <a:endParaRPr b="1" sz="2800">
              <a:solidFill>
                <a:srgbClr val="FFFFFF"/>
              </a:solidFill>
              <a:latin typeface="Ubuntu"/>
              <a:ea typeface="Ubuntu"/>
              <a:cs typeface="Ubuntu"/>
              <a:sym typeface="Ubuntu"/>
            </a:endParaRPr>
          </a:p>
        </p:txBody>
      </p:sp>
      <p:sp>
        <p:nvSpPr>
          <p:cNvPr id="1510" name="Google Shape;1510;g3b48cf68732_3_492"/>
          <p:cNvSpPr/>
          <p:nvPr/>
        </p:nvSpPr>
        <p:spPr>
          <a:xfrm>
            <a:off x="8770204" y="5466845"/>
            <a:ext cx="632495"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1" name="Google Shape;1511;g3b48cf68732_3_492"/>
          <p:cNvSpPr/>
          <p:nvPr/>
        </p:nvSpPr>
        <p:spPr>
          <a:xfrm>
            <a:off x="7437832" y="4968230"/>
            <a:ext cx="632495"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2" name="Google Shape;1512;g3b48cf68732_3_492"/>
          <p:cNvSpPr/>
          <p:nvPr/>
        </p:nvSpPr>
        <p:spPr>
          <a:xfrm>
            <a:off x="10169196" y="4148545"/>
            <a:ext cx="532376" cy="519351"/>
          </a:xfrm>
          <a:prstGeom prst="ellipse">
            <a:avLst/>
          </a:prstGeom>
          <a:noFill/>
          <a:ln cap="flat" cmpd="sng" w="28575">
            <a:solidFill>
              <a:schemeClr val="lt1"/>
            </a:solidFill>
            <a:prstDash val="dot"/>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a:t>
            </a:r>
            <a:endParaRPr/>
          </a:p>
        </p:txBody>
      </p:sp>
      <p:sp>
        <p:nvSpPr>
          <p:cNvPr id="1513" name="Google Shape;1513;g3b48cf68732_3_492"/>
          <p:cNvSpPr txBox="1"/>
          <p:nvPr>
            <p:ph idx="1" type="body"/>
          </p:nvPr>
        </p:nvSpPr>
        <p:spPr>
          <a:xfrm>
            <a:off x="174171" y="2157110"/>
            <a:ext cx="5682339" cy="140557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n-US" sz="2400"/>
              <a:t>Does </a:t>
            </a:r>
            <a:r>
              <a:rPr lang="en-US" sz="2400">
                <a:solidFill>
                  <a:srgbClr val="AF9EDC"/>
                </a:solidFill>
              </a:rPr>
              <a:t>viviparity</a:t>
            </a:r>
            <a:r>
              <a:rPr lang="en-US" sz="2400"/>
              <a:t> show an effect on rate after </a:t>
            </a:r>
            <a:r>
              <a:rPr lang="en-US" sz="2400">
                <a:solidFill>
                  <a:srgbClr val="FFC000"/>
                </a:solidFill>
              </a:rPr>
              <a:t>conditioning</a:t>
            </a:r>
            <a:r>
              <a:rPr lang="en-US" sz="2400"/>
              <a:t> on </a:t>
            </a:r>
            <a:r>
              <a:rPr lang="en-US" sz="2400">
                <a:solidFill>
                  <a:srgbClr val="E28E7B"/>
                </a:solidFill>
              </a:rPr>
              <a:t>clade</a:t>
            </a:r>
            <a:r>
              <a:rPr lang="en-US" sz="2400"/>
              <a:t>?</a:t>
            </a:r>
            <a:endParaRPr/>
          </a:p>
        </p:txBody>
      </p:sp>
      <p:sp>
        <p:nvSpPr>
          <p:cNvPr id="1514" name="Google Shape;1514;g3b48cf68732_3_492"/>
          <p:cNvSpPr txBox="1"/>
          <p:nvPr/>
        </p:nvSpPr>
        <p:spPr>
          <a:xfrm>
            <a:off x="6357858" y="2157110"/>
            <a:ext cx="5682339" cy="140557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Does </a:t>
            </a:r>
            <a:r>
              <a:rPr lang="en-US" sz="2400">
                <a:solidFill>
                  <a:srgbClr val="E28E7B"/>
                </a:solidFill>
                <a:latin typeface="Calibri"/>
                <a:ea typeface="Calibri"/>
                <a:cs typeface="Calibri"/>
                <a:sym typeface="Calibri"/>
              </a:rPr>
              <a:t>clade</a:t>
            </a:r>
            <a:r>
              <a:rPr lang="en-US" sz="2400">
                <a:solidFill>
                  <a:schemeClr val="lt1"/>
                </a:solidFill>
                <a:latin typeface="Calibri"/>
                <a:ea typeface="Calibri"/>
                <a:cs typeface="Calibri"/>
                <a:sym typeface="Calibri"/>
              </a:rPr>
              <a:t> show an effect on rate </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after </a:t>
            </a:r>
            <a:r>
              <a:rPr lang="en-US" sz="2400">
                <a:solidFill>
                  <a:srgbClr val="FFC000"/>
                </a:solidFill>
                <a:latin typeface="Calibri"/>
                <a:ea typeface="Calibri"/>
                <a:cs typeface="Calibri"/>
                <a:sym typeface="Calibri"/>
              </a:rPr>
              <a:t>conditioning</a:t>
            </a:r>
            <a:r>
              <a:rPr lang="en-US" sz="2400">
                <a:solidFill>
                  <a:schemeClr val="lt1"/>
                </a:solidFill>
                <a:latin typeface="Calibri"/>
                <a:ea typeface="Calibri"/>
                <a:cs typeface="Calibri"/>
                <a:sym typeface="Calibri"/>
              </a:rPr>
              <a:t> on </a:t>
            </a:r>
            <a:r>
              <a:rPr lang="en-US" sz="2400">
                <a:solidFill>
                  <a:srgbClr val="AF9EDC"/>
                </a:solidFill>
                <a:latin typeface="Calibri"/>
                <a:ea typeface="Calibri"/>
                <a:cs typeface="Calibri"/>
                <a:sym typeface="Calibri"/>
              </a:rPr>
              <a:t>viviparity</a:t>
            </a:r>
            <a:r>
              <a:rPr lang="en-US" sz="2400">
                <a:solidFill>
                  <a:schemeClr val="lt1"/>
                </a:solidFill>
                <a:latin typeface="Calibri"/>
                <a:ea typeface="Calibri"/>
                <a:cs typeface="Calibri"/>
                <a:sym typeface="Calibri"/>
              </a:rPr>
              <a:t>?</a:t>
            </a:r>
            <a:endParaRPr sz="2400">
              <a:solidFill>
                <a:schemeClr val="lt1"/>
              </a:solidFill>
              <a:latin typeface="Calibri"/>
              <a:ea typeface="Calibri"/>
              <a:cs typeface="Calibri"/>
              <a:sym typeface="Calibri"/>
            </a:endParaRPr>
          </a:p>
        </p:txBody>
      </p:sp>
      <p:sp>
        <p:nvSpPr>
          <p:cNvPr id="1515" name="Google Shape;1515;g3b48cf68732_3_492"/>
          <p:cNvSpPr/>
          <p:nvPr/>
        </p:nvSpPr>
        <p:spPr>
          <a:xfrm rot="-3045270">
            <a:off x="3998213" y="4256858"/>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516" name="Google Shape;1516;g3b48cf68732_3_492"/>
          <p:cNvSpPr/>
          <p:nvPr/>
        </p:nvSpPr>
        <p:spPr>
          <a:xfrm rot="-5399915">
            <a:off x="4283520" y="3930793"/>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517" name="Google Shape;1517;g3b48cf68732_3_492"/>
          <p:cNvSpPr/>
          <p:nvPr/>
        </p:nvSpPr>
        <p:spPr>
          <a:xfrm rot="2386003">
            <a:off x="11148123" y="4264148"/>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pic>
        <p:nvPicPr>
          <p:cNvPr id="1523" name="Google Shape;1523;g3b48cf68732_3_535"/>
          <p:cNvPicPr preferRelativeResize="0"/>
          <p:nvPr/>
        </p:nvPicPr>
        <p:blipFill rotWithShape="1">
          <a:blip r:embed="rId3">
            <a:alphaModFix/>
          </a:blip>
          <a:srcRect b="0" l="0" r="0" t="0"/>
          <a:stretch/>
        </p:blipFill>
        <p:spPr>
          <a:xfrm>
            <a:off x="3587637" y="3710650"/>
            <a:ext cx="2130811" cy="1403217"/>
          </a:xfrm>
          <a:prstGeom prst="rect">
            <a:avLst/>
          </a:prstGeom>
          <a:noFill/>
          <a:ln>
            <a:noFill/>
          </a:ln>
        </p:spPr>
      </p:pic>
      <p:sp>
        <p:nvSpPr>
          <p:cNvPr id="1524" name="Google Shape;1524;g3b48cf68732_3_535"/>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r>
              <a:rPr lang="en-US">
                <a:solidFill>
                  <a:srgbClr val="FFC000"/>
                </a:solidFill>
              </a:rPr>
              <a:t>Conditional Effect Sizes</a:t>
            </a:r>
            <a:endParaRPr sz="3600"/>
          </a:p>
        </p:txBody>
      </p:sp>
      <p:pic>
        <p:nvPicPr>
          <p:cNvPr id="1525" name="Google Shape;1525;g3b48cf68732_3_535"/>
          <p:cNvPicPr preferRelativeResize="0"/>
          <p:nvPr/>
        </p:nvPicPr>
        <p:blipFill rotWithShape="1">
          <a:blip r:embed="rId4">
            <a:alphaModFix/>
          </a:blip>
          <a:srcRect b="0" l="0" r="46128" t="0"/>
          <a:stretch/>
        </p:blipFill>
        <p:spPr>
          <a:xfrm>
            <a:off x="0" y="3200400"/>
            <a:ext cx="3284074" cy="3657600"/>
          </a:xfrm>
          <a:prstGeom prst="rect">
            <a:avLst/>
          </a:prstGeom>
          <a:noFill/>
          <a:ln>
            <a:noFill/>
          </a:ln>
        </p:spPr>
      </p:pic>
      <p:sp>
        <p:nvSpPr>
          <p:cNvPr id="1526" name="Google Shape;1526;g3b48cf68732_3_535"/>
          <p:cNvSpPr txBox="1"/>
          <p:nvPr/>
        </p:nvSpPr>
        <p:spPr>
          <a:xfrm>
            <a:off x="626218" y="3429000"/>
            <a:ext cx="11063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Viviparity</a:t>
            </a:r>
            <a:endParaRPr/>
          </a:p>
        </p:txBody>
      </p:sp>
      <p:grpSp>
        <p:nvGrpSpPr>
          <p:cNvPr id="1527" name="Google Shape;1527;g3b48cf68732_3_535"/>
          <p:cNvGrpSpPr/>
          <p:nvPr/>
        </p:nvGrpSpPr>
        <p:grpSpPr>
          <a:xfrm>
            <a:off x="1323663" y="3963109"/>
            <a:ext cx="875601" cy="555067"/>
            <a:chOff x="2824479" y="3708400"/>
            <a:chExt cx="2632289" cy="1668678"/>
          </a:xfrm>
        </p:grpSpPr>
        <p:pic>
          <p:nvPicPr>
            <p:cNvPr descr="A picture containing a Pleurodonta lizard" id="1528" name="Google Shape;1528;g3b48cf68732_3_535"/>
            <p:cNvPicPr preferRelativeResize="0"/>
            <p:nvPr/>
          </p:nvPicPr>
          <p:blipFill rotWithShape="1">
            <a:blip r:embed="rId5">
              <a:alphaModFix/>
            </a:blip>
            <a:srcRect b="0" l="0" r="0" t="0"/>
            <a:stretch/>
          </p:blipFill>
          <p:spPr>
            <a:xfrm>
              <a:off x="2956333" y="3708400"/>
              <a:ext cx="2500435" cy="1668678"/>
            </a:xfrm>
            <a:prstGeom prst="rect">
              <a:avLst/>
            </a:prstGeom>
            <a:noFill/>
            <a:ln>
              <a:noFill/>
            </a:ln>
          </p:spPr>
        </p:pic>
        <p:pic>
          <p:nvPicPr>
            <p:cNvPr descr="A picture containing a Pleurodonta lizard" id="1529" name="Google Shape;1529;g3b48cf68732_3_535"/>
            <p:cNvPicPr preferRelativeResize="0"/>
            <p:nvPr/>
          </p:nvPicPr>
          <p:blipFill rotWithShape="1">
            <a:blip r:embed="rId5">
              <a:alphaModFix/>
            </a:blip>
            <a:srcRect b="0" l="0" r="0" t="0"/>
            <a:stretch/>
          </p:blipFill>
          <p:spPr>
            <a:xfrm>
              <a:off x="2946399" y="4595957"/>
              <a:ext cx="696695" cy="464942"/>
            </a:xfrm>
            <a:prstGeom prst="rect">
              <a:avLst/>
            </a:prstGeom>
            <a:noFill/>
            <a:ln>
              <a:noFill/>
            </a:ln>
          </p:spPr>
        </p:pic>
        <p:pic>
          <p:nvPicPr>
            <p:cNvPr descr="A picture containing a Pleurodonta lizard" id="1530" name="Google Shape;1530;g3b48cf68732_3_535"/>
            <p:cNvPicPr preferRelativeResize="0"/>
            <p:nvPr/>
          </p:nvPicPr>
          <p:blipFill rotWithShape="1">
            <a:blip r:embed="rId5">
              <a:alphaModFix/>
            </a:blip>
            <a:srcRect b="0" l="0" r="0" t="0"/>
            <a:stretch/>
          </p:blipFill>
          <p:spPr>
            <a:xfrm>
              <a:off x="3356826" y="4714016"/>
              <a:ext cx="696695" cy="464942"/>
            </a:xfrm>
            <a:prstGeom prst="rect">
              <a:avLst/>
            </a:prstGeom>
            <a:noFill/>
            <a:ln>
              <a:noFill/>
            </a:ln>
          </p:spPr>
        </p:pic>
        <p:pic>
          <p:nvPicPr>
            <p:cNvPr descr="A picture containing a Pleurodonta lizard" id="1531" name="Google Shape;1531;g3b48cf68732_3_535"/>
            <p:cNvPicPr preferRelativeResize="0"/>
            <p:nvPr/>
          </p:nvPicPr>
          <p:blipFill rotWithShape="1">
            <a:blip r:embed="rId5">
              <a:alphaModFix/>
            </a:blip>
            <a:srcRect b="0" l="0" r="0" t="0"/>
            <a:stretch/>
          </p:blipFill>
          <p:spPr>
            <a:xfrm>
              <a:off x="2824479" y="4912136"/>
              <a:ext cx="696695" cy="464942"/>
            </a:xfrm>
            <a:prstGeom prst="rect">
              <a:avLst/>
            </a:prstGeom>
            <a:noFill/>
            <a:ln>
              <a:noFill/>
            </a:ln>
          </p:spPr>
        </p:pic>
      </p:grpSp>
      <p:grpSp>
        <p:nvGrpSpPr>
          <p:cNvPr id="1532" name="Google Shape;1532;g3b48cf68732_3_535"/>
          <p:cNvGrpSpPr/>
          <p:nvPr/>
        </p:nvGrpSpPr>
        <p:grpSpPr>
          <a:xfrm>
            <a:off x="475229" y="3947139"/>
            <a:ext cx="873599" cy="583001"/>
            <a:chOff x="5211853" y="1804599"/>
            <a:chExt cx="2500435" cy="1668678"/>
          </a:xfrm>
        </p:grpSpPr>
        <p:pic>
          <p:nvPicPr>
            <p:cNvPr descr="A picture containing a Pleurodonta lizard" id="1533" name="Google Shape;1533;g3b48cf68732_3_535"/>
            <p:cNvPicPr preferRelativeResize="0"/>
            <p:nvPr/>
          </p:nvPicPr>
          <p:blipFill rotWithShape="1">
            <a:blip r:embed="rId6">
              <a:alphaModFix/>
            </a:blip>
            <a:srcRect b="0" l="0" r="0" t="0"/>
            <a:stretch/>
          </p:blipFill>
          <p:spPr>
            <a:xfrm>
              <a:off x="5211853" y="1804599"/>
              <a:ext cx="2500435" cy="1668678"/>
            </a:xfrm>
            <a:prstGeom prst="rect">
              <a:avLst/>
            </a:prstGeom>
            <a:noFill/>
            <a:ln>
              <a:noFill/>
            </a:ln>
          </p:spPr>
        </p:pic>
        <p:sp>
          <p:nvSpPr>
            <p:cNvPr id="1534" name="Google Shape;1534;g3b48cf68732_3_535"/>
            <p:cNvSpPr/>
            <p:nvPr/>
          </p:nvSpPr>
          <p:spPr>
            <a:xfrm>
              <a:off x="5435012" y="2672925"/>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5" name="Google Shape;1535;g3b48cf68732_3_535"/>
            <p:cNvSpPr/>
            <p:nvPr/>
          </p:nvSpPr>
          <p:spPr>
            <a:xfrm>
              <a:off x="5676795" y="2891848"/>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Google Shape;1536;g3b48cf68732_3_535"/>
            <p:cNvSpPr/>
            <p:nvPr/>
          </p:nvSpPr>
          <p:spPr>
            <a:xfrm>
              <a:off x="5318126" y="2943569"/>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7" name="Google Shape;1537;g3b48cf68732_3_535"/>
          <p:cNvSpPr/>
          <p:nvPr/>
        </p:nvSpPr>
        <p:spPr>
          <a:xfrm rot="-494273">
            <a:off x="898708" y="5484059"/>
            <a:ext cx="406856" cy="248836"/>
          </a:xfrm>
          <a:prstGeom prst="rightArrow">
            <a:avLst>
              <a:gd fmla="val 50000" name="adj1"/>
              <a:gd fmla="val 50000" name="adj2"/>
            </a:avLst>
          </a:prstGeom>
          <a:gradFill>
            <a:gsLst>
              <a:gs pos="0">
                <a:srgbClr val="9EE9D4"/>
              </a:gs>
              <a:gs pos="100000">
                <a:srgbClr val="1E8369"/>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Google Shape;1538;g3b48cf68732_3_535"/>
          <p:cNvSpPr txBox="1"/>
          <p:nvPr/>
        </p:nvSpPr>
        <p:spPr>
          <a:xfrm>
            <a:off x="3948635" y="5300792"/>
            <a:ext cx="16834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Ubuntu"/>
                <a:ea typeface="Ubuntu"/>
                <a:cs typeface="Ubuntu"/>
                <a:sym typeface="Ubuntu"/>
              </a:rPr>
              <a:t>V|L ⊥ λ|L</a:t>
            </a:r>
            <a:endParaRPr b="1" sz="2800">
              <a:solidFill>
                <a:srgbClr val="FFFFFF"/>
              </a:solidFill>
              <a:latin typeface="Ubuntu"/>
              <a:ea typeface="Ubuntu"/>
              <a:cs typeface="Ubuntu"/>
              <a:sym typeface="Ubuntu"/>
            </a:endParaRPr>
          </a:p>
        </p:txBody>
      </p:sp>
      <p:sp>
        <p:nvSpPr>
          <p:cNvPr id="1539" name="Google Shape;1539;g3b48cf68732_3_535"/>
          <p:cNvSpPr txBox="1"/>
          <p:nvPr>
            <p:ph idx="1" type="body"/>
          </p:nvPr>
        </p:nvSpPr>
        <p:spPr>
          <a:xfrm>
            <a:off x="174171" y="2157110"/>
            <a:ext cx="5834143" cy="140557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n-US" sz="2400"/>
              <a:t>Correlation weak!</a:t>
            </a:r>
            <a:endParaRPr/>
          </a:p>
          <a:p>
            <a:pPr indent="-358775" lvl="0" marL="358775" rtl="0" algn="l">
              <a:lnSpc>
                <a:spcPct val="90000"/>
              </a:lnSpc>
              <a:spcBef>
                <a:spcPts val="1000"/>
              </a:spcBef>
              <a:spcAft>
                <a:spcPts val="0"/>
              </a:spcAft>
              <a:buClr>
                <a:srgbClr val="AF9EDC"/>
              </a:buClr>
              <a:buSzPts val="2400"/>
              <a:buFont typeface="Noto Sans Symbols"/>
              <a:buChar char="🡪"/>
            </a:pPr>
            <a:r>
              <a:rPr lang="en-US" sz="2400">
                <a:solidFill>
                  <a:srgbClr val="AF9EDC"/>
                </a:solidFill>
              </a:rPr>
              <a:t>Viviparity</a:t>
            </a:r>
            <a:r>
              <a:rPr lang="en-US" sz="2400"/>
              <a:t> has </a:t>
            </a:r>
            <a:r>
              <a:rPr lang="en-US" sz="2400">
                <a:solidFill>
                  <a:srgbClr val="6EDEBF"/>
                </a:solidFill>
              </a:rPr>
              <a:t>little effect </a:t>
            </a:r>
            <a:r>
              <a:rPr lang="en-US" sz="2400"/>
              <a:t>within </a:t>
            </a:r>
            <a:r>
              <a:rPr i="1" lang="en-US" sz="2400"/>
              <a:t>Liolaemus</a:t>
            </a:r>
            <a:endParaRPr i="1" sz="2400"/>
          </a:p>
        </p:txBody>
      </p:sp>
      <p:sp>
        <p:nvSpPr>
          <p:cNvPr id="1540" name="Google Shape;1540;g3b48cf68732_3_535"/>
          <p:cNvSpPr/>
          <p:nvPr/>
        </p:nvSpPr>
        <p:spPr>
          <a:xfrm>
            <a:off x="1883229" y="5466845"/>
            <a:ext cx="1368441"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541" name="Google Shape;1541;g3b48cf68732_3_535"/>
          <p:cNvPicPr preferRelativeResize="0"/>
          <p:nvPr/>
        </p:nvPicPr>
        <p:blipFill rotWithShape="1">
          <a:blip r:embed="rId4">
            <a:alphaModFix/>
          </a:blip>
          <a:srcRect b="0" l="0" r="46128" t="0"/>
          <a:stretch/>
        </p:blipFill>
        <p:spPr>
          <a:xfrm>
            <a:off x="6183687" y="3200400"/>
            <a:ext cx="3284074" cy="3657600"/>
          </a:xfrm>
          <a:prstGeom prst="rect">
            <a:avLst/>
          </a:prstGeom>
          <a:noFill/>
          <a:ln>
            <a:noFill/>
          </a:ln>
        </p:spPr>
      </p:pic>
      <p:sp>
        <p:nvSpPr>
          <p:cNvPr id="1542" name="Google Shape;1542;g3b48cf68732_3_535"/>
          <p:cNvSpPr txBox="1"/>
          <p:nvPr/>
        </p:nvSpPr>
        <p:spPr>
          <a:xfrm>
            <a:off x="6809905" y="3429000"/>
            <a:ext cx="11063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Viviparity</a:t>
            </a:r>
            <a:endParaRPr/>
          </a:p>
        </p:txBody>
      </p:sp>
      <p:grpSp>
        <p:nvGrpSpPr>
          <p:cNvPr id="1543" name="Google Shape;1543;g3b48cf68732_3_535"/>
          <p:cNvGrpSpPr/>
          <p:nvPr/>
        </p:nvGrpSpPr>
        <p:grpSpPr>
          <a:xfrm>
            <a:off x="7507350" y="3963109"/>
            <a:ext cx="875601" cy="555067"/>
            <a:chOff x="2824479" y="3708400"/>
            <a:chExt cx="2632289" cy="1668678"/>
          </a:xfrm>
        </p:grpSpPr>
        <p:pic>
          <p:nvPicPr>
            <p:cNvPr descr="A picture containing a Pleurodonta lizard" id="1544" name="Google Shape;1544;g3b48cf68732_3_535"/>
            <p:cNvPicPr preferRelativeResize="0"/>
            <p:nvPr/>
          </p:nvPicPr>
          <p:blipFill rotWithShape="1">
            <a:blip r:embed="rId5">
              <a:alphaModFix/>
            </a:blip>
            <a:srcRect b="0" l="0" r="0" t="0"/>
            <a:stretch/>
          </p:blipFill>
          <p:spPr>
            <a:xfrm>
              <a:off x="2956333" y="3708400"/>
              <a:ext cx="2500435" cy="1668678"/>
            </a:xfrm>
            <a:prstGeom prst="rect">
              <a:avLst/>
            </a:prstGeom>
            <a:noFill/>
            <a:ln>
              <a:noFill/>
            </a:ln>
          </p:spPr>
        </p:pic>
        <p:pic>
          <p:nvPicPr>
            <p:cNvPr descr="A picture containing a Pleurodonta lizard" id="1545" name="Google Shape;1545;g3b48cf68732_3_535"/>
            <p:cNvPicPr preferRelativeResize="0"/>
            <p:nvPr/>
          </p:nvPicPr>
          <p:blipFill rotWithShape="1">
            <a:blip r:embed="rId5">
              <a:alphaModFix/>
            </a:blip>
            <a:srcRect b="0" l="0" r="0" t="0"/>
            <a:stretch/>
          </p:blipFill>
          <p:spPr>
            <a:xfrm>
              <a:off x="2946399" y="4595957"/>
              <a:ext cx="696695" cy="464942"/>
            </a:xfrm>
            <a:prstGeom prst="rect">
              <a:avLst/>
            </a:prstGeom>
            <a:noFill/>
            <a:ln>
              <a:noFill/>
            </a:ln>
          </p:spPr>
        </p:pic>
        <p:pic>
          <p:nvPicPr>
            <p:cNvPr descr="A picture containing a Pleurodonta lizard" id="1546" name="Google Shape;1546;g3b48cf68732_3_535"/>
            <p:cNvPicPr preferRelativeResize="0"/>
            <p:nvPr/>
          </p:nvPicPr>
          <p:blipFill rotWithShape="1">
            <a:blip r:embed="rId5">
              <a:alphaModFix/>
            </a:blip>
            <a:srcRect b="0" l="0" r="0" t="0"/>
            <a:stretch/>
          </p:blipFill>
          <p:spPr>
            <a:xfrm>
              <a:off x="3356826" y="4714016"/>
              <a:ext cx="696695" cy="464942"/>
            </a:xfrm>
            <a:prstGeom prst="rect">
              <a:avLst/>
            </a:prstGeom>
            <a:noFill/>
            <a:ln>
              <a:noFill/>
            </a:ln>
          </p:spPr>
        </p:pic>
        <p:pic>
          <p:nvPicPr>
            <p:cNvPr descr="A picture containing a Pleurodonta lizard" id="1547" name="Google Shape;1547;g3b48cf68732_3_535"/>
            <p:cNvPicPr preferRelativeResize="0"/>
            <p:nvPr/>
          </p:nvPicPr>
          <p:blipFill rotWithShape="1">
            <a:blip r:embed="rId5">
              <a:alphaModFix/>
            </a:blip>
            <a:srcRect b="0" l="0" r="0" t="0"/>
            <a:stretch/>
          </p:blipFill>
          <p:spPr>
            <a:xfrm>
              <a:off x="2824479" y="4912136"/>
              <a:ext cx="696695" cy="464942"/>
            </a:xfrm>
            <a:prstGeom prst="rect">
              <a:avLst/>
            </a:prstGeom>
            <a:noFill/>
            <a:ln>
              <a:noFill/>
            </a:ln>
          </p:spPr>
        </p:pic>
      </p:grpSp>
      <p:grpSp>
        <p:nvGrpSpPr>
          <p:cNvPr id="1548" name="Google Shape;1548;g3b48cf68732_3_535"/>
          <p:cNvGrpSpPr/>
          <p:nvPr/>
        </p:nvGrpSpPr>
        <p:grpSpPr>
          <a:xfrm>
            <a:off x="6658916" y="3947139"/>
            <a:ext cx="873599" cy="583001"/>
            <a:chOff x="5211853" y="1804599"/>
            <a:chExt cx="2500435" cy="1668678"/>
          </a:xfrm>
        </p:grpSpPr>
        <p:pic>
          <p:nvPicPr>
            <p:cNvPr descr="A picture containing a Pleurodonta lizard" id="1549" name="Google Shape;1549;g3b48cf68732_3_535"/>
            <p:cNvPicPr preferRelativeResize="0"/>
            <p:nvPr/>
          </p:nvPicPr>
          <p:blipFill rotWithShape="1">
            <a:blip r:embed="rId6">
              <a:alphaModFix/>
            </a:blip>
            <a:srcRect b="0" l="0" r="0" t="0"/>
            <a:stretch/>
          </p:blipFill>
          <p:spPr>
            <a:xfrm>
              <a:off x="5211853" y="1804599"/>
              <a:ext cx="2500435" cy="1668678"/>
            </a:xfrm>
            <a:prstGeom prst="rect">
              <a:avLst/>
            </a:prstGeom>
            <a:noFill/>
            <a:ln>
              <a:noFill/>
            </a:ln>
          </p:spPr>
        </p:pic>
        <p:sp>
          <p:nvSpPr>
            <p:cNvPr id="1550" name="Google Shape;1550;g3b48cf68732_3_535"/>
            <p:cNvSpPr/>
            <p:nvPr/>
          </p:nvSpPr>
          <p:spPr>
            <a:xfrm>
              <a:off x="5435012" y="2672925"/>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1" name="Google Shape;1551;g3b48cf68732_3_535"/>
            <p:cNvSpPr/>
            <p:nvPr/>
          </p:nvSpPr>
          <p:spPr>
            <a:xfrm>
              <a:off x="5676795" y="2891848"/>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2" name="Google Shape;1552;g3b48cf68732_3_535"/>
            <p:cNvSpPr/>
            <p:nvPr/>
          </p:nvSpPr>
          <p:spPr>
            <a:xfrm>
              <a:off x="5318126" y="2943569"/>
              <a:ext cx="464942" cy="464942"/>
            </a:xfrm>
            <a:prstGeom prst="ellipse">
              <a:avLst/>
            </a:prstGeom>
            <a:gradFill>
              <a:gsLst>
                <a:gs pos="0">
                  <a:srgbClr val="F7E8D4"/>
                </a:gs>
                <a:gs pos="58999">
                  <a:srgbClr val="EED0AA"/>
                </a:gs>
                <a:gs pos="83000">
                  <a:srgbClr val="D99743"/>
                </a:gs>
                <a:gs pos="100000">
                  <a:srgbClr val="A16920"/>
                </a:gs>
              </a:gsLst>
              <a:path path="circle">
                <a:fillToRect b="50%" l="50%" r="50%" t="50%"/>
              </a:path>
              <a:tileRect/>
            </a:gradFill>
            <a:ln cap="flat" cmpd="sng" w="19050">
              <a:solidFill>
                <a:srgbClr val="6B461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553" name="Google Shape;1553;g3b48cf68732_3_535"/>
          <p:cNvPicPr preferRelativeResize="0"/>
          <p:nvPr/>
        </p:nvPicPr>
        <p:blipFill rotWithShape="1">
          <a:blip r:embed="rId7">
            <a:alphaModFix/>
          </a:blip>
          <a:srcRect b="0" l="0" r="0" t="0"/>
          <a:stretch/>
        </p:blipFill>
        <p:spPr>
          <a:xfrm>
            <a:off x="9771540" y="3710168"/>
            <a:ext cx="2134388" cy="1405573"/>
          </a:xfrm>
          <a:prstGeom prst="rect">
            <a:avLst/>
          </a:prstGeom>
          <a:noFill/>
          <a:ln>
            <a:noFill/>
          </a:ln>
        </p:spPr>
      </p:pic>
      <p:sp>
        <p:nvSpPr>
          <p:cNvPr id="1554" name="Google Shape;1554;g3b48cf68732_3_535"/>
          <p:cNvSpPr txBox="1"/>
          <p:nvPr/>
        </p:nvSpPr>
        <p:spPr>
          <a:xfrm>
            <a:off x="10190684" y="5300792"/>
            <a:ext cx="13660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Ubuntu"/>
                <a:ea typeface="Ubuntu"/>
                <a:cs typeface="Ubuntu"/>
                <a:sym typeface="Ubuntu"/>
              </a:rPr>
              <a:t>λ|V ⊥ L</a:t>
            </a:r>
            <a:endParaRPr b="1" sz="2800">
              <a:solidFill>
                <a:srgbClr val="FFFFFF"/>
              </a:solidFill>
              <a:latin typeface="Ubuntu"/>
              <a:ea typeface="Ubuntu"/>
              <a:cs typeface="Ubuntu"/>
              <a:sym typeface="Ubuntu"/>
            </a:endParaRPr>
          </a:p>
        </p:txBody>
      </p:sp>
      <p:sp>
        <p:nvSpPr>
          <p:cNvPr id="1555" name="Google Shape;1555;g3b48cf68732_3_535"/>
          <p:cNvSpPr/>
          <p:nvPr/>
        </p:nvSpPr>
        <p:spPr>
          <a:xfrm>
            <a:off x="8770204" y="5466845"/>
            <a:ext cx="632495"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Google Shape;1556;g3b48cf68732_3_535"/>
          <p:cNvSpPr/>
          <p:nvPr/>
        </p:nvSpPr>
        <p:spPr>
          <a:xfrm>
            <a:off x="7437832" y="4968230"/>
            <a:ext cx="632495"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7" name="Google Shape;1557;g3b48cf68732_3_535"/>
          <p:cNvSpPr/>
          <p:nvPr/>
        </p:nvSpPr>
        <p:spPr>
          <a:xfrm rot="-9411598">
            <a:off x="7381723" y="5908739"/>
            <a:ext cx="754183" cy="249171"/>
          </a:xfrm>
          <a:prstGeom prst="rightArrow">
            <a:avLst>
              <a:gd fmla="val 50000" name="adj1"/>
              <a:gd fmla="val 50000" name="adj2"/>
            </a:avLst>
          </a:prstGeom>
          <a:gradFill>
            <a:gsLst>
              <a:gs pos="0">
                <a:srgbClr val="FFC000"/>
              </a:gs>
              <a:gs pos="100000">
                <a:srgbClr val="9EE9D4"/>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8" name="Google Shape;1558;g3b48cf68732_3_535"/>
          <p:cNvSpPr txBox="1"/>
          <p:nvPr/>
        </p:nvSpPr>
        <p:spPr>
          <a:xfrm>
            <a:off x="6357858" y="2157110"/>
            <a:ext cx="5682339" cy="140557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Correlation persists!</a:t>
            </a:r>
            <a:endParaRPr/>
          </a:p>
          <a:p>
            <a:pPr indent="-358775" lvl="0" marL="358775" marR="0" rtl="0" algn="l">
              <a:lnSpc>
                <a:spcPct val="90000"/>
              </a:lnSpc>
              <a:spcBef>
                <a:spcPts val="1000"/>
              </a:spcBef>
              <a:spcAft>
                <a:spcPts val="0"/>
              </a:spcAft>
              <a:buClr>
                <a:srgbClr val="AF9EDC"/>
              </a:buClr>
              <a:buSzPts val="2400"/>
              <a:buFont typeface="Noto Sans Symbols"/>
              <a:buChar char="🡪"/>
            </a:pPr>
            <a:r>
              <a:rPr lang="en-US" sz="2400">
                <a:solidFill>
                  <a:srgbClr val="AF9EDC"/>
                </a:solidFill>
                <a:latin typeface="Calibri"/>
                <a:ea typeface="Calibri"/>
                <a:cs typeface="Calibri"/>
                <a:sym typeface="Calibri"/>
              </a:rPr>
              <a:t>Viviparity</a:t>
            </a:r>
            <a:r>
              <a:rPr lang="en-US" sz="2400">
                <a:solidFill>
                  <a:schemeClr val="lt1"/>
                </a:solidFill>
                <a:latin typeface="Calibri"/>
                <a:ea typeface="Calibri"/>
                <a:cs typeface="Calibri"/>
                <a:sym typeface="Calibri"/>
              </a:rPr>
              <a:t> alone </a:t>
            </a:r>
            <a:r>
              <a:rPr i="1" lang="en-US" sz="2400">
                <a:solidFill>
                  <a:schemeClr val="accent1"/>
                </a:solidFill>
                <a:latin typeface="Calibri"/>
                <a:ea typeface="Calibri"/>
                <a:cs typeface="Calibri"/>
                <a:sym typeface="Calibri"/>
              </a:rPr>
              <a:t>can’t</a:t>
            </a:r>
            <a:r>
              <a:rPr lang="en-US" sz="2400">
                <a:solidFill>
                  <a:schemeClr val="accent1"/>
                </a:solidFill>
                <a:latin typeface="Calibri"/>
                <a:ea typeface="Calibri"/>
                <a:cs typeface="Calibri"/>
                <a:sym typeface="Calibri"/>
              </a:rPr>
              <a:t> explain </a:t>
            </a:r>
            <a:r>
              <a:rPr lang="en-US" sz="2400">
                <a:solidFill>
                  <a:schemeClr val="lt1"/>
                </a:solidFill>
                <a:latin typeface="Calibri"/>
                <a:ea typeface="Calibri"/>
                <a:cs typeface="Calibri"/>
                <a:sym typeface="Calibri"/>
              </a:rPr>
              <a:t>rate shift</a:t>
            </a:r>
            <a:endParaRPr/>
          </a:p>
        </p:txBody>
      </p:sp>
      <p:cxnSp>
        <p:nvCxnSpPr>
          <p:cNvPr id="1559" name="Google Shape;1559;g3b48cf68732_3_535"/>
          <p:cNvCxnSpPr/>
          <p:nvPr/>
        </p:nvCxnSpPr>
        <p:spPr>
          <a:xfrm flipH="1">
            <a:off x="4935340" y="4183564"/>
            <a:ext cx="361962" cy="433260"/>
          </a:xfrm>
          <a:prstGeom prst="straightConnector1">
            <a:avLst/>
          </a:prstGeom>
          <a:noFill/>
          <a:ln cap="flat" cmpd="sng" w="28575">
            <a:solidFill>
              <a:srgbClr val="AF9EDC"/>
            </a:solidFill>
            <a:prstDash val="dash"/>
            <a:miter lim="800000"/>
            <a:headEnd len="sm" w="sm" type="none"/>
            <a:tailEnd len="med" w="med" type="triangle"/>
          </a:ln>
        </p:spPr>
      </p:cxnSp>
      <p:cxnSp>
        <p:nvCxnSpPr>
          <p:cNvPr id="1560" name="Google Shape;1560;g3b48cf68732_3_535"/>
          <p:cNvCxnSpPr/>
          <p:nvPr/>
        </p:nvCxnSpPr>
        <p:spPr>
          <a:xfrm>
            <a:off x="10263914" y="4209661"/>
            <a:ext cx="361962" cy="433260"/>
          </a:xfrm>
          <a:prstGeom prst="straightConnector1">
            <a:avLst/>
          </a:prstGeom>
          <a:noFill/>
          <a:ln cap="flat" cmpd="sng" w="38100">
            <a:solidFill>
              <a:srgbClr val="E28E7B"/>
            </a:solidFill>
            <a:prstDash val="solid"/>
            <a:miter lim="800000"/>
            <a:headEnd len="sm" w="sm" type="none"/>
            <a:tailEnd len="med" w="med" type="triangle"/>
          </a:ln>
        </p:spPr>
      </p:cxnSp>
      <p:sp>
        <p:nvSpPr>
          <p:cNvPr id="1561" name="Google Shape;1561;g3b48cf68732_3_535"/>
          <p:cNvSpPr txBox="1"/>
          <p:nvPr/>
        </p:nvSpPr>
        <p:spPr>
          <a:xfrm>
            <a:off x="609593" y="1003144"/>
            <a:ext cx="11255829" cy="88246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Does conditioning on one factor reveal a remaining effect of the other?</a:t>
            </a:r>
            <a:br>
              <a:rPr lang="en-US" sz="2400">
                <a:solidFill>
                  <a:schemeClr val="lt1"/>
                </a:solidFill>
                <a:latin typeface="Calibri"/>
                <a:ea typeface="Calibri"/>
                <a:cs typeface="Calibri"/>
                <a:sym typeface="Calibri"/>
              </a:rPr>
            </a:br>
            <a:r>
              <a:rPr lang="en-US" sz="2000">
                <a:solidFill>
                  <a:srgbClr val="FFE48F"/>
                </a:solidFill>
                <a:latin typeface="Calibri"/>
                <a:ea typeface="Calibri"/>
                <a:cs typeface="Calibri"/>
                <a:sym typeface="Calibri"/>
              </a:rPr>
              <a:t>[</a:t>
            </a:r>
            <a:r>
              <a:rPr i="1" lang="en-US" sz="2000">
                <a:solidFill>
                  <a:srgbClr val="FFE48F"/>
                </a:solidFill>
                <a:latin typeface="Calibri"/>
                <a:ea typeface="Calibri"/>
                <a:cs typeface="Calibri"/>
                <a:sym typeface="Calibri"/>
              </a:rPr>
              <a:t>i.e.</a:t>
            </a:r>
            <a:r>
              <a:rPr lang="en-US" sz="2000">
                <a:solidFill>
                  <a:srgbClr val="FFE48F"/>
                </a:solidFill>
                <a:latin typeface="Calibri"/>
                <a:ea typeface="Calibri"/>
                <a:cs typeface="Calibri"/>
                <a:sym typeface="Calibri"/>
              </a:rPr>
              <a:t>, is there still a correlation?]</a:t>
            </a:r>
            <a:endParaRPr sz="2400">
              <a:solidFill>
                <a:srgbClr val="FFE48F"/>
              </a:solidFill>
              <a:latin typeface="Calibri"/>
              <a:ea typeface="Calibri"/>
              <a:cs typeface="Calibri"/>
              <a:sym typeface="Calibri"/>
            </a:endParaRPr>
          </a:p>
        </p:txBody>
      </p:sp>
      <p:sp>
        <p:nvSpPr>
          <p:cNvPr id="1562" name="Google Shape;1562;g3b48cf68732_3_535"/>
          <p:cNvSpPr/>
          <p:nvPr/>
        </p:nvSpPr>
        <p:spPr>
          <a:xfrm rot="-3045270">
            <a:off x="3998213" y="4256858"/>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563" name="Google Shape;1563;g3b48cf68732_3_535"/>
          <p:cNvSpPr/>
          <p:nvPr/>
        </p:nvSpPr>
        <p:spPr>
          <a:xfrm rot="-5399915">
            <a:off x="4283520" y="3930793"/>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Google Shape;1564;g3b48cf68732_3_535"/>
          <p:cNvSpPr/>
          <p:nvPr/>
        </p:nvSpPr>
        <p:spPr>
          <a:xfrm rot="2386003">
            <a:off x="11148123" y="4264148"/>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g3b48cf68732_3_580"/>
          <p:cNvSpPr/>
          <p:nvPr/>
        </p:nvSpPr>
        <p:spPr>
          <a:xfrm>
            <a:off x="4882959" y="4183564"/>
            <a:ext cx="532376" cy="519351"/>
          </a:xfrm>
          <a:prstGeom prst="ellipse">
            <a:avLst/>
          </a:prstGeom>
          <a:noFill/>
          <a:ln cap="flat" cmpd="sng" w="28575">
            <a:solidFill>
              <a:schemeClr val="lt1"/>
            </a:solidFill>
            <a:prstDash val="dot"/>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a:t>
            </a:r>
            <a:endParaRPr/>
          </a:p>
        </p:txBody>
      </p:sp>
      <p:sp>
        <p:nvSpPr>
          <p:cNvPr id="1571" name="Google Shape;1571;g3b48cf68732_3_580"/>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r>
              <a:rPr lang="en-US">
                <a:solidFill>
                  <a:srgbClr val="FFC000"/>
                </a:solidFill>
              </a:rPr>
              <a:t>Conditional Effect Sizes</a:t>
            </a:r>
            <a:endParaRPr sz="3600"/>
          </a:p>
        </p:txBody>
      </p:sp>
      <p:pic>
        <p:nvPicPr>
          <p:cNvPr id="1572" name="Google Shape;1572;g3b48cf68732_3_580"/>
          <p:cNvPicPr preferRelativeResize="0"/>
          <p:nvPr/>
        </p:nvPicPr>
        <p:blipFill rotWithShape="1">
          <a:blip r:embed="rId3">
            <a:alphaModFix/>
          </a:blip>
          <a:srcRect b="0" l="0" r="46173" t="0"/>
          <a:stretch/>
        </p:blipFill>
        <p:spPr>
          <a:xfrm>
            <a:off x="6194613" y="3200400"/>
            <a:ext cx="3281316" cy="3657600"/>
          </a:xfrm>
          <a:prstGeom prst="rect">
            <a:avLst/>
          </a:prstGeom>
          <a:noFill/>
          <a:ln>
            <a:noFill/>
          </a:ln>
        </p:spPr>
      </p:pic>
      <p:sp>
        <p:nvSpPr>
          <p:cNvPr id="1573" name="Google Shape;1573;g3b48cf68732_3_580"/>
          <p:cNvSpPr txBox="1"/>
          <p:nvPr/>
        </p:nvSpPr>
        <p:spPr>
          <a:xfrm>
            <a:off x="6820831" y="3429000"/>
            <a:ext cx="2009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Andean Mountains</a:t>
            </a:r>
            <a:endParaRPr/>
          </a:p>
        </p:txBody>
      </p:sp>
      <p:pic>
        <p:nvPicPr>
          <p:cNvPr id="1574" name="Google Shape;1574;g3b48cf68732_3_580"/>
          <p:cNvPicPr preferRelativeResize="0"/>
          <p:nvPr/>
        </p:nvPicPr>
        <p:blipFill rotWithShape="1">
          <a:blip r:embed="rId4">
            <a:alphaModFix/>
          </a:blip>
          <a:srcRect b="26722" l="0" r="0" t="43654"/>
          <a:stretch/>
        </p:blipFill>
        <p:spPr>
          <a:xfrm flipH="1" rot="10800000">
            <a:off x="6718165" y="4358070"/>
            <a:ext cx="1067036" cy="173854"/>
          </a:xfrm>
          <a:prstGeom prst="ellipse">
            <a:avLst/>
          </a:prstGeom>
          <a:noFill/>
          <a:ln>
            <a:noFill/>
          </a:ln>
        </p:spPr>
      </p:pic>
      <p:pic>
        <p:nvPicPr>
          <p:cNvPr descr="undefined" id="1575" name="Google Shape;1575;g3b48cf68732_3_580"/>
          <p:cNvPicPr preferRelativeResize="0"/>
          <p:nvPr/>
        </p:nvPicPr>
        <p:blipFill rotWithShape="1">
          <a:blip r:embed="rId5">
            <a:alphaModFix/>
          </a:blip>
          <a:srcRect b="33471" l="1465" r="0" t="22597"/>
          <a:stretch/>
        </p:blipFill>
        <p:spPr>
          <a:xfrm>
            <a:off x="7354172" y="3909767"/>
            <a:ext cx="1224446" cy="365196"/>
          </a:xfrm>
          <a:prstGeom prst="rect">
            <a:avLst/>
          </a:prstGeom>
          <a:noFill/>
          <a:ln>
            <a:noFill/>
          </a:ln>
        </p:spPr>
      </p:pic>
      <p:pic>
        <p:nvPicPr>
          <p:cNvPr id="1576" name="Google Shape;1576;g3b48cf68732_3_580"/>
          <p:cNvPicPr preferRelativeResize="0"/>
          <p:nvPr/>
        </p:nvPicPr>
        <p:blipFill rotWithShape="1">
          <a:blip r:embed="rId6">
            <a:alphaModFix/>
          </a:blip>
          <a:srcRect b="0" l="0" r="0" t="0"/>
          <a:stretch/>
        </p:blipFill>
        <p:spPr>
          <a:xfrm>
            <a:off x="9804211" y="3705434"/>
            <a:ext cx="2134388" cy="1405573"/>
          </a:xfrm>
          <a:prstGeom prst="rect">
            <a:avLst/>
          </a:prstGeom>
          <a:noFill/>
          <a:ln>
            <a:noFill/>
          </a:ln>
        </p:spPr>
      </p:pic>
      <p:sp>
        <p:nvSpPr>
          <p:cNvPr id="1577" name="Google Shape;1577;g3b48cf68732_3_580"/>
          <p:cNvSpPr txBox="1"/>
          <p:nvPr/>
        </p:nvSpPr>
        <p:spPr>
          <a:xfrm>
            <a:off x="10305099" y="5300792"/>
            <a:ext cx="13660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Ubuntu"/>
                <a:ea typeface="Ubuntu"/>
                <a:cs typeface="Ubuntu"/>
                <a:sym typeface="Ubuntu"/>
              </a:rPr>
              <a:t>λ|A ⊥ L</a:t>
            </a:r>
            <a:endParaRPr b="1" sz="2800">
              <a:solidFill>
                <a:srgbClr val="FFFFFF"/>
              </a:solidFill>
              <a:latin typeface="Ubuntu"/>
              <a:ea typeface="Ubuntu"/>
              <a:cs typeface="Ubuntu"/>
              <a:sym typeface="Ubuntu"/>
            </a:endParaRPr>
          </a:p>
        </p:txBody>
      </p:sp>
      <p:sp>
        <p:nvSpPr>
          <p:cNvPr id="1578" name="Google Shape;1578;g3b48cf68732_3_580"/>
          <p:cNvSpPr/>
          <p:nvPr/>
        </p:nvSpPr>
        <p:spPr>
          <a:xfrm>
            <a:off x="8759431" y="5333462"/>
            <a:ext cx="632495"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79" name="Google Shape;1579;g3b48cf68732_3_580"/>
          <p:cNvSpPr/>
          <p:nvPr/>
        </p:nvSpPr>
        <p:spPr>
          <a:xfrm>
            <a:off x="7415015" y="4922112"/>
            <a:ext cx="632495"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0" name="Google Shape;1580;g3b48cf68732_3_580"/>
          <p:cNvSpPr txBox="1"/>
          <p:nvPr/>
        </p:nvSpPr>
        <p:spPr>
          <a:xfrm>
            <a:off x="3802325" y="5288780"/>
            <a:ext cx="16834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Ubuntu"/>
                <a:ea typeface="Ubuntu"/>
                <a:cs typeface="Ubuntu"/>
                <a:sym typeface="Ubuntu"/>
              </a:rPr>
              <a:t>A|L ⊥ λ|L</a:t>
            </a:r>
            <a:endParaRPr/>
          </a:p>
        </p:txBody>
      </p:sp>
      <p:pic>
        <p:nvPicPr>
          <p:cNvPr id="1581" name="Google Shape;1581;g3b48cf68732_3_580"/>
          <p:cNvPicPr preferRelativeResize="0"/>
          <p:nvPr/>
        </p:nvPicPr>
        <p:blipFill rotWithShape="1">
          <a:blip r:embed="rId7">
            <a:alphaModFix/>
          </a:blip>
          <a:srcRect b="0" l="0" r="0" t="0"/>
          <a:stretch/>
        </p:blipFill>
        <p:spPr>
          <a:xfrm>
            <a:off x="3617004" y="3692190"/>
            <a:ext cx="2134389" cy="1405573"/>
          </a:xfrm>
          <a:prstGeom prst="rect">
            <a:avLst/>
          </a:prstGeom>
          <a:noFill/>
          <a:ln>
            <a:noFill/>
          </a:ln>
        </p:spPr>
      </p:pic>
      <p:pic>
        <p:nvPicPr>
          <p:cNvPr id="1582" name="Google Shape;1582;g3b48cf68732_3_580"/>
          <p:cNvPicPr preferRelativeResize="0"/>
          <p:nvPr/>
        </p:nvPicPr>
        <p:blipFill rotWithShape="1">
          <a:blip r:embed="rId3">
            <a:alphaModFix/>
          </a:blip>
          <a:srcRect b="0" l="0" r="46173" t="0"/>
          <a:stretch/>
        </p:blipFill>
        <p:spPr>
          <a:xfrm>
            <a:off x="17104" y="3187157"/>
            <a:ext cx="3281316" cy="3657600"/>
          </a:xfrm>
          <a:prstGeom prst="rect">
            <a:avLst/>
          </a:prstGeom>
          <a:noFill/>
          <a:ln>
            <a:noFill/>
          </a:ln>
        </p:spPr>
      </p:pic>
      <p:sp>
        <p:nvSpPr>
          <p:cNvPr id="1583" name="Google Shape;1583;g3b48cf68732_3_580"/>
          <p:cNvSpPr txBox="1"/>
          <p:nvPr/>
        </p:nvSpPr>
        <p:spPr>
          <a:xfrm>
            <a:off x="643322" y="3415757"/>
            <a:ext cx="2009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Andean Mountains</a:t>
            </a:r>
            <a:endParaRPr/>
          </a:p>
        </p:txBody>
      </p:sp>
      <p:pic>
        <p:nvPicPr>
          <p:cNvPr id="1584" name="Google Shape;1584;g3b48cf68732_3_580"/>
          <p:cNvPicPr preferRelativeResize="0"/>
          <p:nvPr/>
        </p:nvPicPr>
        <p:blipFill rotWithShape="1">
          <a:blip r:embed="rId4">
            <a:alphaModFix/>
          </a:blip>
          <a:srcRect b="26722" l="0" r="0" t="43654"/>
          <a:stretch/>
        </p:blipFill>
        <p:spPr>
          <a:xfrm flipH="1" rot="10800000">
            <a:off x="540656" y="4344827"/>
            <a:ext cx="1067036" cy="173854"/>
          </a:xfrm>
          <a:prstGeom prst="ellipse">
            <a:avLst/>
          </a:prstGeom>
          <a:noFill/>
          <a:ln>
            <a:noFill/>
          </a:ln>
        </p:spPr>
      </p:pic>
      <p:pic>
        <p:nvPicPr>
          <p:cNvPr descr="undefined" id="1585" name="Google Shape;1585;g3b48cf68732_3_580"/>
          <p:cNvPicPr preferRelativeResize="0"/>
          <p:nvPr/>
        </p:nvPicPr>
        <p:blipFill rotWithShape="1">
          <a:blip r:embed="rId5">
            <a:alphaModFix/>
          </a:blip>
          <a:srcRect b="33471" l="1465" r="0" t="22597"/>
          <a:stretch/>
        </p:blipFill>
        <p:spPr>
          <a:xfrm>
            <a:off x="1176663" y="3896524"/>
            <a:ext cx="1224446" cy="365196"/>
          </a:xfrm>
          <a:prstGeom prst="rect">
            <a:avLst/>
          </a:prstGeom>
          <a:noFill/>
          <a:ln>
            <a:noFill/>
          </a:ln>
        </p:spPr>
      </p:pic>
      <p:sp>
        <p:nvSpPr>
          <p:cNvPr id="1586" name="Google Shape;1586;g3b48cf68732_3_580"/>
          <p:cNvSpPr/>
          <p:nvPr/>
        </p:nvSpPr>
        <p:spPr>
          <a:xfrm>
            <a:off x="1885165" y="5442951"/>
            <a:ext cx="1368441"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7" name="Google Shape;1587;g3b48cf68732_3_580"/>
          <p:cNvSpPr/>
          <p:nvPr/>
        </p:nvSpPr>
        <p:spPr>
          <a:xfrm>
            <a:off x="10187126" y="4157510"/>
            <a:ext cx="532376" cy="519351"/>
          </a:xfrm>
          <a:prstGeom prst="ellipse">
            <a:avLst/>
          </a:prstGeom>
          <a:noFill/>
          <a:ln cap="flat" cmpd="sng" w="28575">
            <a:solidFill>
              <a:schemeClr val="lt1"/>
            </a:solidFill>
            <a:prstDash val="dot"/>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a:t>
            </a:r>
            <a:endParaRPr/>
          </a:p>
        </p:txBody>
      </p:sp>
      <p:sp>
        <p:nvSpPr>
          <p:cNvPr id="1588" name="Google Shape;1588;g3b48cf68732_3_580"/>
          <p:cNvSpPr txBox="1"/>
          <p:nvPr/>
        </p:nvSpPr>
        <p:spPr>
          <a:xfrm>
            <a:off x="609593" y="1003144"/>
            <a:ext cx="11255829" cy="88246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Does conditioning on one factor reveal a remaining effect of the other?</a:t>
            </a:r>
            <a:br>
              <a:rPr lang="en-US" sz="2400">
                <a:solidFill>
                  <a:schemeClr val="lt1"/>
                </a:solidFill>
                <a:latin typeface="Calibri"/>
                <a:ea typeface="Calibri"/>
                <a:cs typeface="Calibri"/>
                <a:sym typeface="Calibri"/>
              </a:rPr>
            </a:br>
            <a:r>
              <a:rPr lang="en-US" sz="2000">
                <a:solidFill>
                  <a:srgbClr val="FFE48F"/>
                </a:solidFill>
                <a:latin typeface="Calibri"/>
                <a:ea typeface="Calibri"/>
                <a:cs typeface="Calibri"/>
                <a:sym typeface="Calibri"/>
              </a:rPr>
              <a:t>[</a:t>
            </a:r>
            <a:r>
              <a:rPr i="1" lang="en-US" sz="2000">
                <a:solidFill>
                  <a:srgbClr val="FFE48F"/>
                </a:solidFill>
                <a:latin typeface="Calibri"/>
                <a:ea typeface="Calibri"/>
                <a:cs typeface="Calibri"/>
                <a:sym typeface="Calibri"/>
              </a:rPr>
              <a:t>i.e.</a:t>
            </a:r>
            <a:r>
              <a:rPr lang="en-US" sz="2000">
                <a:solidFill>
                  <a:srgbClr val="FFE48F"/>
                </a:solidFill>
                <a:latin typeface="Calibri"/>
                <a:ea typeface="Calibri"/>
                <a:cs typeface="Calibri"/>
                <a:sym typeface="Calibri"/>
              </a:rPr>
              <a:t>, is there still a correlation?]</a:t>
            </a:r>
            <a:endParaRPr sz="2400">
              <a:solidFill>
                <a:srgbClr val="FFE48F"/>
              </a:solidFill>
              <a:latin typeface="Calibri"/>
              <a:ea typeface="Calibri"/>
              <a:cs typeface="Calibri"/>
              <a:sym typeface="Calibri"/>
            </a:endParaRPr>
          </a:p>
        </p:txBody>
      </p:sp>
      <p:sp>
        <p:nvSpPr>
          <p:cNvPr id="1589" name="Google Shape;1589;g3b48cf68732_3_580"/>
          <p:cNvSpPr txBox="1"/>
          <p:nvPr>
            <p:ph idx="1" type="body"/>
          </p:nvPr>
        </p:nvSpPr>
        <p:spPr>
          <a:xfrm>
            <a:off x="174171" y="2157110"/>
            <a:ext cx="5682339" cy="140557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n-US" sz="2400"/>
              <a:t>Do the </a:t>
            </a:r>
            <a:r>
              <a:rPr lang="en-US" sz="2400">
                <a:solidFill>
                  <a:srgbClr val="AF9EDC"/>
                </a:solidFill>
              </a:rPr>
              <a:t>Andes</a:t>
            </a:r>
            <a:r>
              <a:rPr lang="en-US" sz="2400"/>
              <a:t> show an effect on rate after </a:t>
            </a:r>
            <a:r>
              <a:rPr lang="en-US" sz="2400">
                <a:solidFill>
                  <a:srgbClr val="FFC000"/>
                </a:solidFill>
              </a:rPr>
              <a:t>conditioning</a:t>
            </a:r>
            <a:r>
              <a:rPr lang="en-US" sz="2400"/>
              <a:t> on </a:t>
            </a:r>
            <a:r>
              <a:rPr lang="en-US" sz="2400">
                <a:solidFill>
                  <a:srgbClr val="E28E7B"/>
                </a:solidFill>
              </a:rPr>
              <a:t>clade</a:t>
            </a:r>
            <a:r>
              <a:rPr lang="en-US" sz="2400"/>
              <a:t>?</a:t>
            </a:r>
            <a:endParaRPr/>
          </a:p>
        </p:txBody>
      </p:sp>
      <p:sp>
        <p:nvSpPr>
          <p:cNvPr id="1590" name="Google Shape;1590;g3b48cf68732_3_580"/>
          <p:cNvSpPr txBox="1"/>
          <p:nvPr/>
        </p:nvSpPr>
        <p:spPr>
          <a:xfrm>
            <a:off x="6357858" y="2157110"/>
            <a:ext cx="5682339" cy="140557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Does </a:t>
            </a:r>
            <a:r>
              <a:rPr lang="en-US" sz="2400">
                <a:solidFill>
                  <a:srgbClr val="E28E7B"/>
                </a:solidFill>
                <a:latin typeface="Calibri"/>
                <a:ea typeface="Calibri"/>
                <a:cs typeface="Calibri"/>
                <a:sym typeface="Calibri"/>
              </a:rPr>
              <a:t>clade</a:t>
            </a:r>
            <a:r>
              <a:rPr lang="en-US" sz="2400">
                <a:solidFill>
                  <a:schemeClr val="lt1"/>
                </a:solidFill>
                <a:latin typeface="Calibri"/>
                <a:ea typeface="Calibri"/>
                <a:cs typeface="Calibri"/>
                <a:sym typeface="Calibri"/>
              </a:rPr>
              <a:t> show an effect on rate </a:t>
            </a:r>
            <a:br>
              <a:rPr lang="en-US" sz="2400">
                <a:solidFill>
                  <a:schemeClr val="lt1"/>
                </a:solidFill>
                <a:latin typeface="Calibri"/>
                <a:ea typeface="Calibri"/>
                <a:cs typeface="Calibri"/>
                <a:sym typeface="Calibri"/>
              </a:rPr>
            </a:br>
            <a:r>
              <a:rPr lang="en-US" sz="2400">
                <a:solidFill>
                  <a:schemeClr val="lt1"/>
                </a:solidFill>
                <a:latin typeface="Calibri"/>
                <a:ea typeface="Calibri"/>
                <a:cs typeface="Calibri"/>
                <a:sym typeface="Calibri"/>
              </a:rPr>
              <a:t>after </a:t>
            </a:r>
            <a:r>
              <a:rPr lang="en-US" sz="2400">
                <a:solidFill>
                  <a:srgbClr val="FFC000"/>
                </a:solidFill>
                <a:latin typeface="Calibri"/>
                <a:ea typeface="Calibri"/>
                <a:cs typeface="Calibri"/>
                <a:sym typeface="Calibri"/>
              </a:rPr>
              <a:t>conditioning</a:t>
            </a:r>
            <a:r>
              <a:rPr lang="en-US" sz="2400">
                <a:solidFill>
                  <a:schemeClr val="lt1"/>
                </a:solidFill>
                <a:latin typeface="Calibri"/>
                <a:ea typeface="Calibri"/>
                <a:cs typeface="Calibri"/>
                <a:sym typeface="Calibri"/>
              </a:rPr>
              <a:t> on the </a:t>
            </a:r>
            <a:r>
              <a:rPr lang="en-US" sz="2400">
                <a:solidFill>
                  <a:srgbClr val="AF9EDC"/>
                </a:solidFill>
                <a:latin typeface="Calibri"/>
                <a:ea typeface="Calibri"/>
                <a:cs typeface="Calibri"/>
                <a:sym typeface="Calibri"/>
              </a:rPr>
              <a:t>Andes</a:t>
            </a:r>
            <a:r>
              <a:rPr lang="en-US" sz="2400">
                <a:solidFill>
                  <a:schemeClr val="lt1"/>
                </a:solidFill>
                <a:latin typeface="Calibri"/>
                <a:ea typeface="Calibri"/>
                <a:cs typeface="Calibri"/>
                <a:sym typeface="Calibri"/>
              </a:rPr>
              <a:t>?</a:t>
            </a:r>
            <a:endParaRPr sz="2400">
              <a:solidFill>
                <a:schemeClr val="lt1"/>
              </a:solidFill>
              <a:latin typeface="Calibri"/>
              <a:ea typeface="Calibri"/>
              <a:cs typeface="Calibri"/>
              <a:sym typeface="Calibri"/>
            </a:endParaRPr>
          </a:p>
        </p:txBody>
      </p:sp>
      <p:sp>
        <p:nvSpPr>
          <p:cNvPr id="1591" name="Google Shape;1591;g3b48cf68732_3_580"/>
          <p:cNvSpPr/>
          <p:nvPr/>
        </p:nvSpPr>
        <p:spPr>
          <a:xfrm rot="-3045270">
            <a:off x="3998213" y="4256858"/>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Google Shape;1592;g3b48cf68732_3_580"/>
          <p:cNvSpPr/>
          <p:nvPr/>
        </p:nvSpPr>
        <p:spPr>
          <a:xfrm rot="-5399915">
            <a:off x="4283520" y="3930793"/>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593" name="Google Shape;1593;g3b48cf68732_3_580"/>
          <p:cNvSpPr/>
          <p:nvPr/>
        </p:nvSpPr>
        <p:spPr>
          <a:xfrm rot="2386003">
            <a:off x="11148123" y="4264148"/>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g3b48cf68732_3_607"/>
          <p:cNvSpPr txBox="1"/>
          <p:nvPr>
            <p:ph type="title"/>
          </p:nvPr>
        </p:nvSpPr>
        <p:spPr>
          <a:xfrm>
            <a:off x="417250" y="178687"/>
            <a:ext cx="11363418" cy="7199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Calibri"/>
              <a:buNone/>
            </a:pPr>
            <a:r>
              <a:rPr lang="en-US" sz="3600"/>
              <a:t>Causal Diversification: </a:t>
            </a:r>
            <a:r>
              <a:rPr lang="en-US">
                <a:solidFill>
                  <a:srgbClr val="FFC000"/>
                </a:solidFill>
              </a:rPr>
              <a:t>Conditional Effect Sizes</a:t>
            </a:r>
            <a:endParaRPr sz="3600"/>
          </a:p>
        </p:txBody>
      </p:sp>
      <p:pic>
        <p:nvPicPr>
          <p:cNvPr id="1600" name="Google Shape;1600;g3b48cf68732_3_607"/>
          <p:cNvPicPr preferRelativeResize="0"/>
          <p:nvPr/>
        </p:nvPicPr>
        <p:blipFill rotWithShape="1">
          <a:blip r:embed="rId3">
            <a:alphaModFix/>
          </a:blip>
          <a:srcRect b="0" l="0" r="46173" t="0"/>
          <a:stretch/>
        </p:blipFill>
        <p:spPr>
          <a:xfrm>
            <a:off x="6194613" y="3200400"/>
            <a:ext cx="3281316" cy="3657600"/>
          </a:xfrm>
          <a:prstGeom prst="rect">
            <a:avLst/>
          </a:prstGeom>
          <a:noFill/>
          <a:ln>
            <a:noFill/>
          </a:ln>
        </p:spPr>
      </p:pic>
      <p:sp>
        <p:nvSpPr>
          <p:cNvPr id="1601" name="Google Shape;1601;g3b48cf68732_3_607"/>
          <p:cNvSpPr txBox="1"/>
          <p:nvPr/>
        </p:nvSpPr>
        <p:spPr>
          <a:xfrm>
            <a:off x="6820831" y="3429000"/>
            <a:ext cx="2009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Andean Mountains</a:t>
            </a:r>
            <a:endParaRPr/>
          </a:p>
        </p:txBody>
      </p:sp>
      <p:pic>
        <p:nvPicPr>
          <p:cNvPr id="1602" name="Google Shape;1602;g3b48cf68732_3_607"/>
          <p:cNvPicPr preferRelativeResize="0"/>
          <p:nvPr/>
        </p:nvPicPr>
        <p:blipFill rotWithShape="1">
          <a:blip r:embed="rId4">
            <a:alphaModFix/>
          </a:blip>
          <a:srcRect b="26722" l="0" r="0" t="43654"/>
          <a:stretch/>
        </p:blipFill>
        <p:spPr>
          <a:xfrm flipH="1" rot="10800000">
            <a:off x="6718165" y="4358070"/>
            <a:ext cx="1067036" cy="173854"/>
          </a:xfrm>
          <a:prstGeom prst="ellipse">
            <a:avLst/>
          </a:prstGeom>
          <a:noFill/>
          <a:ln>
            <a:noFill/>
          </a:ln>
        </p:spPr>
      </p:pic>
      <p:pic>
        <p:nvPicPr>
          <p:cNvPr descr="undefined" id="1603" name="Google Shape;1603;g3b48cf68732_3_607"/>
          <p:cNvPicPr preferRelativeResize="0"/>
          <p:nvPr/>
        </p:nvPicPr>
        <p:blipFill rotWithShape="1">
          <a:blip r:embed="rId5">
            <a:alphaModFix/>
          </a:blip>
          <a:srcRect b="33471" l="1465" r="0" t="22597"/>
          <a:stretch/>
        </p:blipFill>
        <p:spPr>
          <a:xfrm>
            <a:off x="7354172" y="3909767"/>
            <a:ext cx="1224446" cy="365196"/>
          </a:xfrm>
          <a:prstGeom prst="rect">
            <a:avLst/>
          </a:prstGeom>
          <a:noFill/>
          <a:ln>
            <a:noFill/>
          </a:ln>
        </p:spPr>
      </p:pic>
      <p:sp>
        <p:nvSpPr>
          <p:cNvPr id="1604" name="Google Shape;1604;g3b48cf68732_3_607"/>
          <p:cNvSpPr/>
          <p:nvPr/>
        </p:nvSpPr>
        <p:spPr>
          <a:xfrm rot="10800000">
            <a:off x="7354172" y="6030769"/>
            <a:ext cx="754183" cy="249171"/>
          </a:xfrm>
          <a:prstGeom prst="rightArrow">
            <a:avLst>
              <a:gd fmla="val 50000" name="adj1"/>
              <a:gd fmla="val 50000" name="adj2"/>
            </a:avLst>
          </a:prstGeom>
          <a:gradFill>
            <a:gsLst>
              <a:gs pos="0">
                <a:srgbClr val="FFC000"/>
              </a:gs>
              <a:gs pos="100000">
                <a:srgbClr val="9EE9D4"/>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05" name="Google Shape;1605;g3b48cf68732_3_607"/>
          <p:cNvPicPr preferRelativeResize="0"/>
          <p:nvPr/>
        </p:nvPicPr>
        <p:blipFill rotWithShape="1">
          <a:blip r:embed="rId6">
            <a:alphaModFix/>
          </a:blip>
          <a:srcRect b="0" l="0" r="0" t="0"/>
          <a:stretch/>
        </p:blipFill>
        <p:spPr>
          <a:xfrm>
            <a:off x="9804211" y="3705434"/>
            <a:ext cx="2134388" cy="1405573"/>
          </a:xfrm>
          <a:prstGeom prst="rect">
            <a:avLst/>
          </a:prstGeom>
          <a:noFill/>
          <a:ln>
            <a:noFill/>
          </a:ln>
        </p:spPr>
      </p:pic>
      <p:sp>
        <p:nvSpPr>
          <p:cNvPr id="1606" name="Google Shape;1606;g3b48cf68732_3_607"/>
          <p:cNvSpPr txBox="1"/>
          <p:nvPr/>
        </p:nvSpPr>
        <p:spPr>
          <a:xfrm>
            <a:off x="10305099" y="5300792"/>
            <a:ext cx="136608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Ubuntu"/>
                <a:ea typeface="Ubuntu"/>
                <a:cs typeface="Ubuntu"/>
                <a:sym typeface="Ubuntu"/>
              </a:rPr>
              <a:t>λ|A ⊥ L</a:t>
            </a:r>
            <a:endParaRPr b="1" sz="2800">
              <a:solidFill>
                <a:srgbClr val="FFFFFF"/>
              </a:solidFill>
              <a:latin typeface="Ubuntu"/>
              <a:ea typeface="Ubuntu"/>
              <a:cs typeface="Ubuntu"/>
              <a:sym typeface="Ubuntu"/>
            </a:endParaRPr>
          </a:p>
        </p:txBody>
      </p:sp>
      <p:sp>
        <p:nvSpPr>
          <p:cNvPr id="1607" name="Google Shape;1607;g3b48cf68732_3_607"/>
          <p:cNvSpPr/>
          <p:nvPr/>
        </p:nvSpPr>
        <p:spPr>
          <a:xfrm>
            <a:off x="8759431" y="5333462"/>
            <a:ext cx="632495"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8" name="Google Shape;1608;g3b48cf68732_3_607"/>
          <p:cNvSpPr/>
          <p:nvPr/>
        </p:nvSpPr>
        <p:spPr>
          <a:xfrm>
            <a:off x="7415015" y="4922112"/>
            <a:ext cx="632495"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9" name="Google Shape;1609;g3b48cf68732_3_607"/>
          <p:cNvSpPr txBox="1"/>
          <p:nvPr/>
        </p:nvSpPr>
        <p:spPr>
          <a:xfrm>
            <a:off x="3802325" y="5288780"/>
            <a:ext cx="16834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Ubuntu"/>
                <a:ea typeface="Ubuntu"/>
                <a:cs typeface="Ubuntu"/>
                <a:sym typeface="Ubuntu"/>
              </a:rPr>
              <a:t>A|L ⊥ λ|L</a:t>
            </a:r>
            <a:endParaRPr/>
          </a:p>
        </p:txBody>
      </p:sp>
      <p:pic>
        <p:nvPicPr>
          <p:cNvPr id="1610" name="Google Shape;1610;g3b48cf68732_3_607"/>
          <p:cNvPicPr preferRelativeResize="0"/>
          <p:nvPr/>
        </p:nvPicPr>
        <p:blipFill rotWithShape="1">
          <a:blip r:embed="rId7">
            <a:alphaModFix/>
          </a:blip>
          <a:srcRect b="0" l="0" r="0" t="0"/>
          <a:stretch/>
        </p:blipFill>
        <p:spPr>
          <a:xfrm>
            <a:off x="3617004" y="3692190"/>
            <a:ext cx="2134389" cy="1405573"/>
          </a:xfrm>
          <a:prstGeom prst="rect">
            <a:avLst/>
          </a:prstGeom>
          <a:noFill/>
          <a:ln>
            <a:noFill/>
          </a:ln>
        </p:spPr>
      </p:pic>
      <p:pic>
        <p:nvPicPr>
          <p:cNvPr id="1611" name="Google Shape;1611;g3b48cf68732_3_607"/>
          <p:cNvPicPr preferRelativeResize="0"/>
          <p:nvPr/>
        </p:nvPicPr>
        <p:blipFill rotWithShape="1">
          <a:blip r:embed="rId3">
            <a:alphaModFix/>
          </a:blip>
          <a:srcRect b="0" l="0" r="46173" t="0"/>
          <a:stretch/>
        </p:blipFill>
        <p:spPr>
          <a:xfrm>
            <a:off x="17104" y="3187157"/>
            <a:ext cx="3281316" cy="3657600"/>
          </a:xfrm>
          <a:prstGeom prst="rect">
            <a:avLst/>
          </a:prstGeom>
          <a:noFill/>
          <a:ln>
            <a:noFill/>
          </a:ln>
        </p:spPr>
      </p:pic>
      <p:sp>
        <p:nvSpPr>
          <p:cNvPr id="1612" name="Google Shape;1612;g3b48cf68732_3_607"/>
          <p:cNvSpPr txBox="1"/>
          <p:nvPr/>
        </p:nvSpPr>
        <p:spPr>
          <a:xfrm>
            <a:off x="643322" y="3415757"/>
            <a:ext cx="20093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Andean Mountains</a:t>
            </a:r>
            <a:endParaRPr/>
          </a:p>
        </p:txBody>
      </p:sp>
      <p:pic>
        <p:nvPicPr>
          <p:cNvPr id="1613" name="Google Shape;1613;g3b48cf68732_3_607"/>
          <p:cNvPicPr preferRelativeResize="0"/>
          <p:nvPr/>
        </p:nvPicPr>
        <p:blipFill rotWithShape="1">
          <a:blip r:embed="rId4">
            <a:alphaModFix/>
          </a:blip>
          <a:srcRect b="26722" l="0" r="0" t="43654"/>
          <a:stretch/>
        </p:blipFill>
        <p:spPr>
          <a:xfrm flipH="1" rot="10800000">
            <a:off x="540656" y="4344827"/>
            <a:ext cx="1067036" cy="173854"/>
          </a:xfrm>
          <a:prstGeom prst="ellipse">
            <a:avLst/>
          </a:prstGeom>
          <a:noFill/>
          <a:ln>
            <a:noFill/>
          </a:ln>
        </p:spPr>
      </p:pic>
      <p:pic>
        <p:nvPicPr>
          <p:cNvPr descr="undefined" id="1614" name="Google Shape;1614;g3b48cf68732_3_607"/>
          <p:cNvPicPr preferRelativeResize="0"/>
          <p:nvPr/>
        </p:nvPicPr>
        <p:blipFill rotWithShape="1">
          <a:blip r:embed="rId5">
            <a:alphaModFix/>
          </a:blip>
          <a:srcRect b="33471" l="1465" r="0" t="22597"/>
          <a:stretch/>
        </p:blipFill>
        <p:spPr>
          <a:xfrm>
            <a:off x="1176663" y="3896524"/>
            <a:ext cx="1224446" cy="365196"/>
          </a:xfrm>
          <a:prstGeom prst="rect">
            <a:avLst/>
          </a:prstGeom>
          <a:noFill/>
          <a:ln>
            <a:noFill/>
          </a:ln>
        </p:spPr>
      </p:pic>
      <p:sp>
        <p:nvSpPr>
          <p:cNvPr id="1615" name="Google Shape;1615;g3b48cf68732_3_607"/>
          <p:cNvSpPr/>
          <p:nvPr/>
        </p:nvSpPr>
        <p:spPr>
          <a:xfrm rot="-2134029">
            <a:off x="1066341" y="5771466"/>
            <a:ext cx="406856" cy="248836"/>
          </a:xfrm>
          <a:prstGeom prst="rightArrow">
            <a:avLst>
              <a:gd fmla="val 50000" name="adj1"/>
              <a:gd fmla="val 50000" name="adj2"/>
            </a:avLst>
          </a:prstGeom>
          <a:gradFill>
            <a:gsLst>
              <a:gs pos="0">
                <a:srgbClr val="9EE9D4"/>
              </a:gs>
              <a:gs pos="100000">
                <a:srgbClr val="1E8369"/>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Google Shape;1616;g3b48cf68732_3_607"/>
          <p:cNvSpPr/>
          <p:nvPr/>
        </p:nvSpPr>
        <p:spPr>
          <a:xfrm>
            <a:off x="1885165" y="5442951"/>
            <a:ext cx="1368441" cy="1021041"/>
          </a:xfrm>
          <a:prstGeom prst="rect">
            <a:avLst/>
          </a:prstGeom>
          <a:solidFill>
            <a:srgbClr val="FFFFFF">
              <a:alpha val="6901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17" name="Google Shape;1617;g3b48cf68732_3_607"/>
          <p:cNvCxnSpPr/>
          <p:nvPr/>
        </p:nvCxnSpPr>
        <p:spPr>
          <a:xfrm flipH="1">
            <a:off x="4935340" y="4183564"/>
            <a:ext cx="361962" cy="433260"/>
          </a:xfrm>
          <a:prstGeom prst="straightConnector1">
            <a:avLst/>
          </a:prstGeom>
          <a:noFill/>
          <a:ln cap="flat" cmpd="sng" w="38100">
            <a:solidFill>
              <a:schemeClr val="accent4"/>
            </a:solidFill>
            <a:prstDash val="solid"/>
            <a:miter lim="800000"/>
            <a:headEnd len="sm" w="sm" type="none"/>
            <a:tailEnd len="med" w="med" type="triangle"/>
          </a:ln>
        </p:spPr>
      </p:cxnSp>
      <p:sp>
        <p:nvSpPr>
          <p:cNvPr id="1618" name="Google Shape;1618;g3b48cf68732_3_607"/>
          <p:cNvSpPr/>
          <p:nvPr/>
        </p:nvSpPr>
        <p:spPr>
          <a:xfrm>
            <a:off x="10187126" y="4157510"/>
            <a:ext cx="532376" cy="519351"/>
          </a:xfrm>
          <a:prstGeom prst="ellipse">
            <a:avLst/>
          </a:prstGeom>
          <a:noFill/>
          <a:ln cap="flat" cmpd="sng" w="28575">
            <a:solidFill>
              <a:schemeClr val="lt1"/>
            </a:solidFill>
            <a:prstDash val="dot"/>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Calibri"/>
              <a:ea typeface="Calibri"/>
              <a:cs typeface="Calibri"/>
              <a:sym typeface="Calibri"/>
            </a:endParaRPr>
          </a:p>
        </p:txBody>
      </p:sp>
      <p:sp>
        <p:nvSpPr>
          <p:cNvPr id="1619" name="Google Shape;1619;g3b48cf68732_3_607"/>
          <p:cNvSpPr txBox="1"/>
          <p:nvPr/>
        </p:nvSpPr>
        <p:spPr>
          <a:xfrm>
            <a:off x="609593" y="1003144"/>
            <a:ext cx="11255829" cy="88246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Does conditioning on one factor reveal a remaining effect of the other?</a:t>
            </a:r>
            <a:br>
              <a:rPr lang="en-US" sz="2400">
                <a:solidFill>
                  <a:schemeClr val="lt1"/>
                </a:solidFill>
                <a:latin typeface="Calibri"/>
                <a:ea typeface="Calibri"/>
                <a:cs typeface="Calibri"/>
                <a:sym typeface="Calibri"/>
              </a:rPr>
            </a:br>
            <a:r>
              <a:rPr lang="en-US" sz="2000">
                <a:solidFill>
                  <a:srgbClr val="FFE48F"/>
                </a:solidFill>
                <a:latin typeface="Calibri"/>
                <a:ea typeface="Calibri"/>
                <a:cs typeface="Calibri"/>
                <a:sym typeface="Calibri"/>
              </a:rPr>
              <a:t>[</a:t>
            </a:r>
            <a:r>
              <a:rPr i="1" lang="en-US" sz="2000">
                <a:solidFill>
                  <a:srgbClr val="FFE48F"/>
                </a:solidFill>
                <a:latin typeface="Calibri"/>
                <a:ea typeface="Calibri"/>
                <a:cs typeface="Calibri"/>
                <a:sym typeface="Calibri"/>
              </a:rPr>
              <a:t>i.e.</a:t>
            </a:r>
            <a:r>
              <a:rPr lang="en-US" sz="2000">
                <a:solidFill>
                  <a:srgbClr val="FFE48F"/>
                </a:solidFill>
                <a:latin typeface="Calibri"/>
                <a:ea typeface="Calibri"/>
                <a:cs typeface="Calibri"/>
                <a:sym typeface="Calibri"/>
              </a:rPr>
              <a:t>, is there still a correlation?]</a:t>
            </a:r>
            <a:endParaRPr sz="2400">
              <a:solidFill>
                <a:srgbClr val="FFE48F"/>
              </a:solidFill>
              <a:latin typeface="Calibri"/>
              <a:ea typeface="Calibri"/>
              <a:cs typeface="Calibri"/>
              <a:sym typeface="Calibri"/>
            </a:endParaRPr>
          </a:p>
        </p:txBody>
      </p:sp>
      <p:sp>
        <p:nvSpPr>
          <p:cNvPr id="1620" name="Google Shape;1620;g3b48cf68732_3_607"/>
          <p:cNvSpPr txBox="1"/>
          <p:nvPr>
            <p:ph idx="1" type="body"/>
          </p:nvPr>
        </p:nvSpPr>
        <p:spPr>
          <a:xfrm>
            <a:off x="174171" y="2157110"/>
            <a:ext cx="5834143" cy="140557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400"/>
              <a:buChar char="•"/>
            </a:pPr>
            <a:r>
              <a:rPr lang="en-US" sz="2400"/>
              <a:t>Correlation strong!</a:t>
            </a:r>
            <a:endParaRPr/>
          </a:p>
          <a:p>
            <a:pPr indent="-358775" lvl="0" marL="358775" rtl="0" algn="l">
              <a:lnSpc>
                <a:spcPct val="90000"/>
              </a:lnSpc>
              <a:spcBef>
                <a:spcPts val="1000"/>
              </a:spcBef>
              <a:spcAft>
                <a:spcPts val="0"/>
              </a:spcAft>
              <a:buClr>
                <a:srgbClr val="AF9EDC"/>
              </a:buClr>
              <a:buSzPts val="2400"/>
              <a:buFont typeface="Noto Sans Symbols"/>
              <a:buChar char="🡪"/>
            </a:pPr>
            <a:r>
              <a:rPr lang="en-US" sz="2400">
                <a:solidFill>
                  <a:srgbClr val="AF9EDC"/>
                </a:solidFill>
              </a:rPr>
              <a:t>Andes</a:t>
            </a:r>
            <a:r>
              <a:rPr lang="en-US" sz="2400"/>
              <a:t> have </a:t>
            </a:r>
            <a:r>
              <a:rPr lang="en-US" sz="2400">
                <a:solidFill>
                  <a:schemeClr val="accent1"/>
                </a:solidFill>
              </a:rPr>
              <a:t>substantial effect </a:t>
            </a:r>
            <a:r>
              <a:rPr lang="en-US" sz="2400"/>
              <a:t>in </a:t>
            </a:r>
            <a:r>
              <a:rPr i="1" lang="en-US" sz="2400"/>
              <a:t>Liolaemus</a:t>
            </a:r>
            <a:endParaRPr i="1" sz="2400"/>
          </a:p>
        </p:txBody>
      </p:sp>
      <p:sp>
        <p:nvSpPr>
          <p:cNvPr id="1621" name="Google Shape;1621;g3b48cf68732_3_607"/>
          <p:cNvSpPr txBox="1"/>
          <p:nvPr/>
        </p:nvSpPr>
        <p:spPr>
          <a:xfrm>
            <a:off x="6357858" y="2157110"/>
            <a:ext cx="5682339" cy="140557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lt1"/>
              </a:buClr>
              <a:buSzPts val="2400"/>
              <a:buFont typeface="Arial"/>
              <a:buChar char="•"/>
            </a:pPr>
            <a:r>
              <a:rPr lang="en-US" sz="2400">
                <a:solidFill>
                  <a:schemeClr val="lt1"/>
                </a:solidFill>
                <a:latin typeface="Calibri"/>
                <a:ea typeface="Calibri"/>
                <a:cs typeface="Calibri"/>
                <a:sym typeface="Calibri"/>
              </a:rPr>
              <a:t>Correlation disappears!</a:t>
            </a:r>
            <a:endParaRPr/>
          </a:p>
          <a:p>
            <a:pPr indent="-358775" lvl="0" marL="358775" marR="0" rtl="0" algn="l">
              <a:lnSpc>
                <a:spcPct val="90000"/>
              </a:lnSpc>
              <a:spcBef>
                <a:spcPts val="1000"/>
              </a:spcBef>
              <a:spcAft>
                <a:spcPts val="0"/>
              </a:spcAft>
              <a:buClr>
                <a:srgbClr val="AF9EDC"/>
              </a:buClr>
              <a:buSzPts val="2400"/>
              <a:buFont typeface="Noto Sans Symbols"/>
              <a:buChar char="🡪"/>
            </a:pPr>
            <a:r>
              <a:rPr lang="en-US" sz="2400">
                <a:solidFill>
                  <a:srgbClr val="AF9EDC"/>
                </a:solidFill>
                <a:latin typeface="Calibri"/>
                <a:ea typeface="Calibri"/>
                <a:cs typeface="Calibri"/>
                <a:sym typeface="Calibri"/>
              </a:rPr>
              <a:t>Andes</a:t>
            </a:r>
            <a:r>
              <a:rPr lang="en-US" sz="2400">
                <a:solidFill>
                  <a:schemeClr val="lt1"/>
                </a:solidFill>
                <a:latin typeface="Calibri"/>
                <a:ea typeface="Calibri"/>
                <a:cs typeface="Calibri"/>
                <a:sym typeface="Calibri"/>
              </a:rPr>
              <a:t> alone </a:t>
            </a:r>
            <a:r>
              <a:rPr i="1" lang="en-US" sz="2400">
                <a:solidFill>
                  <a:schemeClr val="accent1"/>
                </a:solidFill>
                <a:latin typeface="Calibri"/>
                <a:ea typeface="Calibri"/>
                <a:cs typeface="Calibri"/>
                <a:sym typeface="Calibri"/>
              </a:rPr>
              <a:t>could</a:t>
            </a:r>
            <a:r>
              <a:rPr lang="en-US" sz="2400">
                <a:solidFill>
                  <a:schemeClr val="accent1"/>
                </a:solidFill>
                <a:latin typeface="Calibri"/>
                <a:ea typeface="Calibri"/>
                <a:cs typeface="Calibri"/>
                <a:sym typeface="Calibri"/>
              </a:rPr>
              <a:t> explain </a:t>
            </a:r>
            <a:r>
              <a:rPr lang="en-US" sz="2400">
                <a:solidFill>
                  <a:schemeClr val="lt1"/>
                </a:solidFill>
                <a:latin typeface="Calibri"/>
                <a:ea typeface="Calibri"/>
                <a:cs typeface="Calibri"/>
                <a:sym typeface="Calibri"/>
              </a:rPr>
              <a:t>this rate shift</a:t>
            </a:r>
            <a:endParaRPr/>
          </a:p>
        </p:txBody>
      </p:sp>
      <p:sp>
        <p:nvSpPr>
          <p:cNvPr id="1622" name="Google Shape;1622;g3b48cf68732_3_607"/>
          <p:cNvSpPr/>
          <p:nvPr/>
        </p:nvSpPr>
        <p:spPr>
          <a:xfrm rot="-3045270">
            <a:off x="3998213" y="4256858"/>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Google Shape;1623;g3b48cf68732_3_607"/>
          <p:cNvSpPr/>
          <p:nvPr/>
        </p:nvSpPr>
        <p:spPr>
          <a:xfrm rot="-5399915">
            <a:off x="4283520" y="3930793"/>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Google Shape;1624;g3b48cf68732_3_607"/>
          <p:cNvSpPr/>
          <p:nvPr/>
        </p:nvSpPr>
        <p:spPr>
          <a:xfrm rot="2386003">
            <a:off x="11148123" y="4264148"/>
            <a:ext cx="413583" cy="149105"/>
          </a:xfrm>
          <a:prstGeom prst="flowChartProcess">
            <a:avLst/>
          </a:prstGeom>
          <a:solidFill>
            <a:srgbClr val="FFE48F"/>
          </a:solidFill>
          <a:ln cap="flat" cmpd="sng" w="28575">
            <a:solidFill>
              <a:srgbClr val="FFC000"/>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5"/>
          <p:cNvPicPr preferRelativeResize="0"/>
          <p:nvPr/>
        </p:nvPicPr>
        <p:blipFill rotWithShape="1">
          <a:blip r:embed="rId3">
            <a:alphaModFix/>
          </a:blip>
          <a:srcRect b="0" l="0" r="0" t="0"/>
          <a:stretch/>
        </p:blipFill>
        <p:spPr>
          <a:xfrm>
            <a:off x="61912" y="3298825"/>
            <a:ext cx="12034837" cy="1524000"/>
          </a:xfrm>
          <a:prstGeom prst="rect">
            <a:avLst/>
          </a:prstGeom>
          <a:noFill/>
          <a:ln>
            <a:noFill/>
          </a:ln>
        </p:spPr>
      </p:pic>
      <p:pic>
        <p:nvPicPr>
          <p:cNvPr id="288" name="Google Shape;288;p5"/>
          <p:cNvPicPr preferRelativeResize="0"/>
          <p:nvPr/>
        </p:nvPicPr>
        <p:blipFill rotWithShape="1">
          <a:blip r:embed="rId4">
            <a:alphaModFix/>
          </a:blip>
          <a:srcRect b="0" l="0" r="0" t="0"/>
          <a:stretch/>
        </p:blipFill>
        <p:spPr>
          <a:xfrm>
            <a:off x="33337" y="1757362"/>
            <a:ext cx="12158662" cy="1541462"/>
          </a:xfrm>
          <a:prstGeom prst="rect">
            <a:avLst/>
          </a:prstGeom>
          <a:noFill/>
          <a:ln>
            <a:noFill/>
          </a:ln>
        </p:spPr>
      </p:pic>
      <p:sp>
        <p:nvSpPr>
          <p:cNvPr id="289" name="Google Shape;289;p5"/>
          <p:cNvSpPr txBox="1"/>
          <p:nvPr>
            <p:ph type="title"/>
          </p:nvPr>
        </p:nvSpPr>
        <p:spPr>
          <a:xfrm>
            <a:off x="247650" y="174625"/>
            <a:ext cx="11082337"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Do we care about/talk about causes in macroevolution?</a:t>
            </a:r>
            <a:endParaRPr/>
          </a:p>
        </p:txBody>
      </p:sp>
      <p:sp>
        <p:nvSpPr>
          <p:cNvPr id="290" name="Google Shape;290;p5"/>
          <p:cNvSpPr txBox="1"/>
          <p:nvPr/>
        </p:nvSpPr>
        <p:spPr>
          <a:xfrm>
            <a:off x="1014412" y="5181600"/>
            <a:ext cx="11082337" cy="1325562"/>
          </a:xfrm>
          <a:prstGeom prst="rect">
            <a:avLst/>
          </a:prstGeom>
          <a:noFill/>
          <a:ln>
            <a:noFill/>
          </a:ln>
        </p:spPr>
        <p:txBody>
          <a:bodyPr anchorCtr="0" anchor="ctr" bIns="45700" lIns="91425" spcFirstLastPara="1" rIns="91425" wrap="square" tIns="45700">
            <a:normAutofit/>
          </a:bodyPr>
          <a:lstStyle/>
          <a:p>
            <a:pPr indent="0" lvl="0" marL="0" marR="0" rtl="0" algn="r">
              <a:lnSpc>
                <a:spcPct val="80000"/>
              </a:lnSpc>
              <a:spcBef>
                <a:spcPts val="0"/>
              </a:spcBef>
              <a:spcAft>
                <a:spcPts val="0"/>
              </a:spcAft>
              <a:buClr>
                <a:schemeClr val="dk1"/>
              </a:buClr>
              <a:buSzPts val="4400"/>
              <a:buFont typeface="Open Sans SemiBold"/>
              <a:buNone/>
            </a:pPr>
            <a:r>
              <a:rPr b="0" i="0" lang="en-US" sz="4400" u="none" cap="none" strike="noStrike">
                <a:solidFill>
                  <a:schemeClr val="dk1"/>
                </a:solidFill>
                <a:latin typeface="Open Sans SemiBold"/>
                <a:ea typeface="Open Sans SemiBold"/>
                <a:cs typeface="Open Sans SemiBold"/>
                <a:sym typeface="Open Sans SemiBold"/>
              </a:rPr>
              <a:t>...yes, but we </a:t>
            </a:r>
            <a:r>
              <a:rPr lang="en-US" sz="4400">
                <a:solidFill>
                  <a:schemeClr val="dk1"/>
                </a:solidFill>
                <a:latin typeface="Open Sans SemiBold"/>
                <a:ea typeface="Open Sans SemiBold"/>
                <a:cs typeface="Open Sans SemiBold"/>
                <a:sym typeface="Open Sans SemiBold"/>
              </a:rPr>
              <a:t>may</a:t>
            </a:r>
            <a:r>
              <a:rPr b="0" i="0" lang="en-US" sz="4400" u="none" cap="none" strike="noStrike">
                <a:solidFill>
                  <a:schemeClr val="dk1"/>
                </a:solidFill>
                <a:latin typeface="Open Sans SemiBold"/>
                <a:ea typeface="Open Sans SemiBold"/>
                <a:cs typeface="Open Sans SemiBold"/>
                <a:sym typeface="Open Sans SemiBold"/>
              </a:rPr>
              <a:t> hide the claims (and assumptions) behind weaker language</a:t>
            </a:r>
            <a:endParaRPr/>
          </a:p>
        </p:txBody>
      </p:sp>
      <p:sp>
        <p:nvSpPr>
          <p:cNvPr id="291" name="Google Shape;291;p5"/>
          <p:cNvSpPr txBox="1"/>
          <p:nvPr/>
        </p:nvSpPr>
        <p:spPr>
          <a:xfrm>
            <a:off x="6402300" y="2683225"/>
            <a:ext cx="578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365 results</a:t>
            </a:r>
            <a:endParaRPr sz="2800">
              <a:solidFill>
                <a:schemeClr val="dk1"/>
              </a:solidFill>
              <a:latin typeface="Open Sans SemiBold"/>
              <a:ea typeface="Open Sans SemiBold"/>
              <a:cs typeface="Open Sans SemiBold"/>
              <a:sym typeface="Open Sans SemiBold"/>
            </a:endParaRPr>
          </a:p>
        </p:txBody>
      </p:sp>
      <p:sp>
        <p:nvSpPr>
          <p:cNvPr id="292" name="Google Shape;292;p5"/>
          <p:cNvSpPr txBox="1"/>
          <p:nvPr/>
        </p:nvSpPr>
        <p:spPr>
          <a:xfrm>
            <a:off x="6529625" y="4139525"/>
            <a:ext cx="578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1,570</a:t>
            </a:r>
            <a:r>
              <a:rPr lang="en-US" sz="2800">
                <a:solidFill>
                  <a:schemeClr val="dk1"/>
                </a:solidFill>
                <a:latin typeface="Open Sans SemiBold"/>
                <a:ea typeface="Open Sans SemiBold"/>
                <a:cs typeface="Open Sans SemiBold"/>
                <a:sym typeface="Open Sans SemiBold"/>
              </a:rPr>
              <a:t> results</a:t>
            </a:r>
            <a:endParaRPr sz="2800">
              <a:solidFill>
                <a:schemeClr val="dk1"/>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g3b480a7c63e_0_1"/>
          <p:cNvSpPr txBox="1"/>
          <p:nvPr>
            <p:ph type="title"/>
          </p:nvPr>
        </p:nvSpPr>
        <p:spPr>
          <a:xfrm>
            <a:off x="209550" y="171450"/>
            <a:ext cx="11363400" cy="7206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Open Sans SemiBold"/>
              <a:buNone/>
            </a:pPr>
            <a:r>
              <a:rPr b="0" i="0" lang="en-US" sz="3200" u="none">
                <a:solidFill>
                  <a:schemeClr val="dk1"/>
                </a:solidFill>
                <a:latin typeface="Open Sans SemiBold"/>
                <a:ea typeface="Open Sans SemiBold"/>
                <a:cs typeface="Open Sans SemiBold"/>
                <a:sym typeface="Open Sans SemiBold"/>
              </a:rPr>
              <a:t>How often do you have a change in X and what’s the timescale of causation?</a:t>
            </a:r>
            <a:endParaRPr/>
          </a:p>
        </p:txBody>
      </p:sp>
      <p:sp>
        <p:nvSpPr>
          <p:cNvPr id="1630" name="Google Shape;1630;g3b480a7c63e_0_1"/>
          <p:cNvSpPr txBox="1"/>
          <p:nvPr/>
        </p:nvSpPr>
        <p:spPr>
          <a:xfrm>
            <a:off x="349262" y="5984037"/>
            <a:ext cx="2132100" cy="719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Open Sans SemiBold"/>
              <a:buNone/>
            </a:pPr>
            <a:r>
              <a:rPr lang="en-US" sz="2800">
                <a:solidFill>
                  <a:schemeClr val="dk1"/>
                </a:solidFill>
                <a:latin typeface="Open Sans SemiBold"/>
                <a:ea typeface="Open Sans SemiBold"/>
                <a:cs typeface="Open Sans SemiBold"/>
                <a:sym typeface="Open Sans SemiBold"/>
              </a:rPr>
              <a:t>A singular event</a:t>
            </a:r>
            <a:endParaRPr/>
          </a:p>
        </p:txBody>
      </p:sp>
      <p:sp>
        <p:nvSpPr>
          <p:cNvPr id="1631" name="Google Shape;1631;g3b480a7c63e_0_1"/>
          <p:cNvSpPr txBox="1"/>
          <p:nvPr/>
        </p:nvSpPr>
        <p:spPr>
          <a:xfrm>
            <a:off x="2892475" y="5984112"/>
            <a:ext cx="2132100" cy="719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Open Sans SemiBold"/>
              <a:buNone/>
            </a:pPr>
            <a:r>
              <a:rPr b="0" i="0" lang="en-US" sz="2900" u="none">
                <a:solidFill>
                  <a:schemeClr val="dk1"/>
                </a:solidFill>
                <a:latin typeface="Open Sans SemiBold"/>
                <a:ea typeface="Open Sans SemiBold"/>
                <a:cs typeface="Open Sans SemiBold"/>
                <a:sym typeface="Open Sans SemiBold"/>
              </a:rPr>
              <a:t>A</a:t>
            </a:r>
            <a:r>
              <a:rPr lang="en-US" sz="2900">
                <a:solidFill>
                  <a:schemeClr val="dk1"/>
                </a:solidFill>
                <a:latin typeface="Open Sans SemiBold"/>
                <a:ea typeface="Open Sans SemiBold"/>
                <a:cs typeface="Open Sans SemiBold"/>
                <a:sym typeface="Open Sans SemiBold"/>
              </a:rPr>
              <a:t> few events</a:t>
            </a:r>
            <a:endParaRPr sz="1100"/>
          </a:p>
        </p:txBody>
      </p:sp>
      <p:sp>
        <p:nvSpPr>
          <p:cNvPr id="1632" name="Google Shape;1632;g3b480a7c63e_0_1"/>
          <p:cNvSpPr txBox="1"/>
          <p:nvPr/>
        </p:nvSpPr>
        <p:spPr>
          <a:xfrm>
            <a:off x="8923512" y="5921987"/>
            <a:ext cx="3474900" cy="7206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Open Sans SemiBold"/>
              <a:buNone/>
            </a:pPr>
            <a:r>
              <a:rPr lang="en-US" sz="2800">
                <a:solidFill>
                  <a:schemeClr val="dk1"/>
                </a:solidFill>
                <a:latin typeface="Open Sans SemiBold"/>
                <a:ea typeface="Open Sans SemiBold"/>
                <a:cs typeface="Open Sans SemiBold"/>
                <a:sym typeface="Open Sans SemiBold"/>
              </a:rPr>
              <a:t>Continuous feedback</a:t>
            </a:r>
            <a:endParaRPr/>
          </a:p>
        </p:txBody>
      </p:sp>
      <p:sp>
        <p:nvSpPr>
          <p:cNvPr id="1633" name="Google Shape;1633;g3b480a7c63e_0_1"/>
          <p:cNvSpPr/>
          <p:nvPr/>
        </p:nvSpPr>
        <p:spPr>
          <a:xfrm>
            <a:off x="349250" y="4975225"/>
            <a:ext cx="11493600" cy="871500"/>
          </a:xfrm>
          <a:prstGeom prst="rightArrow">
            <a:avLst>
              <a:gd fmla="val 20782" name="adj1"/>
              <a:gd fmla="val 50000" name="adj2"/>
            </a:avLst>
          </a:prstGeom>
          <a:gradFill>
            <a:gsLst>
              <a:gs pos="0">
                <a:srgbClr val="C00000"/>
              </a:gs>
              <a:gs pos="74000">
                <a:srgbClr val="FFC000"/>
              </a:gs>
              <a:gs pos="83000">
                <a:srgbClr val="FFFF00"/>
              </a:gs>
              <a:gs pos="100000">
                <a:srgbClr val="000000"/>
              </a:gs>
            </a:gsLst>
            <a:lin ang="19920023"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1634" name="Google Shape;1634;g3b480a7c63e_0_1"/>
          <p:cNvSpPr/>
          <p:nvPr/>
        </p:nvSpPr>
        <p:spPr>
          <a:xfrm>
            <a:off x="7996675" y="5050675"/>
            <a:ext cx="3954000" cy="720600"/>
          </a:xfrm>
          <a:prstGeom prst="roundRect">
            <a:avLst>
              <a:gd fmla="val 16667" name="adj"/>
            </a:avLst>
          </a:prstGeom>
          <a:noFill/>
          <a:ln cap="flat" cmpd="sng" w="920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Open Sans SemiBold"/>
              <a:ea typeface="Open Sans SemiBold"/>
              <a:cs typeface="Open Sans SemiBold"/>
              <a:sym typeface="Open Sans SemiBold"/>
            </a:endParaRPr>
          </a:p>
        </p:txBody>
      </p:sp>
      <p:sp>
        <p:nvSpPr>
          <p:cNvPr id="1635" name="Google Shape;1635;g3b480a7c63e_0_1"/>
          <p:cNvSpPr txBox="1"/>
          <p:nvPr/>
        </p:nvSpPr>
        <p:spPr>
          <a:xfrm>
            <a:off x="5864575" y="5984100"/>
            <a:ext cx="2132100" cy="7191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Open Sans SemiBold"/>
              <a:buNone/>
            </a:pPr>
            <a:r>
              <a:rPr b="0" i="0" lang="en-US" sz="2900" u="none">
                <a:solidFill>
                  <a:schemeClr val="dk1"/>
                </a:solidFill>
                <a:latin typeface="Open Sans SemiBold"/>
                <a:ea typeface="Open Sans SemiBold"/>
                <a:cs typeface="Open Sans SemiBold"/>
                <a:sym typeface="Open Sans SemiBold"/>
              </a:rPr>
              <a:t>A</a:t>
            </a:r>
            <a:r>
              <a:rPr lang="en-US" sz="2900">
                <a:solidFill>
                  <a:schemeClr val="dk1"/>
                </a:solidFill>
                <a:latin typeface="Open Sans SemiBold"/>
                <a:ea typeface="Open Sans SemiBold"/>
                <a:cs typeface="Open Sans SemiBold"/>
                <a:sym typeface="Open Sans SemiBold"/>
              </a:rPr>
              <a:t> bunch of events</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32"/>
          <p:cNvSpPr txBox="1"/>
          <p:nvPr>
            <p:ph type="title"/>
          </p:nvPr>
        </p:nvSpPr>
        <p:spPr>
          <a:xfrm>
            <a:off x="323850" y="109537"/>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Granger causality</a:t>
            </a:r>
            <a:endParaRPr/>
          </a:p>
        </p:txBody>
      </p:sp>
      <p:sp>
        <p:nvSpPr>
          <p:cNvPr id="1641" name="Google Shape;1641;p32"/>
          <p:cNvSpPr txBox="1"/>
          <p:nvPr>
            <p:ph idx="1" type="body"/>
          </p:nvPr>
        </p:nvSpPr>
        <p:spPr>
          <a:xfrm>
            <a:off x="323850" y="1519237"/>
            <a:ext cx="6103937" cy="43513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800"/>
              <a:buFont typeface="Arial"/>
              <a:buNone/>
            </a:pPr>
            <a:r>
              <a:rPr b="0" i="0" lang="en-US" sz="2800" u="none">
                <a:solidFill>
                  <a:schemeClr val="dk1"/>
                </a:solidFill>
                <a:latin typeface="Open Sans SemiBold"/>
                <a:ea typeface="Open Sans SemiBold"/>
                <a:cs typeface="Open Sans SemiBold"/>
                <a:sym typeface="Open Sans SemiBold"/>
              </a:rPr>
              <a:t>Causes precede effects </a:t>
            </a:r>
            <a:br>
              <a:rPr b="0" i="0" lang="en-US" sz="2800" u="none">
                <a:solidFill>
                  <a:schemeClr val="dk1"/>
                </a:solidFill>
                <a:latin typeface="Open Sans SemiBold"/>
                <a:ea typeface="Open Sans SemiBold"/>
                <a:cs typeface="Open Sans SemiBold"/>
                <a:sym typeface="Open Sans SemiBold"/>
              </a:rPr>
            </a:br>
            <a:r>
              <a:rPr b="0" i="0" lang="en-US" sz="2800" u="none">
                <a:solidFill>
                  <a:schemeClr val="dk1"/>
                </a:solidFill>
                <a:latin typeface="Open Sans SemiBold"/>
                <a:ea typeface="Open Sans SemiBold"/>
                <a:cs typeface="Open Sans SemiBold"/>
                <a:sym typeface="Open Sans SemiBold"/>
              </a:rPr>
              <a:t>	</a:t>
            </a:r>
            <a:r>
              <a:rPr b="0" i="0" lang="en-US" sz="2000" u="none">
                <a:solidFill>
                  <a:schemeClr val="dk1"/>
                </a:solidFill>
                <a:latin typeface="Open Sans SemiBold"/>
                <a:ea typeface="Open Sans SemiBold"/>
                <a:cs typeface="Open Sans SemiBold"/>
                <a:sym typeface="Open Sans SemiBold"/>
              </a:rPr>
              <a:t>Past values of X improve prediction of Y </a:t>
            </a:r>
            <a:endParaRPr b="0" i="0" sz="2000" u="none">
              <a:solidFill>
                <a:schemeClr val="dk1"/>
              </a:solidFill>
              <a:latin typeface="Open Sans SemiBold"/>
              <a:ea typeface="Open Sans SemiBold"/>
              <a:cs typeface="Open Sans SemiBold"/>
              <a:sym typeface="Open Sans SemiBold"/>
            </a:endParaRPr>
          </a:p>
          <a:p>
            <a:pPr indent="457200" lvl="0" marL="914400" marR="0" rtl="0" algn="l">
              <a:lnSpc>
                <a:spcPct val="90000"/>
              </a:lnSpc>
              <a:spcBef>
                <a:spcPts val="0"/>
              </a:spcBef>
              <a:spcAft>
                <a:spcPts val="0"/>
              </a:spcAft>
              <a:buClr>
                <a:schemeClr val="dk1"/>
              </a:buClr>
              <a:buSzPts val="2800"/>
              <a:buFont typeface="Arial"/>
              <a:buNone/>
            </a:pPr>
            <a:r>
              <a:rPr b="0" i="0" lang="en-US" sz="2000" u="none">
                <a:solidFill>
                  <a:schemeClr val="dk1"/>
                </a:solidFill>
                <a:latin typeface="Open Sans SemiBold"/>
                <a:ea typeface="Open Sans SemiBold"/>
                <a:cs typeface="Open Sans SemiBold"/>
                <a:sym typeface="Open Sans SemiBold"/>
              </a:rPr>
              <a:t>(beyond past values of Y alone)</a:t>
            </a:r>
            <a:endParaRPr b="0" i="0" sz="2000" u="none">
              <a:solidFill>
                <a:schemeClr val="dk1"/>
              </a:solidFill>
              <a:latin typeface="Open Sans SemiBold"/>
              <a:ea typeface="Open Sans SemiBold"/>
              <a:cs typeface="Open Sans SemiBold"/>
              <a:sym typeface="Open Sans SemiBold"/>
            </a:endParaRPr>
          </a:p>
          <a:p>
            <a:pPr indent="0" lvl="0" marL="457200" marR="0" rtl="0" algn="l">
              <a:lnSpc>
                <a:spcPct val="90000"/>
              </a:lnSpc>
              <a:spcBef>
                <a:spcPts val="0"/>
              </a:spcBef>
              <a:spcAft>
                <a:spcPts val="0"/>
              </a:spcAft>
              <a:buClr>
                <a:schemeClr val="dk1"/>
              </a:buClr>
              <a:buSzPts val="2800"/>
              <a:buFont typeface="Arial"/>
              <a:buNone/>
            </a:pPr>
            <a:r>
              <a:rPr lang="en-US" sz="2000"/>
              <a:t>Temporal predictive power, not true 	causation</a:t>
            </a:r>
            <a:endParaRPr sz="2000"/>
          </a:p>
          <a:p>
            <a:pPr indent="0" lvl="0" marL="0" marR="0" rtl="0" algn="l">
              <a:lnSpc>
                <a:spcPct val="90000"/>
              </a:lnSpc>
              <a:spcBef>
                <a:spcPts val="1000"/>
              </a:spcBef>
              <a:spcAft>
                <a:spcPts val="0"/>
              </a:spcAft>
              <a:buClr>
                <a:schemeClr val="dk1"/>
              </a:buClr>
              <a:buSzPts val="2400"/>
              <a:buFont typeface="Arial"/>
              <a:buNone/>
            </a:pPr>
            <a:r>
              <a:rPr b="0" i="0" lang="en-US" sz="2400" u="none">
                <a:solidFill>
                  <a:schemeClr val="dk1"/>
                </a:solidFill>
                <a:latin typeface="Open Sans SemiBold"/>
                <a:ea typeface="Open Sans SemiBold"/>
                <a:cs typeface="Open Sans SemiBold"/>
                <a:sym typeface="Open Sans SemiBold"/>
              </a:rPr>
              <a:t>Does a PCM model precedence?</a:t>
            </a:r>
            <a:endParaRPr/>
          </a:p>
          <a:p>
            <a:pPr indent="0" lvl="0" marL="0" marR="0" rtl="0" algn="l">
              <a:lnSpc>
                <a:spcPct val="90000"/>
              </a:lnSpc>
              <a:spcBef>
                <a:spcPts val="1000"/>
              </a:spcBef>
              <a:spcAft>
                <a:spcPts val="0"/>
              </a:spcAft>
              <a:buClr>
                <a:schemeClr val="dk1"/>
              </a:buClr>
              <a:buSzPts val="2400"/>
              <a:buFont typeface="Arial"/>
              <a:buNone/>
            </a:pPr>
            <a:r>
              <a:rPr b="0" i="0" lang="en-US" sz="2400" u="none">
                <a:solidFill>
                  <a:schemeClr val="dk1"/>
                </a:solidFill>
                <a:latin typeface="Open Sans SemiBold"/>
                <a:ea typeface="Open Sans SemiBold"/>
                <a:cs typeface="Open Sans SemiBold"/>
                <a:sym typeface="Open Sans SemiBold"/>
              </a:rPr>
              <a:t>Many PCMs do not test:</a:t>
            </a:r>
            <a:endParaRPr b="0" i="0" sz="2400" u="none">
              <a:solidFill>
                <a:schemeClr val="dk1"/>
              </a:solidFill>
              <a:latin typeface="Open Sans SemiBold"/>
              <a:ea typeface="Open Sans SemiBold"/>
              <a:cs typeface="Open Sans SemiBold"/>
              <a:sym typeface="Open Sans SemiBold"/>
            </a:endParaRPr>
          </a:p>
          <a:p>
            <a:pPr indent="0" lvl="0" marL="0" marR="0" rtl="0" algn="l">
              <a:lnSpc>
                <a:spcPct val="90000"/>
              </a:lnSpc>
              <a:spcBef>
                <a:spcPts val="1000"/>
              </a:spcBef>
              <a:spcAft>
                <a:spcPts val="0"/>
              </a:spcAft>
              <a:buClr>
                <a:schemeClr val="dk1"/>
              </a:buClr>
              <a:buSzPts val="2400"/>
              <a:buFont typeface="Arial"/>
              <a:buNone/>
            </a:pPr>
            <a:r>
              <a:rPr b="0" i="0" lang="en-US" sz="2400" u="none">
                <a:solidFill>
                  <a:schemeClr val="dk1"/>
                </a:solidFill>
                <a:latin typeface="Open Sans SemiBold"/>
                <a:ea typeface="Open Sans SemiBold"/>
                <a:cs typeface="Open Sans SemiBold"/>
                <a:sym typeface="Open Sans SemiBold"/>
              </a:rPr>
              <a:t>	PGLS, PICs, mvBM etc. </a:t>
            </a:r>
            <a:endParaRPr/>
          </a:p>
          <a:p>
            <a:pPr indent="0" lvl="0" marL="0" marR="0" rtl="0" algn="l">
              <a:lnSpc>
                <a:spcPct val="90000"/>
              </a:lnSpc>
              <a:spcBef>
                <a:spcPts val="1000"/>
              </a:spcBef>
              <a:spcAft>
                <a:spcPts val="0"/>
              </a:spcAft>
              <a:buClr>
                <a:schemeClr val="dk1"/>
              </a:buClr>
              <a:buSzPts val="2400"/>
              <a:buFont typeface="Arial"/>
              <a:buNone/>
            </a:pPr>
            <a:r>
              <a:rPr b="0" i="0" lang="en-US" sz="2400" u="none">
                <a:solidFill>
                  <a:schemeClr val="dk1"/>
                </a:solidFill>
                <a:latin typeface="Open Sans SemiBold"/>
                <a:ea typeface="Open Sans SemiBold"/>
                <a:cs typeface="Open Sans SemiBold"/>
                <a:sym typeface="Open Sans SemiBold"/>
              </a:rPr>
              <a:t>Discrete traits: </a:t>
            </a:r>
            <a:br>
              <a:rPr b="0" i="0" lang="en-US" sz="2400" u="none">
                <a:solidFill>
                  <a:schemeClr val="dk1"/>
                </a:solidFill>
                <a:latin typeface="Open Sans SemiBold"/>
                <a:ea typeface="Open Sans SemiBold"/>
                <a:cs typeface="Open Sans SemiBold"/>
                <a:sym typeface="Open Sans SemiBold"/>
              </a:rPr>
            </a:br>
            <a:r>
              <a:rPr b="0" i="0" lang="en-US" sz="2400" u="none">
                <a:solidFill>
                  <a:schemeClr val="dk1"/>
                </a:solidFill>
                <a:latin typeface="Open Sans SemiBold"/>
                <a:ea typeface="Open Sans SemiBold"/>
                <a:cs typeface="Open Sans SemiBold"/>
                <a:sym typeface="Open Sans SemiBold"/>
              </a:rPr>
              <a:t>	Cotinuous time Markov models 	(e.g. Pagel’s 	correlation test)</a:t>
            </a:r>
            <a:endParaRPr/>
          </a:p>
          <a:p>
            <a:pPr indent="0" lvl="0" marL="0" marR="0" rtl="0" algn="l">
              <a:lnSpc>
                <a:spcPct val="90000"/>
              </a:lnSpc>
              <a:spcBef>
                <a:spcPts val="1000"/>
              </a:spcBef>
              <a:spcAft>
                <a:spcPts val="0"/>
              </a:spcAft>
              <a:buClr>
                <a:schemeClr val="dk1"/>
              </a:buClr>
              <a:buSzPts val="2400"/>
              <a:buFont typeface="Arial"/>
              <a:buNone/>
            </a:pPr>
            <a:r>
              <a:rPr b="0" i="0" lang="en-US" sz="2400" u="none">
                <a:solidFill>
                  <a:schemeClr val="dk1"/>
                </a:solidFill>
                <a:latin typeface="Open Sans SemiBold"/>
                <a:ea typeface="Open Sans SemiBold"/>
                <a:cs typeface="Open Sans SemiBold"/>
                <a:sym typeface="Open Sans SemiBold"/>
              </a:rPr>
              <a:t>Continuous traits: </a:t>
            </a:r>
            <a:br>
              <a:rPr b="0" i="0" lang="en-US" sz="2400" u="none">
                <a:solidFill>
                  <a:schemeClr val="dk1"/>
                </a:solidFill>
                <a:latin typeface="Open Sans SemiBold"/>
                <a:ea typeface="Open Sans SemiBold"/>
                <a:cs typeface="Open Sans SemiBold"/>
                <a:sym typeface="Open Sans SemiBold"/>
              </a:rPr>
            </a:br>
            <a:r>
              <a:rPr b="0" i="0" lang="en-US" sz="2400" u="none">
                <a:solidFill>
                  <a:schemeClr val="dk1"/>
                </a:solidFill>
                <a:latin typeface="Open Sans SemiBold"/>
                <a:ea typeface="Open Sans SemiBold"/>
                <a:cs typeface="Open Sans SemiBold"/>
                <a:sym typeface="Open Sans SemiBold"/>
              </a:rPr>
              <a:t>	Some OU &amp; mvOU models</a:t>
            </a:r>
            <a:endParaRPr b="0" baseline="-25000" i="0" sz="2000" u="none">
              <a:solidFill>
                <a:schemeClr val="dk1"/>
              </a:solidFill>
              <a:latin typeface="Open Sans SemiBold"/>
              <a:ea typeface="Open Sans SemiBold"/>
              <a:cs typeface="Open Sans SemiBold"/>
              <a:sym typeface="Open Sans SemiBold"/>
            </a:endParaRPr>
          </a:p>
          <a:p>
            <a:pPr indent="-101600" lvl="0" marL="228600" marR="0" rtl="0" algn="l">
              <a:lnSpc>
                <a:spcPct val="90000"/>
              </a:lnSpc>
              <a:spcBef>
                <a:spcPts val="1000"/>
              </a:spcBef>
              <a:spcAft>
                <a:spcPts val="0"/>
              </a:spcAft>
              <a:buClr>
                <a:schemeClr val="dk1"/>
              </a:buClr>
              <a:buSzPts val="2000"/>
              <a:buFont typeface="Arial"/>
              <a:buNone/>
            </a:pPr>
            <a:r>
              <a:t/>
            </a:r>
            <a:endParaRPr b="0" baseline="-25000" i="0" sz="2000" u="none">
              <a:solidFill>
                <a:schemeClr val="dk1"/>
              </a:solidFill>
              <a:latin typeface="Open Sans SemiBold"/>
              <a:ea typeface="Open Sans SemiBold"/>
              <a:cs typeface="Open Sans SemiBold"/>
              <a:sym typeface="Open Sans SemiBold"/>
            </a:endParaRPr>
          </a:p>
        </p:txBody>
      </p:sp>
      <p:grpSp>
        <p:nvGrpSpPr>
          <p:cNvPr id="1642" name="Google Shape;1642;p32"/>
          <p:cNvGrpSpPr/>
          <p:nvPr/>
        </p:nvGrpSpPr>
        <p:grpSpPr>
          <a:xfrm>
            <a:off x="6115050" y="109537"/>
            <a:ext cx="5740400" cy="4271962"/>
            <a:chOff x="2558" y="240"/>
            <a:chExt cx="14048" cy="10375"/>
          </a:xfrm>
        </p:grpSpPr>
        <p:sp>
          <p:nvSpPr>
            <p:cNvPr id="1643" name="Google Shape;1643;p32"/>
            <p:cNvSpPr/>
            <p:nvPr/>
          </p:nvSpPr>
          <p:spPr>
            <a:xfrm>
              <a:off x="6120" y="240"/>
              <a:ext cx="1535" cy="1440"/>
            </a:xfrm>
            <a:prstGeom prst="ellipse">
              <a:avLst/>
            </a:prstGeom>
            <a:solidFill>
              <a:srgbClr val="BFBFBF"/>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Ubuntu"/>
                <a:buNone/>
              </a:pPr>
              <a:r>
                <a:rPr b="0" i="0" lang="en-US" sz="2000" u="none">
                  <a:solidFill>
                    <a:srgbClr val="C00000"/>
                  </a:solidFill>
                  <a:latin typeface="Ubuntu"/>
                  <a:ea typeface="Ubuntu"/>
                  <a:cs typeface="Ubuntu"/>
                  <a:sym typeface="Ubuntu"/>
                </a:rPr>
                <a:t>X</a:t>
              </a:r>
              <a:r>
                <a:rPr b="0" baseline="-25000" i="0" lang="en-US" sz="2000" u="none">
                  <a:solidFill>
                    <a:srgbClr val="C00000"/>
                  </a:solidFill>
                  <a:latin typeface="Ubuntu"/>
                  <a:ea typeface="Ubuntu"/>
                  <a:cs typeface="Ubuntu"/>
                  <a:sym typeface="Ubuntu"/>
                </a:rPr>
                <a:t>0</a:t>
              </a:r>
              <a:endParaRPr/>
            </a:p>
          </p:txBody>
        </p:sp>
        <p:sp>
          <p:nvSpPr>
            <p:cNvPr id="1644" name="Google Shape;1644;p32"/>
            <p:cNvSpPr/>
            <p:nvPr/>
          </p:nvSpPr>
          <p:spPr>
            <a:xfrm>
              <a:off x="3570" y="2480"/>
              <a:ext cx="1538" cy="1440"/>
            </a:xfrm>
            <a:prstGeom prst="ellipse">
              <a:avLst/>
            </a:prstGeom>
            <a:solidFill>
              <a:srgbClr val="BFBFBF"/>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Ubuntu"/>
                <a:buNone/>
              </a:pPr>
              <a:r>
                <a:rPr b="0" i="0" lang="en-US" sz="2000" u="none">
                  <a:solidFill>
                    <a:srgbClr val="C00000"/>
                  </a:solidFill>
                  <a:latin typeface="Ubuntu"/>
                  <a:ea typeface="Ubuntu"/>
                  <a:cs typeface="Ubuntu"/>
                  <a:sym typeface="Ubuntu"/>
                </a:rPr>
                <a:t>X</a:t>
              </a:r>
              <a:r>
                <a:rPr b="0" baseline="-25000" i="0" lang="en-US" sz="2000" u="none">
                  <a:solidFill>
                    <a:srgbClr val="C00000"/>
                  </a:solidFill>
                  <a:latin typeface="Ubuntu"/>
                  <a:ea typeface="Ubuntu"/>
                  <a:cs typeface="Ubuntu"/>
                  <a:sym typeface="Ubuntu"/>
                </a:rPr>
                <a:t>1</a:t>
              </a:r>
              <a:endParaRPr/>
            </a:p>
          </p:txBody>
        </p:sp>
        <p:sp>
          <p:nvSpPr>
            <p:cNvPr id="1645" name="Google Shape;1645;p32"/>
            <p:cNvSpPr/>
            <p:nvPr/>
          </p:nvSpPr>
          <p:spPr>
            <a:xfrm>
              <a:off x="9303" y="2480"/>
              <a:ext cx="1538" cy="1440"/>
            </a:xfrm>
            <a:prstGeom prst="ellipse">
              <a:avLst/>
            </a:prstGeom>
            <a:solidFill>
              <a:srgbClr val="BFBFBF"/>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Ubuntu"/>
                <a:buNone/>
              </a:pPr>
              <a:r>
                <a:rPr b="0" i="0" lang="en-US" sz="2000" u="none">
                  <a:solidFill>
                    <a:srgbClr val="C00000"/>
                  </a:solidFill>
                  <a:latin typeface="Ubuntu"/>
                  <a:ea typeface="Ubuntu"/>
                  <a:cs typeface="Ubuntu"/>
                  <a:sym typeface="Ubuntu"/>
                </a:rPr>
                <a:t>X</a:t>
              </a:r>
              <a:r>
                <a:rPr b="0" baseline="-25000" i="0" lang="en-US" sz="2000" u="none">
                  <a:solidFill>
                    <a:srgbClr val="C00000"/>
                  </a:solidFill>
                  <a:latin typeface="Ubuntu"/>
                  <a:ea typeface="Ubuntu"/>
                  <a:cs typeface="Ubuntu"/>
                  <a:sym typeface="Ubuntu"/>
                </a:rPr>
                <a:t>2</a:t>
              </a:r>
              <a:endParaRPr/>
            </a:p>
          </p:txBody>
        </p:sp>
        <p:sp>
          <p:nvSpPr>
            <p:cNvPr id="1646" name="Google Shape;1646;p32"/>
            <p:cNvSpPr/>
            <p:nvPr/>
          </p:nvSpPr>
          <p:spPr>
            <a:xfrm>
              <a:off x="13193" y="7338"/>
              <a:ext cx="1535" cy="1440"/>
            </a:xfrm>
            <a:prstGeom prst="ellipse">
              <a:avLst/>
            </a:prstGeom>
            <a:solidFill>
              <a:schemeClr val="lt1"/>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Ubuntu"/>
                <a:buNone/>
              </a:pPr>
              <a:r>
                <a:rPr b="0" i="0" lang="en-US" sz="2000" u="none">
                  <a:solidFill>
                    <a:srgbClr val="C00000"/>
                  </a:solidFill>
                  <a:latin typeface="Ubuntu"/>
                  <a:ea typeface="Ubuntu"/>
                  <a:cs typeface="Ubuntu"/>
                  <a:sym typeface="Ubuntu"/>
                </a:rPr>
                <a:t>X</a:t>
              </a:r>
              <a:r>
                <a:rPr b="0" baseline="-25000" i="0" lang="en-US" sz="2000" u="none">
                  <a:solidFill>
                    <a:srgbClr val="C00000"/>
                  </a:solidFill>
                  <a:latin typeface="Ubuntu"/>
                  <a:ea typeface="Ubuntu"/>
                  <a:cs typeface="Ubuntu"/>
                  <a:sym typeface="Ubuntu"/>
                </a:rPr>
                <a:t>6</a:t>
              </a:r>
              <a:endParaRPr/>
            </a:p>
          </p:txBody>
        </p:sp>
        <p:sp>
          <p:nvSpPr>
            <p:cNvPr id="1647" name="Google Shape;1647;p32"/>
            <p:cNvSpPr/>
            <p:nvPr/>
          </p:nvSpPr>
          <p:spPr>
            <a:xfrm>
              <a:off x="9078" y="7133"/>
              <a:ext cx="1538" cy="1440"/>
            </a:xfrm>
            <a:prstGeom prst="ellipse">
              <a:avLst/>
            </a:prstGeom>
            <a:solidFill>
              <a:schemeClr val="lt1"/>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Ubuntu"/>
                <a:buNone/>
              </a:pPr>
              <a:r>
                <a:rPr b="0" i="0" lang="en-US" sz="2000" u="none">
                  <a:solidFill>
                    <a:srgbClr val="C00000"/>
                  </a:solidFill>
                  <a:latin typeface="Ubuntu"/>
                  <a:ea typeface="Ubuntu"/>
                  <a:cs typeface="Ubuntu"/>
                  <a:sym typeface="Ubuntu"/>
                </a:rPr>
                <a:t>X</a:t>
              </a:r>
              <a:r>
                <a:rPr b="0" baseline="-25000" i="0" lang="en-US" sz="2000" u="none">
                  <a:solidFill>
                    <a:srgbClr val="C00000"/>
                  </a:solidFill>
                  <a:latin typeface="Ubuntu"/>
                  <a:ea typeface="Ubuntu"/>
                  <a:cs typeface="Ubuntu"/>
                  <a:sym typeface="Ubuntu"/>
                </a:rPr>
                <a:t>5</a:t>
              </a:r>
              <a:endParaRPr/>
            </a:p>
          </p:txBody>
        </p:sp>
        <p:sp>
          <p:nvSpPr>
            <p:cNvPr id="1648" name="Google Shape;1648;p32"/>
            <p:cNvSpPr/>
            <p:nvPr/>
          </p:nvSpPr>
          <p:spPr>
            <a:xfrm>
              <a:off x="2558" y="7133"/>
              <a:ext cx="1538" cy="1440"/>
            </a:xfrm>
            <a:prstGeom prst="ellipse">
              <a:avLst/>
            </a:prstGeom>
            <a:solidFill>
              <a:schemeClr val="lt1"/>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Ubuntu"/>
                <a:buNone/>
              </a:pPr>
              <a:r>
                <a:rPr b="0" i="0" lang="en-US" sz="2000" u="none">
                  <a:solidFill>
                    <a:srgbClr val="C00000"/>
                  </a:solidFill>
                  <a:latin typeface="Ubuntu"/>
                  <a:ea typeface="Ubuntu"/>
                  <a:cs typeface="Ubuntu"/>
                  <a:sym typeface="Ubuntu"/>
                </a:rPr>
                <a:t>X</a:t>
              </a:r>
              <a:r>
                <a:rPr b="0" baseline="-25000" i="0" lang="en-US" sz="2000" u="none">
                  <a:solidFill>
                    <a:srgbClr val="C00000"/>
                  </a:solidFill>
                  <a:latin typeface="Ubuntu"/>
                  <a:ea typeface="Ubuntu"/>
                  <a:cs typeface="Ubuntu"/>
                  <a:sym typeface="Ubuntu"/>
                </a:rPr>
                <a:t>3</a:t>
              </a:r>
              <a:endParaRPr/>
            </a:p>
          </p:txBody>
        </p:sp>
        <p:sp>
          <p:nvSpPr>
            <p:cNvPr id="1649" name="Google Shape;1649;p32"/>
            <p:cNvSpPr/>
            <p:nvPr/>
          </p:nvSpPr>
          <p:spPr>
            <a:xfrm>
              <a:off x="6475" y="7213"/>
              <a:ext cx="1538" cy="1440"/>
            </a:xfrm>
            <a:prstGeom prst="ellipse">
              <a:avLst/>
            </a:prstGeom>
            <a:solidFill>
              <a:schemeClr val="lt1"/>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C00000"/>
                </a:buClr>
                <a:buSzPts val="2000"/>
                <a:buFont typeface="Ubuntu"/>
                <a:buNone/>
              </a:pPr>
              <a:r>
                <a:rPr b="0" i="0" lang="en-US" sz="2000" u="none">
                  <a:solidFill>
                    <a:srgbClr val="C00000"/>
                  </a:solidFill>
                  <a:latin typeface="Ubuntu"/>
                  <a:ea typeface="Ubuntu"/>
                  <a:cs typeface="Ubuntu"/>
                  <a:sym typeface="Ubuntu"/>
                </a:rPr>
                <a:t>X</a:t>
              </a:r>
              <a:r>
                <a:rPr b="0" baseline="-25000" i="0" lang="en-US" sz="2000" u="none">
                  <a:solidFill>
                    <a:srgbClr val="C00000"/>
                  </a:solidFill>
                  <a:latin typeface="Ubuntu"/>
                  <a:ea typeface="Ubuntu"/>
                  <a:cs typeface="Ubuntu"/>
                  <a:sym typeface="Ubuntu"/>
                </a:rPr>
                <a:t>4</a:t>
              </a:r>
              <a:endParaRPr/>
            </a:p>
          </p:txBody>
        </p:sp>
        <p:cxnSp>
          <p:nvCxnSpPr>
            <p:cNvPr id="1650" name="Google Shape;1650;p32"/>
            <p:cNvCxnSpPr/>
            <p:nvPr/>
          </p:nvCxnSpPr>
          <p:spPr>
            <a:xfrm flipH="1">
              <a:off x="4340" y="1680"/>
              <a:ext cx="2548" cy="800"/>
            </a:xfrm>
            <a:prstGeom prst="straightConnector1">
              <a:avLst/>
            </a:prstGeom>
            <a:noFill/>
            <a:ln cap="flat" cmpd="sng" w="38100">
              <a:solidFill>
                <a:srgbClr val="BFBFBF"/>
              </a:solidFill>
              <a:prstDash val="solid"/>
              <a:bevel/>
              <a:headEnd len="med" w="med" type="none"/>
              <a:tailEnd len="med" w="med" type="triangle"/>
            </a:ln>
          </p:spPr>
        </p:cxnSp>
        <p:cxnSp>
          <p:nvCxnSpPr>
            <p:cNvPr id="1651" name="Google Shape;1651;p32"/>
            <p:cNvCxnSpPr/>
            <p:nvPr/>
          </p:nvCxnSpPr>
          <p:spPr>
            <a:xfrm>
              <a:off x="6888" y="1680"/>
              <a:ext cx="3183" cy="800"/>
            </a:xfrm>
            <a:prstGeom prst="straightConnector1">
              <a:avLst/>
            </a:prstGeom>
            <a:noFill/>
            <a:ln cap="flat" cmpd="sng" w="38100">
              <a:solidFill>
                <a:srgbClr val="BFBFBF"/>
              </a:solidFill>
              <a:prstDash val="solid"/>
              <a:bevel/>
              <a:headEnd len="med" w="med" type="none"/>
              <a:tailEnd len="med" w="med" type="triangle"/>
            </a:ln>
          </p:spPr>
        </p:cxnSp>
        <p:cxnSp>
          <p:nvCxnSpPr>
            <p:cNvPr id="1652" name="Google Shape;1652;p32"/>
            <p:cNvCxnSpPr/>
            <p:nvPr/>
          </p:nvCxnSpPr>
          <p:spPr>
            <a:xfrm flipH="1">
              <a:off x="3325" y="3920"/>
              <a:ext cx="1015" cy="3213"/>
            </a:xfrm>
            <a:prstGeom prst="straightConnector1">
              <a:avLst/>
            </a:prstGeom>
            <a:noFill/>
            <a:ln cap="flat" cmpd="sng" w="38100">
              <a:solidFill>
                <a:srgbClr val="BFBFBF"/>
              </a:solidFill>
              <a:prstDash val="solid"/>
              <a:bevel/>
              <a:headEnd len="med" w="med" type="none"/>
              <a:tailEnd len="med" w="med" type="triangle"/>
            </a:ln>
          </p:spPr>
        </p:cxnSp>
        <p:cxnSp>
          <p:nvCxnSpPr>
            <p:cNvPr id="1653" name="Google Shape;1653;p32"/>
            <p:cNvCxnSpPr/>
            <p:nvPr/>
          </p:nvCxnSpPr>
          <p:spPr>
            <a:xfrm>
              <a:off x="4340" y="3920"/>
              <a:ext cx="2903" cy="3293"/>
            </a:xfrm>
            <a:prstGeom prst="straightConnector1">
              <a:avLst/>
            </a:prstGeom>
            <a:noFill/>
            <a:ln cap="flat" cmpd="sng" w="38100">
              <a:solidFill>
                <a:srgbClr val="BFBFBF"/>
              </a:solidFill>
              <a:prstDash val="solid"/>
              <a:bevel/>
              <a:headEnd len="med" w="med" type="none"/>
              <a:tailEnd len="med" w="med" type="triangle"/>
            </a:ln>
          </p:spPr>
        </p:cxnSp>
        <p:cxnSp>
          <p:nvCxnSpPr>
            <p:cNvPr id="1654" name="Google Shape;1654;p32"/>
            <p:cNvCxnSpPr/>
            <p:nvPr/>
          </p:nvCxnSpPr>
          <p:spPr>
            <a:xfrm flipH="1">
              <a:off x="9845" y="3920"/>
              <a:ext cx="225" cy="3213"/>
            </a:xfrm>
            <a:prstGeom prst="straightConnector1">
              <a:avLst/>
            </a:prstGeom>
            <a:noFill/>
            <a:ln cap="flat" cmpd="sng" w="38100">
              <a:solidFill>
                <a:srgbClr val="BFBFBF"/>
              </a:solidFill>
              <a:prstDash val="solid"/>
              <a:bevel/>
              <a:headEnd len="med" w="med" type="none"/>
              <a:tailEnd len="med" w="med" type="triangle"/>
            </a:ln>
          </p:spPr>
        </p:cxnSp>
        <p:cxnSp>
          <p:nvCxnSpPr>
            <p:cNvPr id="1655" name="Google Shape;1655;p32"/>
            <p:cNvCxnSpPr/>
            <p:nvPr/>
          </p:nvCxnSpPr>
          <p:spPr>
            <a:xfrm>
              <a:off x="10070" y="3920"/>
              <a:ext cx="3890" cy="3418"/>
            </a:xfrm>
            <a:prstGeom prst="straightConnector1">
              <a:avLst/>
            </a:prstGeom>
            <a:noFill/>
            <a:ln cap="flat" cmpd="sng" w="38100">
              <a:solidFill>
                <a:srgbClr val="BFBFBF"/>
              </a:solidFill>
              <a:prstDash val="solid"/>
              <a:bevel/>
              <a:headEnd len="med" w="med" type="none"/>
              <a:tailEnd len="med" w="med" type="triangle"/>
            </a:ln>
          </p:spPr>
        </p:cxnSp>
        <p:sp>
          <p:nvSpPr>
            <p:cNvPr id="1656" name="Google Shape;1656;p32"/>
            <p:cNvSpPr/>
            <p:nvPr/>
          </p:nvSpPr>
          <p:spPr>
            <a:xfrm>
              <a:off x="9240" y="240"/>
              <a:ext cx="1535" cy="1440"/>
            </a:xfrm>
            <a:prstGeom prst="ellipse">
              <a:avLst/>
            </a:prstGeom>
            <a:solidFill>
              <a:srgbClr val="BFBFBF"/>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000"/>
                <a:buFont typeface="Ubuntu"/>
                <a:buNone/>
              </a:pPr>
              <a:r>
                <a:rPr b="0" i="0" lang="en-US" sz="2000" u="none">
                  <a:solidFill>
                    <a:schemeClr val="dk2"/>
                  </a:solidFill>
                  <a:latin typeface="Ubuntu"/>
                  <a:ea typeface="Ubuntu"/>
                  <a:cs typeface="Ubuntu"/>
                  <a:sym typeface="Ubuntu"/>
                </a:rPr>
                <a:t>Y</a:t>
              </a:r>
              <a:r>
                <a:rPr b="0" baseline="-25000" i="0" lang="en-US" sz="2000" u="none">
                  <a:solidFill>
                    <a:schemeClr val="dk2"/>
                  </a:solidFill>
                  <a:latin typeface="Ubuntu"/>
                  <a:ea typeface="Ubuntu"/>
                  <a:cs typeface="Ubuntu"/>
                  <a:sym typeface="Ubuntu"/>
                </a:rPr>
                <a:t>0</a:t>
              </a:r>
              <a:endParaRPr/>
            </a:p>
          </p:txBody>
        </p:sp>
        <p:sp>
          <p:nvSpPr>
            <p:cNvPr id="1657" name="Google Shape;1657;p32"/>
            <p:cNvSpPr/>
            <p:nvPr/>
          </p:nvSpPr>
          <p:spPr>
            <a:xfrm>
              <a:off x="6578" y="3890"/>
              <a:ext cx="1538" cy="1440"/>
            </a:xfrm>
            <a:prstGeom prst="ellipse">
              <a:avLst/>
            </a:prstGeom>
            <a:solidFill>
              <a:srgbClr val="BFBFBF"/>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000"/>
                <a:buFont typeface="Ubuntu"/>
                <a:buNone/>
              </a:pPr>
              <a:r>
                <a:rPr b="0" i="0" lang="en-US" sz="2000" u="none">
                  <a:solidFill>
                    <a:schemeClr val="dk2"/>
                  </a:solidFill>
                  <a:latin typeface="Ubuntu"/>
                  <a:ea typeface="Ubuntu"/>
                  <a:cs typeface="Ubuntu"/>
                  <a:sym typeface="Ubuntu"/>
                </a:rPr>
                <a:t>Y</a:t>
              </a:r>
              <a:r>
                <a:rPr b="0" baseline="-25000" i="0" lang="en-US" sz="2000" u="none">
                  <a:solidFill>
                    <a:schemeClr val="dk2"/>
                  </a:solidFill>
                  <a:latin typeface="Ubuntu"/>
                  <a:ea typeface="Ubuntu"/>
                  <a:cs typeface="Ubuntu"/>
                  <a:sym typeface="Ubuntu"/>
                </a:rPr>
                <a:t>1</a:t>
              </a:r>
              <a:endParaRPr/>
            </a:p>
          </p:txBody>
        </p:sp>
        <p:sp>
          <p:nvSpPr>
            <p:cNvPr id="1658" name="Google Shape;1658;p32"/>
            <p:cNvSpPr/>
            <p:nvPr/>
          </p:nvSpPr>
          <p:spPr>
            <a:xfrm>
              <a:off x="12990" y="4088"/>
              <a:ext cx="1538" cy="1440"/>
            </a:xfrm>
            <a:prstGeom prst="ellipse">
              <a:avLst/>
            </a:prstGeom>
            <a:solidFill>
              <a:srgbClr val="BFBFBF"/>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000"/>
                <a:buFont typeface="Ubuntu"/>
                <a:buNone/>
              </a:pPr>
              <a:r>
                <a:rPr b="0" i="0" lang="en-US" sz="2000" u="none">
                  <a:solidFill>
                    <a:schemeClr val="dk2"/>
                  </a:solidFill>
                  <a:latin typeface="Ubuntu"/>
                  <a:ea typeface="Ubuntu"/>
                  <a:cs typeface="Ubuntu"/>
                  <a:sym typeface="Ubuntu"/>
                </a:rPr>
                <a:t>Y</a:t>
              </a:r>
              <a:r>
                <a:rPr b="0" baseline="-25000" i="0" lang="en-US" sz="2000" u="none">
                  <a:solidFill>
                    <a:schemeClr val="dk2"/>
                  </a:solidFill>
                  <a:latin typeface="Ubuntu"/>
                  <a:ea typeface="Ubuntu"/>
                  <a:cs typeface="Ubuntu"/>
                  <a:sym typeface="Ubuntu"/>
                </a:rPr>
                <a:t>2</a:t>
              </a:r>
              <a:endParaRPr/>
            </a:p>
          </p:txBody>
        </p:sp>
        <p:sp>
          <p:nvSpPr>
            <p:cNvPr id="1659" name="Google Shape;1659;p32"/>
            <p:cNvSpPr/>
            <p:nvPr/>
          </p:nvSpPr>
          <p:spPr>
            <a:xfrm>
              <a:off x="15068" y="9075"/>
              <a:ext cx="1538" cy="1440"/>
            </a:xfrm>
            <a:prstGeom prst="ellipse">
              <a:avLst/>
            </a:prstGeom>
            <a:solidFill>
              <a:schemeClr val="lt1"/>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000"/>
                <a:buFont typeface="Ubuntu"/>
                <a:buNone/>
              </a:pPr>
              <a:r>
                <a:rPr b="0" i="0" lang="en-US" sz="2000" u="none">
                  <a:solidFill>
                    <a:schemeClr val="dk2"/>
                  </a:solidFill>
                  <a:latin typeface="Ubuntu"/>
                  <a:ea typeface="Ubuntu"/>
                  <a:cs typeface="Ubuntu"/>
                  <a:sym typeface="Ubuntu"/>
                </a:rPr>
                <a:t>Y</a:t>
              </a:r>
              <a:r>
                <a:rPr b="0" baseline="-25000" i="0" lang="en-US" sz="2000" u="none">
                  <a:solidFill>
                    <a:schemeClr val="dk2"/>
                  </a:solidFill>
                  <a:latin typeface="Ubuntu"/>
                  <a:ea typeface="Ubuntu"/>
                  <a:cs typeface="Ubuntu"/>
                  <a:sym typeface="Ubuntu"/>
                </a:rPr>
                <a:t>6</a:t>
              </a:r>
              <a:endParaRPr/>
            </a:p>
          </p:txBody>
        </p:sp>
        <p:sp>
          <p:nvSpPr>
            <p:cNvPr id="1660" name="Google Shape;1660;p32"/>
            <p:cNvSpPr/>
            <p:nvPr/>
          </p:nvSpPr>
          <p:spPr>
            <a:xfrm>
              <a:off x="10965" y="8980"/>
              <a:ext cx="1535" cy="1440"/>
            </a:xfrm>
            <a:prstGeom prst="ellipse">
              <a:avLst/>
            </a:prstGeom>
            <a:solidFill>
              <a:schemeClr val="lt1"/>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000"/>
                <a:buFont typeface="Ubuntu"/>
                <a:buNone/>
              </a:pPr>
              <a:r>
                <a:rPr b="0" i="0" lang="en-US" sz="2000" u="none">
                  <a:solidFill>
                    <a:schemeClr val="dk2"/>
                  </a:solidFill>
                  <a:latin typeface="Ubuntu"/>
                  <a:ea typeface="Ubuntu"/>
                  <a:cs typeface="Ubuntu"/>
                  <a:sym typeface="Ubuntu"/>
                </a:rPr>
                <a:t>Y</a:t>
              </a:r>
              <a:r>
                <a:rPr b="0" baseline="-25000" i="0" lang="en-US" sz="2000" u="none">
                  <a:solidFill>
                    <a:schemeClr val="dk2"/>
                  </a:solidFill>
                  <a:latin typeface="Ubuntu"/>
                  <a:ea typeface="Ubuntu"/>
                  <a:cs typeface="Ubuntu"/>
                  <a:sym typeface="Ubuntu"/>
                </a:rPr>
                <a:t>5</a:t>
              </a:r>
              <a:endParaRPr/>
            </a:p>
          </p:txBody>
        </p:sp>
        <p:sp>
          <p:nvSpPr>
            <p:cNvPr id="1661" name="Google Shape;1661;p32"/>
            <p:cNvSpPr/>
            <p:nvPr/>
          </p:nvSpPr>
          <p:spPr>
            <a:xfrm>
              <a:off x="4585" y="9175"/>
              <a:ext cx="1535" cy="1440"/>
            </a:xfrm>
            <a:prstGeom prst="ellipse">
              <a:avLst/>
            </a:prstGeom>
            <a:solidFill>
              <a:schemeClr val="lt1"/>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000"/>
                <a:buFont typeface="Ubuntu"/>
                <a:buNone/>
              </a:pPr>
              <a:r>
                <a:rPr b="0" i="0" lang="en-US" sz="2000" u="none">
                  <a:solidFill>
                    <a:schemeClr val="dk2"/>
                  </a:solidFill>
                  <a:latin typeface="Ubuntu"/>
                  <a:ea typeface="Ubuntu"/>
                  <a:cs typeface="Ubuntu"/>
                  <a:sym typeface="Ubuntu"/>
                </a:rPr>
                <a:t>Y</a:t>
              </a:r>
              <a:r>
                <a:rPr b="0" baseline="-25000" i="0" lang="en-US" sz="2000" u="none">
                  <a:solidFill>
                    <a:schemeClr val="dk2"/>
                  </a:solidFill>
                  <a:latin typeface="Ubuntu"/>
                  <a:ea typeface="Ubuntu"/>
                  <a:cs typeface="Ubuntu"/>
                  <a:sym typeface="Ubuntu"/>
                </a:rPr>
                <a:t>3</a:t>
              </a:r>
              <a:endParaRPr/>
            </a:p>
          </p:txBody>
        </p:sp>
        <p:sp>
          <p:nvSpPr>
            <p:cNvPr id="1662" name="Google Shape;1662;p32"/>
            <p:cNvSpPr/>
            <p:nvPr/>
          </p:nvSpPr>
          <p:spPr>
            <a:xfrm>
              <a:off x="8103" y="9175"/>
              <a:ext cx="1538" cy="1440"/>
            </a:xfrm>
            <a:prstGeom prst="ellipse">
              <a:avLst/>
            </a:prstGeom>
            <a:solidFill>
              <a:schemeClr val="lt1"/>
            </a:solidFill>
            <a:ln cap="flat" cmpd="sng" w="190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2000"/>
                <a:buFont typeface="Ubuntu"/>
                <a:buNone/>
              </a:pPr>
              <a:r>
                <a:rPr b="0" i="0" lang="en-US" sz="2000" u="none">
                  <a:solidFill>
                    <a:schemeClr val="dk2"/>
                  </a:solidFill>
                  <a:latin typeface="Ubuntu"/>
                  <a:ea typeface="Ubuntu"/>
                  <a:cs typeface="Ubuntu"/>
                  <a:sym typeface="Ubuntu"/>
                </a:rPr>
                <a:t>Y</a:t>
              </a:r>
              <a:r>
                <a:rPr b="0" baseline="-25000" i="0" lang="en-US" sz="2000" u="none">
                  <a:solidFill>
                    <a:schemeClr val="dk2"/>
                  </a:solidFill>
                  <a:latin typeface="Ubuntu"/>
                  <a:ea typeface="Ubuntu"/>
                  <a:cs typeface="Ubuntu"/>
                  <a:sym typeface="Ubuntu"/>
                </a:rPr>
                <a:t>4</a:t>
              </a:r>
              <a:endParaRPr/>
            </a:p>
          </p:txBody>
        </p:sp>
        <p:cxnSp>
          <p:nvCxnSpPr>
            <p:cNvPr id="1663" name="Google Shape;1663;p32"/>
            <p:cNvCxnSpPr/>
            <p:nvPr/>
          </p:nvCxnSpPr>
          <p:spPr>
            <a:xfrm flipH="1">
              <a:off x="7348" y="1680"/>
              <a:ext cx="2660" cy="2210"/>
            </a:xfrm>
            <a:prstGeom prst="straightConnector1">
              <a:avLst/>
            </a:prstGeom>
            <a:noFill/>
            <a:ln cap="flat" cmpd="sng" w="38100">
              <a:solidFill>
                <a:srgbClr val="7F7F7F"/>
              </a:solidFill>
              <a:prstDash val="solid"/>
              <a:bevel/>
              <a:headEnd len="med" w="med" type="none"/>
              <a:tailEnd len="med" w="med" type="triangle"/>
            </a:ln>
          </p:spPr>
        </p:cxnSp>
        <p:cxnSp>
          <p:nvCxnSpPr>
            <p:cNvPr id="1664" name="Google Shape;1664;p32"/>
            <p:cNvCxnSpPr/>
            <p:nvPr/>
          </p:nvCxnSpPr>
          <p:spPr>
            <a:xfrm>
              <a:off x="10008" y="1680"/>
              <a:ext cx="3750" cy="2408"/>
            </a:xfrm>
            <a:prstGeom prst="straightConnector1">
              <a:avLst/>
            </a:prstGeom>
            <a:noFill/>
            <a:ln cap="flat" cmpd="sng" w="38100">
              <a:solidFill>
                <a:srgbClr val="7F7F7F"/>
              </a:solidFill>
              <a:prstDash val="solid"/>
              <a:bevel/>
              <a:headEnd len="med" w="med" type="none"/>
              <a:tailEnd len="med" w="med" type="triangle"/>
            </a:ln>
          </p:spPr>
        </p:cxnSp>
        <p:cxnSp>
          <p:nvCxnSpPr>
            <p:cNvPr id="1665" name="Google Shape;1665;p32"/>
            <p:cNvCxnSpPr/>
            <p:nvPr/>
          </p:nvCxnSpPr>
          <p:spPr>
            <a:xfrm flipH="1">
              <a:off x="5353" y="5330"/>
              <a:ext cx="1995" cy="3845"/>
            </a:xfrm>
            <a:prstGeom prst="straightConnector1">
              <a:avLst/>
            </a:prstGeom>
            <a:noFill/>
            <a:ln cap="flat" cmpd="sng" w="38100">
              <a:solidFill>
                <a:srgbClr val="7F7F7F"/>
              </a:solidFill>
              <a:prstDash val="solid"/>
              <a:bevel/>
              <a:headEnd len="med" w="med" type="none"/>
              <a:tailEnd len="med" w="med" type="triangle"/>
            </a:ln>
          </p:spPr>
        </p:cxnSp>
        <p:cxnSp>
          <p:nvCxnSpPr>
            <p:cNvPr id="1666" name="Google Shape;1666;p32"/>
            <p:cNvCxnSpPr/>
            <p:nvPr/>
          </p:nvCxnSpPr>
          <p:spPr>
            <a:xfrm>
              <a:off x="7348" y="5330"/>
              <a:ext cx="1523" cy="3845"/>
            </a:xfrm>
            <a:prstGeom prst="straightConnector1">
              <a:avLst/>
            </a:prstGeom>
            <a:noFill/>
            <a:ln cap="flat" cmpd="sng" w="38100">
              <a:solidFill>
                <a:srgbClr val="7F7F7F"/>
              </a:solidFill>
              <a:prstDash val="solid"/>
              <a:bevel/>
              <a:headEnd len="med" w="med" type="none"/>
              <a:tailEnd len="med" w="med" type="triangle"/>
            </a:ln>
          </p:spPr>
        </p:cxnSp>
        <p:cxnSp>
          <p:nvCxnSpPr>
            <p:cNvPr id="1667" name="Google Shape;1667;p32"/>
            <p:cNvCxnSpPr/>
            <p:nvPr/>
          </p:nvCxnSpPr>
          <p:spPr>
            <a:xfrm flipH="1">
              <a:off x="11733" y="5528"/>
              <a:ext cx="2025" cy="3453"/>
            </a:xfrm>
            <a:prstGeom prst="straightConnector1">
              <a:avLst/>
            </a:prstGeom>
            <a:noFill/>
            <a:ln cap="flat" cmpd="sng" w="38100">
              <a:solidFill>
                <a:srgbClr val="7F7F7F"/>
              </a:solidFill>
              <a:prstDash val="solid"/>
              <a:bevel/>
              <a:headEnd len="med" w="med" type="none"/>
              <a:tailEnd len="med" w="med" type="triangle"/>
            </a:ln>
          </p:spPr>
        </p:cxnSp>
        <p:cxnSp>
          <p:nvCxnSpPr>
            <p:cNvPr id="1668" name="Google Shape;1668;p32"/>
            <p:cNvCxnSpPr/>
            <p:nvPr/>
          </p:nvCxnSpPr>
          <p:spPr>
            <a:xfrm>
              <a:off x="13758" y="5528"/>
              <a:ext cx="2080" cy="3548"/>
            </a:xfrm>
            <a:prstGeom prst="straightConnector1">
              <a:avLst/>
            </a:prstGeom>
            <a:noFill/>
            <a:ln cap="flat" cmpd="sng" w="38100">
              <a:solidFill>
                <a:srgbClr val="7F7F7F"/>
              </a:solidFill>
              <a:prstDash val="solid"/>
              <a:bevel/>
              <a:headEnd len="med" w="med" type="none"/>
              <a:tailEnd len="med" w="med" type="triangle"/>
            </a:ln>
          </p:spPr>
        </p:cxnSp>
        <p:cxnSp>
          <p:nvCxnSpPr>
            <p:cNvPr id="1669" name="Google Shape;1669;p32"/>
            <p:cNvCxnSpPr/>
            <p:nvPr/>
          </p:nvCxnSpPr>
          <p:spPr>
            <a:xfrm>
              <a:off x="7655" y="960"/>
              <a:ext cx="1585" cy="0"/>
            </a:xfrm>
            <a:prstGeom prst="straightConnector1">
              <a:avLst/>
            </a:prstGeom>
            <a:noFill/>
            <a:ln cap="flat" cmpd="sng" w="38100">
              <a:solidFill>
                <a:srgbClr val="E46A6B"/>
              </a:solidFill>
              <a:prstDash val="solid"/>
              <a:bevel/>
              <a:headEnd len="med" w="med" type="none"/>
              <a:tailEnd len="med" w="med" type="triangle"/>
            </a:ln>
          </p:spPr>
        </p:cxnSp>
        <p:cxnSp>
          <p:nvCxnSpPr>
            <p:cNvPr id="1670" name="Google Shape;1670;p32"/>
            <p:cNvCxnSpPr/>
            <p:nvPr/>
          </p:nvCxnSpPr>
          <p:spPr>
            <a:xfrm>
              <a:off x="5108" y="3200"/>
              <a:ext cx="1695" cy="903"/>
            </a:xfrm>
            <a:prstGeom prst="straightConnector1">
              <a:avLst/>
            </a:prstGeom>
            <a:noFill/>
            <a:ln cap="flat" cmpd="sng" w="38100">
              <a:solidFill>
                <a:srgbClr val="E46A6B"/>
              </a:solidFill>
              <a:prstDash val="solid"/>
              <a:bevel/>
              <a:headEnd len="med" w="med" type="none"/>
              <a:tailEnd len="med" w="med" type="triangle"/>
            </a:ln>
          </p:spPr>
        </p:cxnSp>
        <p:cxnSp>
          <p:nvCxnSpPr>
            <p:cNvPr id="1671" name="Google Shape;1671;p32"/>
            <p:cNvCxnSpPr/>
            <p:nvPr/>
          </p:nvCxnSpPr>
          <p:spPr>
            <a:xfrm>
              <a:off x="10840" y="3200"/>
              <a:ext cx="2375" cy="1098"/>
            </a:xfrm>
            <a:prstGeom prst="straightConnector1">
              <a:avLst/>
            </a:prstGeom>
            <a:noFill/>
            <a:ln cap="flat" cmpd="sng" w="38100">
              <a:solidFill>
                <a:srgbClr val="E46A6B"/>
              </a:solidFill>
              <a:prstDash val="solid"/>
              <a:bevel/>
              <a:headEnd len="med" w="med" type="none"/>
              <a:tailEnd len="med" w="med" type="triangle"/>
            </a:ln>
          </p:spPr>
        </p:cxnSp>
        <p:cxnSp>
          <p:nvCxnSpPr>
            <p:cNvPr id="1672" name="Google Shape;1672;p32"/>
            <p:cNvCxnSpPr/>
            <p:nvPr/>
          </p:nvCxnSpPr>
          <p:spPr>
            <a:xfrm>
              <a:off x="3870" y="8363"/>
              <a:ext cx="940" cy="1025"/>
            </a:xfrm>
            <a:prstGeom prst="straightConnector1">
              <a:avLst/>
            </a:prstGeom>
            <a:noFill/>
            <a:ln cap="flat" cmpd="sng" w="38100">
              <a:solidFill>
                <a:srgbClr val="E46A6B"/>
              </a:solidFill>
              <a:prstDash val="solid"/>
              <a:bevel/>
              <a:headEnd len="med" w="med" type="none"/>
              <a:tailEnd len="med" w="med" type="triangle"/>
            </a:ln>
          </p:spPr>
        </p:cxnSp>
        <p:cxnSp>
          <p:nvCxnSpPr>
            <p:cNvPr id="1673" name="Google Shape;1673;p32"/>
            <p:cNvCxnSpPr/>
            <p:nvPr/>
          </p:nvCxnSpPr>
          <p:spPr>
            <a:xfrm>
              <a:off x="7788" y="8440"/>
              <a:ext cx="540" cy="948"/>
            </a:xfrm>
            <a:prstGeom prst="straightConnector1">
              <a:avLst/>
            </a:prstGeom>
            <a:noFill/>
            <a:ln cap="flat" cmpd="sng" w="38100">
              <a:solidFill>
                <a:srgbClr val="E46A6B"/>
              </a:solidFill>
              <a:prstDash val="solid"/>
              <a:bevel/>
              <a:headEnd len="med" w="med" type="none"/>
              <a:tailEnd len="med" w="med" type="triangle"/>
            </a:ln>
          </p:spPr>
        </p:cxnSp>
        <p:cxnSp>
          <p:nvCxnSpPr>
            <p:cNvPr id="1674" name="Google Shape;1674;p32"/>
            <p:cNvCxnSpPr/>
            <p:nvPr/>
          </p:nvCxnSpPr>
          <p:spPr>
            <a:xfrm>
              <a:off x="10390" y="8363"/>
              <a:ext cx="800" cy="828"/>
            </a:xfrm>
            <a:prstGeom prst="straightConnector1">
              <a:avLst/>
            </a:prstGeom>
            <a:noFill/>
            <a:ln cap="flat" cmpd="sng" w="38100">
              <a:solidFill>
                <a:srgbClr val="E46A6B"/>
              </a:solidFill>
              <a:prstDash val="solid"/>
              <a:bevel/>
              <a:headEnd len="med" w="med" type="none"/>
              <a:tailEnd len="med" w="med" type="triangle"/>
            </a:ln>
          </p:spPr>
        </p:cxnSp>
        <p:cxnSp>
          <p:nvCxnSpPr>
            <p:cNvPr id="1675" name="Google Shape;1675;p32"/>
            <p:cNvCxnSpPr/>
            <p:nvPr/>
          </p:nvCxnSpPr>
          <p:spPr>
            <a:xfrm>
              <a:off x="14503" y="8565"/>
              <a:ext cx="790" cy="723"/>
            </a:xfrm>
            <a:prstGeom prst="straightConnector1">
              <a:avLst/>
            </a:prstGeom>
            <a:noFill/>
            <a:ln cap="flat" cmpd="sng" w="38100">
              <a:solidFill>
                <a:srgbClr val="E46A6B"/>
              </a:solidFill>
              <a:prstDash val="solid"/>
              <a:bevel/>
              <a:headEnd len="med" w="med" type="none"/>
              <a:tailEnd len="med" w="med" type="triangle"/>
            </a:ln>
          </p:spPr>
        </p:cxnSp>
      </p:grpSp>
      <p:sp>
        <p:nvSpPr>
          <p:cNvPr id="1676" name="Google Shape;1676;p32"/>
          <p:cNvSpPr/>
          <p:nvPr/>
        </p:nvSpPr>
        <p:spPr>
          <a:xfrm>
            <a:off x="8764587" y="4556125"/>
            <a:ext cx="755650" cy="744537"/>
          </a:xfrm>
          <a:prstGeom prst="ellipse">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Open Sans SemiBold"/>
              <a:buNone/>
            </a:pPr>
            <a:r>
              <a:rPr b="0" i="0" lang="en-US" sz="1800" u="none">
                <a:solidFill>
                  <a:srgbClr val="FFFFFF"/>
                </a:solidFill>
                <a:latin typeface="Open Sans SemiBold"/>
                <a:ea typeface="Open Sans SemiBold"/>
                <a:cs typeface="Open Sans SemiBold"/>
                <a:sym typeface="Open Sans SemiBold"/>
              </a:rPr>
              <a:t>X</a:t>
            </a:r>
            <a:r>
              <a:rPr b="0" baseline="-25000" i="0" lang="en-US" sz="1800" u="none">
                <a:solidFill>
                  <a:srgbClr val="FFFFFF"/>
                </a:solidFill>
                <a:latin typeface="Open Sans SemiBold"/>
                <a:ea typeface="Open Sans SemiBold"/>
                <a:cs typeface="Open Sans SemiBold"/>
                <a:sym typeface="Open Sans SemiBold"/>
              </a:rPr>
              <a:t>t-1</a:t>
            </a:r>
            <a:endParaRPr/>
          </a:p>
        </p:txBody>
      </p:sp>
      <p:sp>
        <p:nvSpPr>
          <p:cNvPr id="1677" name="Google Shape;1677;p32"/>
          <p:cNvSpPr/>
          <p:nvPr/>
        </p:nvSpPr>
        <p:spPr>
          <a:xfrm>
            <a:off x="8736012" y="6083300"/>
            <a:ext cx="755650" cy="744537"/>
          </a:xfrm>
          <a:prstGeom prst="ellipse">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Open Sans SemiBold"/>
              <a:buNone/>
            </a:pPr>
            <a:r>
              <a:rPr b="0" i="0" lang="en-US" sz="1800" u="none">
                <a:solidFill>
                  <a:srgbClr val="FFFFFF"/>
                </a:solidFill>
                <a:latin typeface="Open Sans SemiBold"/>
                <a:ea typeface="Open Sans SemiBold"/>
                <a:cs typeface="Open Sans SemiBold"/>
                <a:sym typeface="Open Sans SemiBold"/>
              </a:rPr>
              <a:t>Y</a:t>
            </a:r>
            <a:r>
              <a:rPr b="0" baseline="-25000" i="0" lang="en-US" sz="1800" u="none">
                <a:solidFill>
                  <a:srgbClr val="FFFFFF"/>
                </a:solidFill>
                <a:latin typeface="Open Sans SemiBold"/>
                <a:ea typeface="Open Sans SemiBold"/>
                <a:cs typeface="Open Sans SemiBold"/>
                <a:sym typeface="Open Sans SemiBold"/>
              </a:rPr>
              <a:t>t-1</a:t>
            </a:r>
            <a:endParaRPr/>
          </a:p>
        </p:txBody>
      </p:sp>
      <p:sp>
        <p:nvSpPr>
          <p:cNvPr id="1678" name="Google Shape;1678;p32"/>
          <p:cNvSpPr/>
          <p:nvPr/>
        </p:nvSpPr>
        <p:spPr>
          <a:xfrm>
            <a:off x="10177462" y="6099175"/>
            <a:ext cx="755650" cy="744537"/>
          </a:xfrm>
          <a:prstGeom prst="ellipse">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Open Sans SemiBold"/>
              <a:buNone/>
            </a:pPr>
            <a:r>
              <a:rPr b="0" i="0" lang="en-US" sz="1800" u="none">
                <a:solidFill>
                  <a:srgbClr val="FFFFFF"/>
                </a:solidFill>
                <a:latin typeface="Open Sans SemiBold"/>
                <a:ea typeface="Open Sans SemiBold"/>
                <a:cs typeface="Open Sans SemiBold"/>
                <a:sym typeface="Open Sans SemiBold"/>
              </a:rPr>
              <a:t>Y</a:t>
            </a:r>
            <a:r>
              <a:rPr b="0" baseline="-25000" i="0" lang="en-US" sz="1800" u="none">
                <a:solidFill>
                  <a:srgbClr val="FFFFFF"/>
                </a:solidFill>
                <a:latin typeface="Open Sans SemiBold"/>
                <a:ea typeface="Open Sans SemiBold"/>
                <a:cs typeface="Open Sans SemiBold"/>
                <a:sym typeface="Open Sans SemiBold"/>
              </a:rPr>
              <a:t>t</a:t>
            </a:r>
            <a:endParaRPr/>
          </a:p>
        </p:txBody>
      </p:sp>
      <p:sp>
        <p:nvSpPr>
          <p:cNvPr id="1679" name="Google Shape;1679;p32"/>
          <p:cNvSpPr/>
          <p:nvPr/>
        </p:nvSpPr>
        <p:spPr>
          <a:xfrm>
            <a:off x="10177462" y="4556125"/>
            <a:ext cx="755650" cy="744537"/>
          </a:xfrm>
          <a:prstGeom prst="ellipse">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Open Sans SemiBold"/>
              <a:buNone/>
            </a:pPr>
            <a:r>
              <a:rPr b="0" i="0" lang="en-US" sz="1800" u="none">
                <a:solidFill>
                  <a:srgbClr val="FFFFFF"/>
                </a:solidFill>
                <a:latin typeface="Open Sans SemiBold"/>
                <a:ea typeface="Open Sans SemiBold"/>
                <a:cs typeface="Open Sans SemiBold"/>
                <a:sym typeface="Open Sans SemiBold"/>
              </a:rPr>
              <a:t>X</a:t>
            </a:r>
            <a:r>
              <a:rPr b="0" baseline="-25000" i="0" lang="en-US" sz="1800" u="none">
                <a:solidFill>
                  <a:srgbClr val="FFFFFF"/>
                </a:solidFill>
                <a:latin typeface="Open Sans SemiBold"/>
                <a:ea typeface="Open Sans SemiBold"/>
                <a:cs typeface="Open Sans SemiBold"/>
                <a:sym typeface="Open Sans SemiBold"/>
              </a:rPr>
              <a:t>t</a:t>
            </a:r>
            <a:endParaRPr/>
          </a:p>
        </p:txBody>
      </p:sp>
      <p:cxnSp>
        <p:nvCxnSpPr>
          <p:cNvPr id="1680" name="Google Shape;1680;p32"/>
          <p:cNvCxnSpPr/>
          <p:nvPr/>
        </p:nvCxnSpPr>
        <p:spPr>
          <a:xfrm>
            <a:off x="9520237" y="4927600"/>
            <a:ext cx="657225" cy="1587"/>
          </a:xfrm>
          <a:prstGeom prst="straightConnector1">
            <a:avLst/>
          </a:prstGeom>
          <a:noFill/>
          <a:ln cap="flat" cmpd="sng" w="38100">
            <a:solidFill>
              <a:srgbClr val="7F7F7F"/>
            </a:solidFill>
            <a:prstDash val="solid"/>
            <a:bevel/>
            <a:headEnd len="med" w="med" type="none"/>
            <a:tailEnd len="med" w="med" type="triangle"/>
          </a:ln>
        </p:spPr>
      </p:cxnSp>
      <p:cxnSp>
        <p:nvCxnSpPr>
          <p:cNvPr id="1681" name="Google Shape;1681;p32"/>
          <p:cNvCxnSpPr/>
          <p:nvPr/>
        </p:nvCxnSpPr>
        <p:spPr>
          <a:xfrm>
            <a:off x="9409112" y="5183187"/>
            <a:ext cx="877887" cy="1017587"/>
          </a:xfrm>
          <a:prstGeom prst="straightConnector1">
            <a:avLst/>
          </a:prstGeom>
          <a:noFill/>
          <a:ln cap="flat" cmpd="sng" w="38100">
            <a:solidFill>
              <a:srgbClr val="7F7F7F"/>
            </a:solidFill>
            <a:prstDash val="solid"/>
            <a:bevel/>
            <a:headEnd len="med" w="med" type="none"/>
            <a:tailEnd len="med" w="med" type="triangle"/>
          </a:ln>
        </p:spPr>
      </p:cxnSp>
      <p:cxnSp>
        <p:nvCxnSpPr>
          <p:cNvPr id="1682" name="Google Shape;1682;p32"/>
          <p:cNvCxnSpPr/>
          <p:nvPr/>
        </p:nvCxnSpPr>
        <p:spPr>
          <a:xfrm>
            <a:off x="9491662" y="6454775"/>
            <a:ext cx="685800" cy="17462"/>
          </a:xfrm>
          <a:prstGeom prst="straightConnector1">
            <a:avLst/>
          </a:prstGeom>
          <a:noFill/>
          <a:ln cap="flat" cmpd="sng" w="38100">
            <a:solidFill>
              <a:srgbClr val="7F7F7F"/>
            </a:solidFill>
            <a:prstDash val="solid"/>
            <a:bevel/>
            <a:headEnd len="med" w="med" type="none"/>
            <a:tailEnd len="med" w="med" type="triangle"/>
          </a:ln>
        </p:spPr>
      </p:cxnSp>
      <p:cxnSp>
        <p:nvCxnSpPr>
          <p:cNvPr id="1683" name="Google Shape;1683;p32"/>
          <p:cNvCxnSpPr/>
          <p:nvPr/>
        </p:nvCxnSpPr>
        <p:spPr>
          <a:xfrm flipH="1" rot="10800000">
            <a:off x="9382125" y="5191125"/>
            <a:ext cx="904875" cy="1000125"/>
          </a:xfrm>
          <a:prstGeom prst="straightConnector1">
            <a:avLst/>
          </a:prstGeom>
          <a:noFill/>
          <a:ln cap="flat" cmpd="sng" w="38100">
            <a:solidFill>
              <a:srgbClr val="7F7F7F"/>
            </a:solidFill>
            <a:prstDash val="solid"/>
            <a:bevel/>
            <a:headEnd len="med" w="med" type="none"/>
            <a:tailEnd len="med" w="med" type="triangle"/>
          </a:ln>
        </p:spPr>
      </p:cxnSp>
      <p:cxnSp>
        <p:nvCxnSpPr>
          <p:cNvPr id="1684" name="Google Shape;1684;p32"/>
          <p:cNvCxnSpPr/>
          <p:nvPr/>
        </p:nvCxnSpPr>
        <p:spPr>
          <a:xfrm flipH="1" rot="10800000">
            <a:off x="7558475" y="4927575"/>
            <a:ext cx="1177500" cy="3600"/>
          </a:xfrm>
          <a:prstGeom prst="straightConnector1">
            <a:avLst/>
          </a:prstGeom>
          <a:noFill/>
          <a:ln cap="flat" cmpd="sng" w="38100">
            <a:solidFill>
              <a:srgbClr val="7F7F7F"/>
            </a:solidFill>
            <a:prstDash val="dot"/>
            <a:bevel/>
            <a:headEnd len="med" w="med" type="none"/>
            <a:tailEnd len="med" w="med" type="triangle"/>
          </a:ln>
        </p:spPr>
      </p:cxnSp>
      <p:cxnSp>
        <p:nvCxnSpPr>
          <p:cNvPr id="1685" name="Google Shape;1685;p32"/>
          <p:cNvCxnSpPr/>
          <p:nvPr/>
        </p:nvCxnSpPr>
        <p:spPr>
          <a:xfrm>
            <a:off x="10936287" y="4927600"/>
            <a:ext cx="987600" cy="16200"/>
          </a:xfrm>
          <a:prstGeom prst="straightConnector1">
            <a:avLst/>
          </a:prstGeom>
          <a:noFill/>
          <a:ln cap="flat" cmpd="sng" w="38100">
            <a:solidFill>
              <a:srgbClr val="7F7F7F"/>
            </a:solidFill>
            <a:prstDash val="dot"/>
            <a:bevel/>
            <a:headEnd len="med" w="med" type="none"/>
            <a:tailEnd len="med" w="med" type="triangle"/>
          </a:ln>
        </p:spPr>
      </p:cxnSp>
      <p:cxnSp>
        <p:nvCxnSpPr>
          <p:cNvPr id="1686" name="Google Shape;1686;p32"/>
          <p:cNvCxnSpPr/>
          <p:nvPr/>
        </p:nvCxnSpPr>
        <p:spPr>
          <a:xfrm flipH="1" rot="10800000">
            <a:off x="10936287" y="6449675"/>
            <a:ext cx="975000" cy="5100"/>
          </a:xfrm>
          <a:prstGeom prst="straightConnector1">
            <a:avLst/>
          </a:prstGeom>
          <a:noFill/>
          <a:ln cap="flat" cmpd="sng" w="38100">
            <a:solidFill>
              <a:srgbClr val="7F7F7F"/>
            </a:solidFill>
            <a:prstDash val="dot"/>
            <a:bevel/>
            <a:headEnd len="med" w="med" type="none"/>
            <a:tailEnd len="med" w="med" type="triangle"/>
          </a:ln>
        </p:spPr>
      </p:cxnSp>
      <p:cxnSp>
        <p:nvCxnSpPr>
          <p:cNvPr id="1687" name="Google Shape;1687;p32"/>
          <p:cNvCxnSpPr/>
          <p:nvPr/>
        </p:nvCxnSpPr>
        <p:spPr>
          <a:xfrm flipH="1" rot="10800000">
            <a:off x="7621750" y="6472275"/>
            <a:ext cx="1114200" cy="27900"/>
          </a:xfrm>
          <a:prstGeom prst="straightConnector1">
            <a:avLst/>
          </a:prstGeom>
          <a:noFill/>
          <a:ln cap="flat" cmpd="sng" w="38100">
            <a:solidFill>
              <a:srgbClr val="7F7F7F"/>
            </a:solidFill>
            <a:prstDash val="dot"/>
            <a:bevel/>
            <a:headEnd len="med" w="med" type="none"/>
            <a:tailEnd len="med" w="med" type="triangle"/>
          </a:ln>
        </p:spPr>
      </p:cxnSp>
      <p:cxnSp>
        <p:nvCxnSpPr>
          <p:cNvPr id="1688" name="Google Shape;1688;p32"/>
          <p:cNvCxnSpPr/>
          <p:nvPr/>
        </p:nvCxnSpPr>
        <p:spPr>
          <a:xfrm>
            <a:off x="7926387" y="5191125"/>
            <a:ext cx="877887" cy="1017587"/>
          </a:xfrm>
          <a:prstGeom prst="straightConnector1">
            <a:avLst/>
          </a:prstGeom>
          <a:noFill/>
          <a:ln cap="flat" cmpd="sng" w="38100">
            <a:solidFill>
              <a:srgbClr val="7F7F7F"/>
            </a:solidFill>
            <a:prstDash val="solid"/>
            <a:bevel/>
            <a:headEnd len="med" w="med" type="none"/>
            <a:tailEnd len="med" w="med" type="triangle"/>
          </a:ln>
        </p:spPr>
      </p:cxnSp>
      <p:cxnSp>
        <p:nvCxnSpPr>
          <p:cNvPr id="1689" name="Google Shape;1689;p32"/>
          <p:cNvCxnSpPr/>
          <p:nvPr/>
        </p:nvCxnSpPr>
        <p:spPr>
          <a:xfrm flipH="1" rot="10800000">
            <a:off x="7926387" y="5191125"/>
            <a:ext cx="906462" cy="1000125"/>
          </a:xfrm>
          <a:prstGeom prst="straightConnector1">
            <a:avLst/>
          </a:prstGeom>
          <a:noFill/>
          <a:ln cap="flat" cmpd="sng" w="38100">
            <a:solidFill>
              <a:srgbClr val="7F7F7F"/>
            </a:solidFill>
            <a:prstDash val="solid"/>
            <a:bevel/>
            <a:headEnd len="med" w="med" type="none"/>
            <a:tailEnd len="med" w="med" type="triangle"/>
          </a:ln>
        </p:spPr>
      </p:cxnSp>
      <p:cxnSp>
        <p:nvCxnSpPr>
          <p:cNvPr id="1690" name="Google Shape;1690;p32"/>
          <p:cNvCxnSpPr/>
          <p:nvPr/>
        </p:nvCxnSpPr>
        <p:spPr>
          <a:xfrm>
            <a:off x="10848975" y="5175250"/>
            <a:ext cx="879475" cy="1016000"/>
          </a:xfrm>
          <a:prstGeom prst="straightConnector1">
            <a:avLst/>
          </a:prstGeom>
          <a:noFill/>
          <a:ln cap="flat" cmpd="sng" w="38100">
            <a:solidFill>
              <a:srgbClr val="7F7F7F"/>
            </a:solidFill>
            <a:prstDash val="dot"/>
            <a:bevel/>
            <a:headEnd len="med" w="med" type="none"/>
            <a:tailEnd len="med" w="med" type="triangle"/>
          </a:ln>
        </p:spPr>
      </p:cxnSp>
      <p:cxnSp>
        <p:nvCxnSpPr>
          <p:cNvPr id="1691" name="Google Shape;1691;p32"/>
          <p:cNvCxnSpPr/>
          <p:nvPr/>
        </p:nvCxnSpPr>
        <p:spPr>
          <a:xfrm flipH="1" rot="10800000">
            <a:off x="10821987" y="5183187"/>
            <a:ext cx="906462" cy="1000125"/>
          </a:xfrm>
          <a:prstGeom prst="straightConnector1">
            <a:avLst/>
          </a:prstGeom>
          <a:noFill/>
          <a:ln cap="flat" cmpd="sng" w="38100">
            <a:solidFill>
              <a:srgbClr val="7F7F7F"/>
            </a:solidFill>
            <a:prstDash val="dot"/>
            <a:bevel/>
            <a:headEnd len="med" w="med"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g3b480a7c63e_0_1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Markov models </a:t>
            </a:r>
            <a:endParaRPr/>
          </a:p>
          <a:p>
            <a:pPr indent="0" lvl="0" marL="0" rtl="0" algn="l">
              <a:spcBef>
                <a:spcPts val="0"/>
              </a:spcBef>
              <a:spcAft>
                <a:spcPts val="0"/>
              </a:spcAft>
              <a:buNone/>
            </a:pPr>
            <a:r>
              <a:rPr lang="en-US"/>
              <a:t>(e.g. Pagel’s correlation)</a:t>
            </a:r>
            <a:endParaRPr/>
          </a:p>
        </p:txBody>
      </p:sp>
      <p:sp>
        <p:nvSpPr>
          <p:cNvPr id="1698" name="Google Shape;1698;g3b480a7c63e_0_14"/>
          <p:cNvSpPr txBox="1"/>
          <p:nvPr>
            <p:ph idx="1" type="body"/>
          </p:nvPr>
        </p:nvSpPr>
        <p:spPr>
          <a:xfrm>
            <a:off x="838200" y="1850950"/>
            <a:ext cx="10908600" cy="710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Consider two binary characters (e.g. viviparity &amp; cold env)</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699" name="Google Shape;1699;g3b480a7c63e_0_14"/>
          <p:cNvSpPr/>
          <p:nvPr/>
        </p:nvSpPr>
        <p:spPr>
          <a:xfrm>
            <a:off x="991500" y="3577850"/>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00</a:t>
            </a:r>
            <a:endParaRPr sz="3500">
              <a:latin typeface="Open Sans SemiBold"/>
              <a:ea typeface="Open Sans SemiBold"/>
              <a:cs typeface="Open Sans SemiBold"/>
              <a:sym typeface="Open Sans SemiBold"/>
            </a:endParaRPr>
          </a:p>
        </p:txBody>
      </p:sp>
      <p:sp>
        <p:nvSpPr>
          <p:cNvPr id="1700" name="Google Shape;1700;g3b480a7c63e_0_14"/>
          <p:cNvSpPr/>
          <p:nvPr/>
        </p:nvSpPr>
        <p:spPr>
          <a:xfrm>
            <a:off x="2965950" y="3577850"/>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10</a:t>
            </a:r>
            <a:endParaRPr sz="3500">
              <a:latin typeface="Open Sans SemiBold"/>
              <a:ea typeface="Open Sans SemiBold"/>
              <a:cs typeface="Open Sans SemiBold"/>
              <a:sym typeface="Open Sans SemiBold"/>
            </a:endParaRPr>
          </a:p>
        </p:txBody>
      </p:sp>
      <p:sp>
        <p:nvSpPr>
          <p:cNvPr id="1701" name="Google Shape;1701;g3b480a7c63e_0_14"/>
          <p:cNvSpPr/>
          <p:nvPr/>
        </p:nvSpPr>
        <p:spPr>
          <a:xfrm>
            <a:off x="2965950" y="5640850"/>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1</a:t>
            </a:r>
            <a:r>
              <a:rPr lang="en-US" sz="3500">
                <a:latin typeface="Open Sans SemiBold"/>
                <a:ea typeface="Open Sans SemiBold"/>
                <a:cs typeface="Open Sans SemiBold"/>
                <a:sym typeface="Open Sans SemiBold"/>
              </a:rPr>
              <a:t>1</a:t>
            </a:r>
            <a:endParaRPr sz="3500">
              <a:latin typeface="Open Sans SemiBold"/>
              <a:ea typeface="Open Sans SemiBold"/>
              <a:cs typeface="Open Sans SemiBold"/>
              <a:sym typeface="Open Sans SemiBold"/>
            </a:endParaRPr>
          </a:p>
        </p:txBody>
      </p:sp>
      <p:sp>
        <p:nvSpPr>
          <p:cNvPr id="1702" name="Google Shape;1702;g3b480a7c63e_0_14"/>
          <p:cNvSpPr/>
          <p:nvPr/>
        </p:nvSpPr>
        <p:spPr>
          <a:xfrm>
            <a:off x="991500" y="5640850"/>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01</a:t>
            </a:r>
            <a:endParaRPr sz="3500">
              <a:latin typeface="Open Sans SemiBold"/>
              <a:ea typeface="Open Sans SemiBold"/>
              <a:cs typeface="Open Sans SemiBold"/>
              <a:sym typeface="Open Sans SemiBold"/>
            </a:endParaRPr>
          </a:p>
        </p:txBody>
      </p:sp>
      <p:cxnSp>
        <p:nvCxnSpPr>
          <p:cNvPr id="1703" name="Google Shape;1703;g3b480a7c63e_0_14"/>
          <p:cNvCxnSpPr/>
          <p:nvPr/>
        </p:nvCxnSpPr>
        <p:spPr>
          <a:xfrm>
            <a:off x="1991100" y="4299950"/>
            <a:ext cx="975000" cy="0"/>
          </a:xfrm>
          <a:prstGeom prst="straightConnector1">
            <a:avLst/>
          </a:prstGeom>
          <a:noFill/>
          <a:ln cap="flat" cmpd="sng" w="76200">
            <a:solidFill>
              <a:schemeClr val="dk2"/>
            </a:solidFill>
            <a:prstDash val="solid"/>
            <a:round/>
            <a:headEnd len="med" w="med" type="none"/>
            <a:tailEnd len="med" w="med" type="triangle"/>
          </a:ln>
        </p:spPr>
      </p:cxnSp>
      <p:cxnSp>
        <p:nvCxnSpPr>
          <p:cNvPr id="1704" name="Google Shape;1704;g3b480a7c63e_0_14"/>
          <p:cNvCxnSpPr/>
          <p:nvPr/>
        </p:nvCxnSpPr>
        <p:spPr>
          <a:xfrm rot="10800000">
            <a:off x="1991250" y="3842750"/>
            <a:ext cx="974700" cy="0"/>
          </a:xfrm>
          <a:prstGeom prst="straightConnector1">
            <a:avLst/>
          </a:prstGeom>
          <a:noFill/>
          <a:ln cap="flat" cmpd="sng" w="38100">
            <a:solidFill>
              <a:schemeClr val="dk2"/>
            </a:solidFill>
            <a:prstDash val="solid"/>
            <a:round/>
            <a:headEnd len="med" w="med" type="none"/>
            <a:tailEnd len="med" w="med" type="triangle"/>
          </a:ln>
        </p:spPr>
      </p:cxnSp>
      <p:cxnSp>
        <p:nvCxnSpPr>
          <p:cNvPr id="1705" name="Google Shape;1705;g3b480a7c63e_0_14"/>
          <p:cNvCxnSpPr/>
          <p:nvPr/>
        </p:nvCxnSpPr>
        <p:spPr>
          <a:xfrm>
            <a:off x="1991100" y="6362950"/>
            <a:ext cx="975000" cy="0"/>
          </a:xfrm>
          <a:prstGeom prst="straightConnector1">
            <a:avLst/>
          </a:prstGeom>
          <a:noFill/>
          <a:ln cap="flat" cmpd="sng" w="76200">
            <a:solidFill>
              <a:schemeClr val="dk2"/>
            </a:solidFill>
            <a:prstDash val="solid"/>
            <a:round/>
            <a:headEnd len="med" w="med" type="none"/>
            <a:tailEnd len="med" w="med" type="triangle"/>
          </a:ln>
        </p:spPr>
      </p:cxnSp>
      <p:cxnSp>
        <p:nvCxnSpPr>
          <p:cNvPr id="1706" name="Google Shape;1706;g3b480a7c63e_0_14"/>
          <p:cNvCxnSpPr/>
          <p:nvPr/>
        </p:nvCxnSpPr>
        <p:spPr>
          <a:xfrm rot="10800000">
            <a:off x="1991250" y="5905750"/>
            <a:ext cx="974700" cy="0"/>
          </a:xfrm>
          <a:prstGeom prst="straightConnector1">
            <a:avLst/>
          </a:prstGeom>
          <a:noFill/>
          <a:ln cap="flat" cmpd="sng" w="38100">
            <a:solidFill>
              <a:schemeClr val="dk2"/>
            </a:solidFill>
            <a:prstDash val="solid"/>
            <a:round/>
            <a:headEnd len="med" w="med" type="none"/>
            <a:tailEnd len="med" w="med" type="triangle"/>
          </a:ln>
        </p:spPr>
      </p:cxnSp>
      <p:cxnSp>
        <p:nvCxnSpPr>
          <p:cNvPr id="1707" name="Google Shape;1707;g3b480a7c63e_0_14"/>
          <p:cNvCxnSpPr/>
          <p:nvPr/>
        </p:nvCxnSpPr>
        <p:spPr>
          <a:xfrm rot="-5400000">
            <a:off x="3206850" y="5102850"/>
            <a:ext cx="975000" cy="0"/>
          </a:xfrm>
          <a:prstGeom prst="straightConnector1">
            <a:avLst/>
          </a:prstGeom>
          <a:noFill/>
          <a:ln cap="flat" cmpd="sng" w="76200">
            <a:solidFill>
              <a:schemeClr val="dk2"/>
            </a:solidFill>
            <a:prstDash val="solid"/>
            <a:round/>
            <a:headEnd len="med" w="med" type="none"/>
            <a:tailEnd len="med" w="med" type="triangle"/>
          </a:ln>
        </p:spPr>
      </p:cxnSp>
      <p:cxnSp>
        <p:nvCxnSpPr>
          <p:cNvPr id="1708" name="Google Shape;1708;g3b480a7c63e_0_14"/>
          <p:cNvCxnSpPr/>
          <p:nvPr/>
        </p:nvCxnSpPr>
        <p:spPr>
          <a:xfrm rot="5400000">
            <a:off x="2749800" y="5102850"/>
            <a:ext cx="974700" cy="0"/>
          </a:xfrm>
          <a:prstGeom prst="straightConnector1">
            <a:avLst/>
          </a:prstGeom>
          <a:noFill/>
          <a:ln cap="flat" cmpd="sng" w="38100">
            <a:solidFill>
              <a:schemeClr val="dk2"/>
            </a:solidFill>
            <a:prstDash val="solid"/>
            <a:round/>
            <a:headEnd len="med" w="med" type="none"/>
            <a:tailEnd len="med" w="med" type="triangle"/>
          </a:ln>
        </p:spPr>
      </p:cxnSp>
      <p:cxnSp>
        <p:nvCxnSpPr>
          <p:cNvPr id="1709" name="Google Shape;1709;g3b480a7c63e_0_14"/>
          <p:cNvCxnSpPr/>
          <p:nvPr/>
        </p:nvCxnSpPr>
        <p:spPr>
          <a:xfrm rot="-5400000">
            <a:off x="1232400" y="5102850"/>
            <a:ext cx="975000" cy="0"/>
          </a:xfrm>
          <a:prstGeom prst="straightConnector1">
            <a:avLst/>
          </a:prstGeom>
          <a:noFill/>
          <a:ln cap="flat" cmpd="sng" w="76200">
            <a:solidFill>
              <a:schemeClr val="dk2"/>
            </a:solidFill>
            <a:prstDash val="solid"/>
            <a:round/>
            <a:headEnd len="med" w="med" type="none"/>
            <a:tailEnd len="med" w="med" type="triangle"/>
          </a:ln>
        </p:spPr>
      </p:cxnSp>
      <p:cxnSp>
        <p:nvCxnSpPr>
          <p:cNvPr id="1710" name="Google Shape;1710;g3b480a7c63e_0_14"/>
          <p:cNvCxnSpPr/>
          <p:nvPr/>
        </p:nvCxnSpPr>
        <p:spPr>
          <a:xfrm rot="5400000">
            <a:off x="775350" y="5102850"/>
            <a:ext cx="974700" cy="0"/>
          </a:xfrm>
          <a:prstGeom prst="straightConnector1">
            <a:avLst/>
          </a:prstGeom>
          <a:noFill/>
          <a:ln cap="flat" cmpd="sng" w="38100">
            <a:solidFill>
              <a:schemeClr val="dk2"/>
            </a:solidFill>
            <a:prstDash val="solid"/>
            <a:round/>
            <a:headEnd len="med" w="med" type="none"/>
            <a:tailEnd len="med" w="med" type="triangle"/>
          </a:ln>
        </p:spPr>
      </p:cxnSp>
      <p:sp>
        <p:nvSpPr>
          <p:cNvPr id="1711" name="Google Shape;1711;g3b480a7c63e_0_14"/>
          <p:cNvSpPr txBox="1"/>
          <p:nvPr/>
        </p:nvSpPr>
        <p:spPr>
          <a:xfrm>
            <a:off x="781900" y="2520488"/>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Independent model</a:t>
            </a:r>
            <a:endParaRPr sz="2000">
              <a:solidFill>
                <a:schemeClr val="dk1"/>
              </a:solidFill>
              <a:latin typeface="Open Sans SemiBold"/>
              <a:ea typeface="Open Sans SemiBold"/>
              <a:cs typeface="Open Sans SemiBold"/>
              <a:sym typeface="Open Sans SemiBold"/>
            </a:endParaRPr>
          </a:p>
        </p:txBody>
      </p:sp>
      <p:sp>
        <p:nvSpPr>
          <p:cNvPr id="1712" name="Google Shape;1712;g3b480a7c63e_0_14"/>
          <p:cNvSpPr txBox="1"/>
          <p:nvPr/>
        </p:nvSpPr>
        <p:spPr>
          <a:xfrm>
            <a:off x="909000" y="3102785"/>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Gain viviparity-&gt; </a:t>
            </a:r>
            <a:endParaRPr sz="2000">
              <a:solidFill>
                <a:schemeClr val="dk1"/>
              </a:solidFill>
              <a:latin typeface="Open Sans SemiBold"/>
              <a:ea typeface="Open Sans SemiBold"/>
              <a:cs typeface="Open Sans SemiBold"/>
              <a:sym typeface="Open Sans SemiBold"/>
            </a:endParaRPr>
          </a:p>
        </p:txBody>
      </p:sp>
      <p:sp>
        <p:nvSpPr>
          <p:cNvPr id="1713" name="Google Shape;1713;g3b480a7c63e_0_14"/>
          <p:cNvSpPr txBox="1"/>
          <p:nvPr/>
        </p:nvSpPr>
        <p:spPr>
          <a:xfrm rot="5400000">
            <a:off x="2492845" y="4751188"/>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Gain cold env -&gt;</a:t>
            </a:r>
            <a:endParaRPr sz="2000">
              <a:solidFill>
                <a:schemeClr val="dk1"/>
              </a:solidFill>
              <a:latin typeface="Open Sans SemiBold"/>
              <a:ea typeface="Open Sans SemiBold"/>
              <a:cs typeface="Open Sans SemiBold"/>
              <a:sym typeface="Open Sans SemiBold"/>
            </a:endParaRPr>
          </a:p>
        </p:txBody>
      </p:sp>
      <p:sp>
        <p:nvSpPr>
          <p:cNvPr id="1714" name="Google Shape;1714;g3b480a7c63e_0_14"/>
          <p:cNvSpPr/>
          <p:nvPr/>
        </p:nvSpPr>
        <p:spPr>
          <a:xfrm>
            <a:off x="5005483" y="3612172"/>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00</a:t>
            </a:r>
            <a:endParaRPr sz="3500">
              <a:latin typeface="Open Sans SemiBold"/>
              <a:ea typeface="Open Sans SemiBold"/>
              <a:cs typeface="Open Sans SemiBold"/>
              <a:sym typeface="Open Sans SemiBold"/>
            </a:endParaRPr>
          </a:p>
        </p:txBody>
      </p:sp>
      <p:sp>
        <p:nvSpPr>
          <p:cNvPr id="1715" name="Google Shape;1715;g3b480a7c63e_0_14"/>
          <p:cNvSpPr/>
          <p:nvPr/>
        </p:nvSpPr>
        <p:spPr>
          <a:xfrm>
            <a:off x="6979933" y="3612172"/>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10</a:t>
            </a:r>
            <a:endParaRPr sz="3500">
              <a:latin typeface="Open Sans SemiBold"/>
              <a:ea typeface="Open Sans SemiBold"/>
              <a:cs typeface="Open Sans SemiBold"/>
              <a:sym typeface="Open Sans SemiBold"/>
            </a:endParaRPr>
          </a:p>
        </p:txBody>
      </p:sp>
      <p:sp>
        <p:nvSpPr>
          <p:cNvPr id="1716" name="Google Shape;1716;g3b480a7c63e_0_14"/>
          <p:cNvSpPr/>
          <p:nvPr/>
        </p:nvSpPr>
        <p:spPr>
          <a:xfrm>
            <a:off x="6979933" y="5675172"/>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11</a:t>
            </a:r>
            <a:endParaRPr sz="3500">
              <a:latin typeface="Open Sans SemiBold"/>
              <a:ea typeface="Open Sans SemiBold"/>
              <a:cs typeface="Open Sans SemiBold"/>
              <a:sym typeface="Open Sans SemiBold"/>
            </a:endParaRPr>
          </a:p>
        </p:txBody>
      </p:sp>
      <p:sp>
        <p:nvSpPr>
          <p:cNvPr id="1717" name="Google Shape;1717;g3b480a7c63e_0_14"/>
          <p:cNvSpPr/>
          <p:nvPr/>
        </p:nvSpPr>
        <p:spPr>
          <a:xfrm>
            <a:off x="5005483" y="5675172"/>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01</a:t>
            </a:r>
            <a:endParaRPr sz="3500">
              <a:latin typeface="Open Sans SemiBold"/>
              <a:ea typeface="Open Sans SemiBold"/>
              <a:cs typeface="Open Sans SemiBold"/>
              <a:sym typeface="Open Sans SemiBold"/>
            </a:endParaRPr>
          </a:p>
        </p:txBody>
      </p:sp>
      <p:cxnSp>
        <p:nvCxnSpPr>
          <p:cNvPr id="1718" name="Google Shape;1718;g3b480a7c63e_0_14"/>
          <p:cNvCxnSpPr/>
          <p:nvPr/>
        </p:nvCxnSpPr>
        <p:spPr>
          <a:xfrm>
            <a:off x="6005083" y="4334272"/>
            <a:ext cx="975000" cy="0"/>
          </a:xfrm>
          <a:prstGeom prst="straightConnector1">
            <a:avLst/>
          </a:prstGeom>
          <a:noFill/>
          <a:ln cap="flat" cmpd="sng" w="19050">
            <a:solidFill>
              <a:srgbClr val="CC4125"/>
            </a:solidFill>
            <a:prstDash val="solid"/>
            <a:round/>
            <a:headEnd len="med" w="med" type="none"/>
            <a:tailEnd len="med" w="med" type="triangle"/>
          </a:ln>
        </p:spPr>
      </p:cxnSp>
      <p:cxnSp>
        <p:nvCxnSpPr>
          <p:cNvPr id="1719" name="Google Shape;1719;g3b480a7c63e_0_14"/>
          <p:cNvCxnSpPr/>
          <p:nvPr/>
        </p:nvCxnSpPr>
        <p:spPr>
          <a:xfrm rot="10800000">
            <a:off x="6005233" y="3877072"/>
            <a:ext cx="974700" cy="0"/>
          </a:xfrm>
          <a:prstGeom prst="straightConnector1">
            <a:avLst/>
          </a:prstGeom>
          <a:noFill/>
          <a:ln cap="flat" cmpd="sng" w="38100">
            <a:solidFill>
              <a:schemeClr val="dk2"/>
            </a:solidFill>
            <a:prstDash val="solid"/>
            <a:round/>
            <a:headEnd len="med" w="med" type="none"/>
            <a:tailEnd len="med" w="med" type="triangle"/>
          </a:ln>
        </p:spPr>
      </p:cxnSp>
      <p:cxnSp>
        <p:nvCxnSpPr>
          <p:cNvPr id="1720" name="Google Shape;1720;g3b480a7c63e_0_14"/>
          <p:cNvCxnSpPr/>
          <p:nvPr/>
        </p:nvCxnSpPr>
        <p:spPr>
          <a:xfrm>
            <a:off x="6005083" y="6397272"/>
            <a:ext cx="975000" cy="0"/>
          </a:xfrm>
          <a:prstGeom prst="straightConnector1">
            <a:avLst/>
          </a:prstGeom>
          <a:noFill/>
          <a:ln cap="flat" cmpd="sng" w="114300">
            <a:solidFill>
              <a:srgbClr val="CC4125"/>
            </a:solidFill>
            <a:prstDash val="solid"/>
            <a:round/>
            <a:headEnd len="med" w="med" type="none"/>
            <a:tailEnd len="med" w="med" type="triangle"/>
          </a:ln>
        </p:spPr>
      </p:cxnSp>
      <p:cxnSp>
        <p:nvCxnSpPr>
          <p:cNvPr id="1721" name="Google Shape;1721;g3b480a7c63e_0_14"/>
          <p:cNvCxnSpPr/>
          <p:nvPr/>
        </p:nvCxnSpPr>
        <p:spPr>
          <a:xfrm rot="10800000">
            <a:off x="6005233" y="5940072"/>
            <a:ext cx="974700" cy="0"/>
          </a:xfrm>
          <a:prstGeom prst="straightConnector1">
            <a:avLst/>
          </a:prstGeom>
          <a:noFill/>
          <a:ln cap="flat" cmpd="sng" w="38100">
            <a:solidFill>
              <a:schemeClr val="dk2"/>
            </a:solidFill>
            <a:prstDash val="solid"/>
            <a:round/>
            <a:headEnd len="med" w="med" type="none"/>
            <a:tailEnd len="med" w="med" type="triangle"/>
          </a:ln>
        </p:spPr>
      </p:cxnSp>
      <p:cxnSp>
        <p:nvCxnSpPr>
          <p:cNvPr id="1722" name="Google Shape;1722;g3b480a7c63e_0_14"/>
          <p:cNvCxnSpPr/>
          <p:nvPr/>
        </p:nvCxnSpPr>
        <p:spPr>
          <a:xfrm rot="-5400000">
            <a:off x="7220833" y="5137172"/>
            <a:ext cx="975000" cy="0"/>
          </a:xfrm>
          <a:prstGeom prst="straightConnector1">
            <a:avLst/>
          </a:prstGeom>
          <a:noFill/>
          <a:ln cap="flat" cmpd="sng" w="19050">
            <a:solidFill>
              <a:schemeClr val="dk2"/>
            </a:solidFill>
            <a:prstDash val="solid"/>
            <a:round/>
            <a:headEnd len="med" w="med" type="none"/>
            <a:tailEnd len="med" w="med" type="triangle"/>
          </a:ln>
        </p:spPr>
      </p:cxnSp>
      <p:cxnSp>
        <p:nvCxnSpPr>
          <p:cNvPr id="1723" name="Google Shape;1723;g3b480a7c63e_0_14"/>
          <p:cNvCxnSpPr/>
          <p:nvPr/>
        </p:nvCxnSpPr>
        <p:spPr>
          <a:xfrm rot="5400000">
            <a:off x="6763783" y="5137172"/>
            <a:ext cx="974700" cy="0"/>
          </a:xfrm>
          <a:prstGeom prst="straightConnector1">
            <a:avLst/>
          </a:prstGeom>
          <a:noFill/>
          <a:ln cap="flat" cmpd="sng" w="38100">
            <a:solidFill>
              <a:srgbClr val="6D9EEB"/>
            </a:solidFill>
            <a:prstDash val="solid"/>
            <a:round/>
            <a:headEnd len="med" w="med" type="none"/>
            <a:tailEnd len="med" w="med" type="triangle"/>
          </a:ln>
        </p:spPr>
      </p:cxnSp>
      <p:cxnSp>
        <p:nvCxnSpPr>
          <p:cNvPr id="1724" name="Google Shape;1724;g3b480a7c63e_0_14"/>
          <p:cNvCxnSpPr/>
          <p:nvPr/>
        </p:nvCxnSpPr>
        <p:spPr>
          <a:xfrm rot="-5400000">
            <a:off x="5246383" y="5137172"/>
            <a:ext cx="975000" cy="0"/>
          </a:xfrm>
          <a:prstGeom prst="straightConnector1">
            <a:avLst/>
          </a:prstGeom>
          <a:noFill/>
          <a:ln cap="flat" cmpd="sng" w="76200">
            <a:solidFill>
              <a:schemeClr val="dk2"/>
            </a:solidFill>
            <a:prstDash val="solid"/>
            <a:round/>
            <a:headEnd len="med" w="med" type="none"/>
            <a:tailEnd len="med" w="med" type="triangle"/>
          </a:ln>
        </p:spPr>
      </p:cxnSp>
      <p:cxnSp>
        <p:nvCxnSpPr>
          <p:cNvPr id="1725" name="Google Shape;1725;g3b480a7c63e_0_14"/>
          <p:cNvCxnSpPr/>
          <p:nvPr/>
        </p:nvCxnSpPr>
        <p:spPr>
          <a:xfrm rot="5400000">
            <a:off x="4789333" y="5137172"/>
            <a:ext cx="974700" cy="0"/>
          </a:xfrm>
          <a:prstGeom prst="straightConnector1">
            <a:avLst/>
          </a:prstGeom>
          <a:noFill/>
          <a:ln cap="flat" cmpd="sng" w="38100">
            <a:solidFill>
              <a:srgbClr val="6D9EEB"/>
            </a:solidFill>
            <a:prstDash val="solid"/>
            <a:round/>
            <a:headEnd len="med" w="med" type="none"/>
            <a:tailEnd len="med" w="med" type="triangle"/>
          </a:ln>
        </p:spPr>
      </p:cxnSp>
      <p:sp>
        <p:nvSpPr>
          <p:cNvPr id="1726" name="Google Shape;1726;g3b480a7c63e_0_14"/>
          <p:cNvSpPr txBox="1"/>
          <p:nvPr/>
        </p:nvSpPr>
        <p:spPr>
          <a:xfrm>
            <a:off x="4795883" y="2554810"/>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Correlated</a:t>
            </a:r>
            <a:r>
              <a:rPr lang="en-US" sz="2000">
                <a:solidFill>
                  <a:schemeClr val="dk1"/>
                </a:solidFill>
                <a:latin typeface="Open Sans SemiBold"/>
                <a:ea typeface="Open Sans SemiBold"/>
                <a:cs typeface="Open Sans SemiBold"/>
                <a:sym typeface="Open Sans SemiBold"/>
              </a:rPr>
              <a:t> model</a:t>
            </a:r>
            <a:endParaRPr sz="2000">
              <a:solidFill>
                <a:schemeClr val="dk1"/>
              </a:solidFill>
              <a:latin typeface="Open Sans SemiBold"/>
              <a:ea typeface="Open Sans SemiBold"/>
              <a:cs typeface="Open Sans SemiBold"/>
              <a:sym typeface="Open Sans SemiBold"/>
            </a:endParaRPr>
          </a:p>
        </p:txBody>
      </p:sp>
      <p:sp>
        <p:nvSpPr>
          <p:cNvPr id="1727" name="Google Shape;1727;g3b480a7c63e_0_14"/>
          <p:cNvSpPr txBox="1"/>
          <p:nvPr/>
        </p:nvSpPr>
        <p:spPr>
          <a:xfrm>
            <a:off x="4922983" y="3137107"/>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Gain viviparity-&gt; </a:t>
            </a:r>
            <a:endParaRPr sz="2000">
              <a:solidFill>
                <a:schemeClr val="dk1"/>
              </a:solidFill>
              <a:latin typeface="Open Sans SemiBold"/>
              <a:ea typeface="Open Sans SemiBold"/>
              <a:cs typeface="Open Sans SemiBold"/>
              <a:sym typeface="Open Sans SemiBold"/>
            </a:endParaRPr>
          </a:p>
        </p:txBody>
      </p:sp>
      <p:sp>
        <p:nvSpPr>
          <p:cNvPr id="1728" name="Google Shape;1728;g3b480a7c63e_0_14"/>
          <p:cNvSpPr txBox="1"/>
          <p:nvPr/>
        </p:nvSpPr>
        <p:spPr>
          <a:xfrm rot="5400000">
            <a:off x="6506828" y="4785510"/>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Gain cold env -&gt;</a:t>
            </a:r>
            <a:endParaRPr sz="2000">
              <a:solidFill>
                <a:schemeClr val="dk1"/>
              </a:solidFill>
              <a:latin typeface="Open Sans SemiBold"/>
              <a:ea typeface="Open Sans SemiBold"/>
              <a:cs typeface="Open Sans SemiBold"/>
              <a:sym typeface="Open Sans SemiBold"/>
            </a:endParaRPr>
          </a:p>
        </p:txBody>
      </p:sp>
      <p:sp>
        <p:nvSpPr>
          <p:cNvPr id="1729" name="Google Shape;1729;g3b480a7c63e_0_14"/>
          <p:cNvSpPr txBox="1"/>
          <p:nvPr/>
        </p:nvSpPr>
        <p:spPr>
          <a:xfrm>
            <a:off x="8600275" y="3047400"/>
            <a:ext cx="33435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Open Sans SemiBold"/>
                <a:ea typeface="Open Sans SemiBold"/>
                <a:cs typeface="Open Sans SemiBold"/>
                <a:sym typeface="Open Sans SemiBold"/>
              </a:rPr>
              <a:t>Unequal rates depending on background state means correlation. </a:t>
            </a:r>
            <a:br>
              <a:rPr lang="en-US" sz="1800">
                <a:solidFill>
                  <a:schemeClr val="dk1"/>
                </a:solidFill>
                <a:latin typeface="Open Sans SemiBold"/>
                <a:ea typeface="Open Sans SemiBold"/>
                <a:cs typeface="Open Sans SemiBold"/>
                <a:sym typeface="Open Sans SemiBold"/>
              </a:rPr>
            </a:br>
            <a:br>
              <a:rPr lang="en-US" sz="1800">
                <a:solidFill>
                  <a:schemeClr val="dk1"/>
                </a:solidFill>
                <a:latin typeface="Open Sans SemiBold"/>
                <a:ea typeface="Open Sans SemiBold"/>
                <a:cs typeface="Open Sans SemiBold"/>
                <a:sym typeface="Open Sans SemiBold"/>
              </a:rPr>
            </a:br>
            <a:r>
              <a:rPr lang="en-US" sz="1800">
                <a:solidFill>
                  <a:schemeClr val="dk1"/>
                </a:solidFill>
                <a:latin typeface="Open Sans SemiBold"/>
                <a:ea typeface="Open Sans SemiBold"/>
                <a:cs typeface="Open Sans SemiBold"/>
                <a:sym typeface="Open Sans SemiBold"/>
              </a:rPr>
              <a:t>In the hypothetical example, </a:t>
            </a:r>
            <a:endParaRPr sz="1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rPr lang="en-US" sz="1800">
                <a:solidFill>
                  <a:schemeClr val="dk1"/>
                </a:solidFill>
                <a:latin typeface="Open Sans SemiBold"/>
                <a:ea typeface="Open Sans SemiBold"/>
                <a:cs typeface="Open Sans SemiBold"/>
                <a:sym typeface="Open Sans SemiBold"/>
              </a:rPr>
              <a:t>q_[01 -&gt;11] &gt; q_[00-&gt;10] </a:t>
            </a:r>
            <a:endParaRPr sz="1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rPr lang="en-US" sz="1800">
                <a:solidFill>
                  <a:schemeClr val="dk1"/>
                </a:solidFill>
                <a:latin typeface="Open Sans SemiBold"/>
                <a:ea typeface="Open Sans SemiBold"/>
                <a:cs typeface="Open Sans SemiBold"/>
                <a:sym typeface="Open Sans SemiBold"/>
              </a:rPr>
              <a:t>q_[10 -&gt;11] = q_[00-&gt;11]</a:t>
            </a:r>
            <a:endParaRPr sz="1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br>
              <a:rPr lang="en-US" sz="1800">
                <a:solidFill>
                  <a:schemeClr val="dk1"/>
                </a:solidFill>
                <a:latin typeface="Open Sans SemiBold"/>
                <a:ea typeface="Open Sans SemiBold"/>
                <a:cs typeface="Open Sans SemiBold"/>
                <a:sym typeface="Open Sans SemiBold"/>
              </a:rPr>
            </a:br>
            <a:r>
              <a:rPr lang="en-US" sz="1800">
                <a:solidFill>
                  <a:schemeClr val="dk1"/>
                </a:solidFill>
                <a:latin typeface="Open Sans SemiBold"/>
                <a:ea typeface="Open Sans SemiBold"/>
                <a:cs typeface="Open Sans SemiBold"/>
                <a:sym typeface="Open Sans SemiBold"/>
              </a:rPr>
              <a:t>Cold environment is a Granger cause of viviparity</a:t>
            </a:r>
            <a:endParaRPr sz="1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rPr lang="en-US" sz="1800">
                <a:solidFill>
                  <a:schemeClr val="dk1"/>
                </a:solidFill>
                <a:latin typeface="Open Sans SemiBold"/>
                <a:ea typeface="Open Sans SemiBold"/>
                <a:cs typeface="Open Sans SemiBold"/>
                <a:sym typeface="Open Sans SemiBold"/>
              </a:rPr>
              <a:t>(e.g. trait adaptation)</a:t>
            </a:r>
            <a:endParaRPr sz="1800">
              <a:solidFill>
                <a:schemeClr val="dk1"/>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g3b480a7c63e_0_6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Markov models </a:t>
            </a:r>
            <a:endParaRPr/>
          </a:p>
          <a:p>
            <a:pPr indent="0" lvl="0" marL="0" rtl="0" algn="l">
              <a:spcBef>
                <a:spcPts val="0"/>
              </a:spcBef>
              <a:spcAft>
                <a:spcPts val="0"/>
              </a:spcAft>
              <a:buNone/>
            </a:pPr>
            <a:r>
              <a:rPr lang="en-US"/>
              <a:t>(e.g. Pagel’s correlation)</a:t>
            </a:r>
            <a:endParaRPr/>
          </a:p>
        </p:txBody>
      </p:sp>
      <p:sp>
        <p:nvSpPr>
          <p:cNvPr id="1736" name="Google Shape;1736;g3b480a7c63e_0_61"/>
          <p:cNvSpPr txBox="1"/>
          <p:nvPr>
            <p:ph idx="1" type="body"/>
          </p:nvPr>
        </p:nvSpPr>
        <p:spPr>
          <a:xfrm>
            <a:off x="838200" y="1850950"/>
            <a:ext cx="10908600" cy="710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Consider two binary characters (e.g. viviparity &amp; cold env)</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737" name="Google Shape;1737;g3b480a7c63e_0_61"/>
          <p:cNvSpPr/>
          <p:nvPr/>
        </p:nvSpPr>
        <p:spPr>
          <a:xfrm>
            <a:off x="991500" y="3577850"/>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00</a:t>
            </a:r>
            <a:endParaRPr sz="3500">
              <a:latin typeface="Open Sans SemiBold"/>
              <a:ea typeface="Open Sans SemiBold"/>
              <a:cs typeface="Open Sans SemiBold"/>
              <a:sym typeface="Open Sans SemiBold"/>
            </a:endParaRPr>
          </a:p>
        </p:txBody>
      </p:sp>
      <p:sp>
        <p:nvSpPr>
          <p:cNvPr id="1738" name="Google Shape;1738;g3b480a7c63e_0_61"/>
          <p:cNvSpPr/>
          <p:nvPr/>
        </p:nvSpPr>
        <p:spPr>
          <a:xfrm>
            <a:off x="2965950" y="3577850"/>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10</a:t>
            </a:r>
            <a:endParaRPr sz="3500">
              <a:latin typeface="Open Sans SemiBold"/>
              <a:ea typeface="Open Sans SemiBold"/>
              <a:cs typeface="Open Sans SemiBold"/>
              <a:sym typeface="Open Sans SemiBold"/>
            </a:endParaRPr>
          </a:p>
        </p:txBody>
      </p:sp>
      <p:sp>
        <p:nvSpPr>
          <p:cNvPr id="1739" name="Google Shape;1739;g3b480a7c63e_0_61"/>
          <p:cNvSpPr/>
          <p:nvPr/>
        </p:nvSpPr>
        <p:spPr>
          <a:xfrm>
            <a:off x="2965950" y="5640850"/>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11</a:t>
            </a:r>
            <a:endParaRPr sz="3500">
              <a:latin typeface="Open Sans SemiBold"/>
              <a:ea typeface="Open Sans SemiBold"/>
              <a:cs typeface="Open Sans SemiBold"/>
              <a:sym typeface="Open Sans SemiBold"/>
            </a:endParaRPr>
          </a:p>
        </p:txBody>
      </p:sp>
      <p:sp>
        <p:nvSpPr>
          <p:cNvPr id="1740" name="Google Shape;1740;g3b480a7c63e_0_61"/>
          <p:cNvSpPr/>
          <p:nvPr/>
        </p:nvSpPr>
        <p:spPr>
          <a:xfrm>
            <a:off x="991500" y="5640850"/>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01</a:t>
            </a:r>
            <a:endParaRPr sz="3500">
              <a:latin typeface="Open Sans SemiBold"/>
              <a:ea typeface="Open Sans SemiBold"/>
              <a:cs typeface="Open Sans SemiBold"/>
              <a:sym typeface="Open Sans SemiBold"/>
            </a:endParaRPr>
          </a:p>
        </p:txBody>
      </p:sp>
      <p:cxnSp>
        <p:nvCxnSpPr>
          <p:cNvPr id="1741" name="Google Shape;1741;g3b480a7c63e_0_61"/>
          <p:cNvCxnSpPr/>
          <p:nvPr/>
        </p:nvCxnSpPr>
        <p:spPr>
          <a:xfrm>
            <a:off x="1991100" y="4299950"/>
            <a:ext cx="975000" cy="0"/>
          </a:xfrm>
          <a:prstGeom prst="straightConnector1">
            <a:avLst/>
          </a:prstGeom>
          <a:noFill/>
          <a:ln cap="flat" cmpd="sng" w="76200">
            <a:solidFill>
              <a:schemeClr val="dk2"/>
            </a:solidFill>
            <a:prstDash val="solid"/>
            <a:round/>
            <a:headEnd len="med" w="med" type="none"/>
            <a:tailEnd len="med" w="med" type="triangle"/>
          </a:ln>
        </p:spPr>
      </p:cxnSp>
      <p:cxnSp>
        <p:nvCxnSpPr>
          <p:cNvPr id="1742" name="Google Shape;1742;g3b480a7c63e_0_61"/>
          <p:cNvCxnSpPr/>
          <p:nvPr/>
        </p:nvCxnSpPr>
        <p:spPr>
          <a:xfrm rot="10800000">
            <a:off x="1991250" y="3842750"/>
            <a:ext cx="974700" cy="0"/>
          </a:xfrm>
          <a:prstGeom prst="straightConnector1">
            <a:avLst/>
          </a:prstGeom>
          <a:noFill/>
          <a:ln cap="flat" cmpd="sng" w="38100">
            <a:solidFill>
              <a:schemeClr val="dk2"/>
            </a:solidFill>
            <a:prstDash val="solid"/>
            <a:round/>
            <a:headEnd len="med" w="med" type="none"/>
            <a:tailEnd len="med" w="med" type="triangle"/>
          </a:ln>
        </p:spPr>
      </p:cxnSp>
      <p:cxnSp>
        <p:nvCxnSpPr>
          <p:cNvPr id="1743" name="Google Shape;1743;g3b480a7c63e_0_61"/>
          <p:cNvCxnSpPr/>
          <p:nvPr/>
        </p:nvCxnSpPr>
        <p:spPr>
          <a:xfrm>
            <a:off x="1991100" y="6362950"/>
            <a:ext cx="975000" cy="0"/>
          </a:xfrm>
          <a:prstGeom prst="straightConnector1">
            <a:avLst/>
          </a:prstGeom>
          <a:noFill/>
          <a:ln cap="flat" cmpd="sng" w="76200">
            <a:solidFill>
              <a:schemeClr val="dk2"/>
            </a:solidFill>
            <a:prstDash val="solid"/>
            <a:round/>
            <a:headEnd len="med" w="med" type="none"/>
            <a:tailEnd len="med" w="med" type="triangle"/>
          </a:ln>
        </p:spPr>
      </p:cxnSp>
      <p:cxnSp>
        <p:nvCxnSpPr>
          <p:cNvPr id="1744" name="Google Shape;1744;g3b480a7c63e_0_61"/>
          <p:cNvCxnSpPr/>
          <p:nvPr/>
        </p:nvCxnSpPr>
        <p:spPr>
          <a:xfrm rot="10800000">
            <a:off x="1991250" y="5905750"/>
            <a:ext cx="974700" cy="0"/>
          </a:xfrm>
          <a:prstGeom prst="straightConnector1">
            <a:avLst/>
          </a:prstGeom>
          <a:noFill/>
          <a:ln cap="flat" cmpd="sng" w="38100">
            <a:solidFill>
              <a:schemeClr val="dk2"/>
            </a:solidFill>
            <a:prstDash val="solid"/>
            <a:round/>
            <a:headEnd len="med" w="med" type="none"/>
            <a:tailEnd len="med" w="med" type="triangle"/>
          </a:ln>
        </p:spPr>
      </p:cxnSp>
      <p:cxnSp>
        <p:nvCxnSpPr>
          <p:cNvPr id="1745" name="Google Shape;1745;g3b480a7c63e_0_61"/>
          <p:cNvCxnSpPr/>
          <p:nvPr/>
        </p:nvCxnSpPr>
        <p:spPr>
          <a:xfrm rot="-5400000">
            <a:off x="3206850" y="5102850"/>
            <a:ext cx="975000" cy="0"/>
          </a:xfrm>
          <a:prstGeom prst="straightConnector1">
            <a:avLst/>
          </a:prstGeom>
          <a:noFill/>
          <a:ln cap="flat" cmpd="sng" w="76200">
            <a:solidFill>
              <a:schemeClr val="dk2"/>
            </a:solidFill>
            <a:prstDash val="solid"/>
            <a:round/>
            <a:headEnd len="med" w="med" type="none"/>
            <a:tailEnd len="med" w="med" type="triangle"/>
          </a:ln>
        </p:spPr>
      </p:cxnSp>
      <p:cxnSp>
        <p:nvCxnSpPr>
          <p:cNvPr id="1746" name="Google Shape;1746;g3b480a7c63e_0_61"/>
          <p:cNvCxnSpPr/>
          <p:nvPr/>
        </p:nvCxnSpPr>
        <p:spPr>
          <a:xfrm rot="5400000">
            <a:off x="2749800" y="5102850"/>
            <a:ext cx="974700" cy="0"/>
          </a:xfrm>
          <a:prstGeom prst="straightConnector1">
            <a:avLst/>
          </a:prstGeom>
          <a:noFill/>
          <a:ln cap="flat" cmpd="sng" w="38100">
            <a:solidFill>
              <a:schemeClr val="dk2"/>
            </a:solidFill>
            <a:prstDash val="solid"/>
            <a:round/>
            <a:headEnd len="med" w="med" type="none"/>
            <a:tailEnd len="med" w="med" type="triangle"/>
          </a:ln>
        </p:spPr>
      </p:cxnSp>
      <p:cxnSp>
        <p:nvCxnSpPr>
          <p:cNvPr id="1747" name="Google Shape;1747;g3b480a7c63e_0_61"/>
          <p:cNvCxnSpPr/>
          <p:nvPr/>
        </p:nvCxnSpPr>
        <p:spPr>
          <a:xfrm rot="-5400000">
            <a:off x="1232400" y="5102850"/>
            <a:ext cx="975000" cy="0"/>
          </a:xfrm>
          <a:prstGeom prst="straightConnector1">
            <a:avLst/>
          </a:prstGeom>
          <a:noFill/>
          <a:ln cap="flat" cmpd="sng" w="76200">
            <a:solidFill>
              <a:schemeClr val="dk2"/>
            </a:solidFill>
            <a:prstDash val="solid"/>
            <a:round/>
            <a:headEnd len="med" w="med" type="none"/>
            <a:tailEnd len="med" w="med" type="triangle"/>
          </a:ln>
        </p:spPr>
      </p:cxnSp>
      <p:cxnSp>
        <p:nvCxnSpPr>
          <p:cNvPr id="1748" name="Google Shape;1748;g3b480a7c63e_0_61"/>
          <p:cNvCxnSpPr/>
          <p:nvPr/>
        </p:nvCxnSpPr>
        <p:spPr>
          <a:xfrm rot="5400000">
            <a:off x="775350" y="5102850"/>
            <a:ext cx="974700" cy="0"/>
          </a:xfrm>
          <a:prstGeom prst="straightConnector1">
            <a:avLst/>
          </a:prstGeom>
          <a:noFill/>
          <a:ln cap="flat" cmpd="sng" w="38100">
            <a:solidFill>
              <a:schemeClr val="dk2"/>
            </a:solidFill>
            <a:prstDash val="solid"/>
            <a:round/>
            <a:headEnd len="med" w="med" type="none"/>
            <a:tailEnd len="med" w="med" type="triangle"/>
          </a:ln>
        </p:spPr>
      </p:cxnSp>
      <p:sp>
        <p:nvSpPr>
          <p:cNvPr id="1749" name="Google Shape;1749;g3b480a7c63e_0_61"/>
          <p:cNvSpPr txBox="1"/>
          <p:nvPr/>
        </p:nvSpPr>
        <p:spPr>
          <a:xfrm>
            <a:off x="781900" y="2520488"/>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Independent model</a:t>
            </a:r>
            <a:endParaRPr sz="2000">
              <a:solidFill>
                <a:schemeClr val="dk1"/>
              </a:solidFill>
              <a:latin typeface="Open Sans SemiBold"/>
              <a:ea typeface="Open Sans SemiBold"/>
              <a:cs typeface="Open Sans SemiBold"/>
              <a:sym typeface="Open Sans SemiBold"/>
            </a:endParaRPr>
          </a:p>
        </p:txBody>
      </p:sp>
      <p:sp>
        <p:nvSpPr>
          <p:cNvPr id="1750" name="Google Shape;1750;g3b480a7c63e_0_61"/>
          <p:cNvSpPr txBox="1"/>
          <p:nvPr/>
        </p:nvSpPr>
        <p:spPr>
          <a:xfrm>
            <a:off x="909000" y="3102785"/>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Gain viviparity-&gt; </a:t>
            </a:r>
            <a:endParaRPr sz="2000">
              <a:solidFill>
                <a:schemeClr val="dk1"/>
              </a:solidFill>
              <a:latin typeface="Open Sans SemiBold"/>
              <a:ea typeface="Open Sans SemiBold"/>
              <a:cs typeface="Open Sans SemiBold"/>
              <a:sym typeface="Open Sans SemiBold"/>
            </a:endParaRPr>
          </a:p>
        </p:txBody>
      </p:sp>
      <p:sp>
        <p:nvSpPr>
          <p:cNvPr id="1751" name="Google Shape;1751;g3b480a7c63e_0_61"/>
          <p:cNvSpPr txBox="1"/>
          <p:nvPr/>
        </p:nvSpPr>
        <p:spPr>
          <a:xfrm rot="5400000">
            <a:off x="2492845" y="4751188"/>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Gain cold env -&gt;</a:t>
            </a:r>
            <a:endParaRPr sz="2000">
              <a:solidFill>
                <a:schemeClr val="dk1"/>
              </a:solidFill>
              <a:latin typeface="Open Sans SemiBold"/>
              <a:ea typeface="Open Sans SemiBold"/>
              <a:cs typeface="Open Sans SemiBold"/>
              <a:sym typeface="Open Sans SemiBold"/>
            </a:endParaRPr>
          </a:p>
        </p:txBody>
      </p:sp>
      <p:sp>
        <p:nvSpPr>
          <p:cNvPr id="1752" name="Google Shape;1752;g3b480a7c63e_0_61"/>
          <p:cNvSpPr/>
          <p:nvPr/>
        </p:nvSpPr>
        <p:spPr>
          <a:xfrm>
            <a:off x="5005483" y="3612172"/>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00</a:t>
            </a:r>
            <a:endParaRPr sz="3500">
              <a:latin typeface="Open Sans SemiBold"/>
              <a:ea typeface="Open Sans SemiBold"/>
              <a:cs typeface="Open Sans SemiBold"/>
              <a:sym typeface="Open Sans SemiBold"/>
            </a:endParaRPr>
          </a:p>
        </p:txBody>
      </p:sp>
      <p:sp>
        <p:nvSpPr>
          <p:cNvPr id="1753" name="Google Shape;1753;g3b480a7c63e_0_61"/>
          <p:cNvSpPr/>
          <p:nvPr/>
        </p:nvSpPr>
        <p:spPr>
          <a:xfrm>
            <a:off x="6979933" y="3612172"/>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10</a:t>
            </a:r>
            <a:endParaRPr sz="3500">
              <a:latin typeface="Open Sans SemiBold"/>
              <a:ea typeface="Open Sans SemiBold"/>
              <a:cs typeface="Open Sans SemiBold"/>
              <a:sym typeface="Open Sans SemiBold"/>
            </a:endParaRPr>
          </a:p>
        </p:txBody>
      </p:sp>
      <p:sp>
        <p:nvSpPr>
          <p:cNvPr id="1754" name="Google Shape;1754;g3b480a7c63e_0_61"/>
          <p:cNvSpPr/>
          <p:nvPr/>
        </p:nvSpPr>
        <p:spPr>
          <a:xfrm>
            <a:off x="6979933" y="5675172"/>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11</a:t>
            </a:r>
            <a:endParaRPr sz="3500">
              <a:latin typeface="Open Sans SemiBold"/>
              <a:ea typeface="Open Sans SemiBold"/>
              <a:cs typeface="Open Sans SemiBold"/>
              <a:sym typeface="Open Sans SemiBold"/>
            </a:endParaRPr>
          </a:p>
        </p:txBody>
      </p:sp>
      <p:sp>
        <p:nvSpPr>
          <p:cNvPr id="1755" name="Google Shape;1755;g3b480a7c63e_0_61"/>
          <p:cNvSpPr/>
          <p:nvPr/>
        </p:nvSpPr>
        <p:spPr>
          <a:xfrm>
            <a:off x="5005483" y="5675172"/>
            <a:ext cx="999600" cy="987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500">
                <a:latin typeface="Open Sans SemiBold"/>
                <a:ea typeface="Open Sans SemiBold"/>
                <a:cs typeface="Open Sans SemiBold"/>
                <a:sym typeface="Open Sans SemiBold"/>
              </a:rPr>
              <a:t>01</a:t>
            </a:r>
            <a:endParaRPr sz="3500">
              <a:latin typeface="Open Sans SemiBold"/>
              <a:ea typeface="Open Sans SemiBold"/>
              <a:cs typeface="Open Sans SemiBold"/>
              <a:sym typeface="Open Sans SemiBold"/>
            </a:endParaRPr>
          </a:p>
        </p:txBody>
      </p:sp>
      <p:cxnSp>
        <p:nvCxnSpPr>
          <p:cNvPr id="1756" name="Google Shape;1756;g3b480a7c63e_0_61"/>
          <p:cNvCxnSpPr/>
          <p:nvPr/>
        </p:nvCxnSpPr>
        <p:spPr>
          <a:xfrm>
            <a:off x="6005083" y="4334272"/>
            <a:ext cx="975000" cy="0"/>
          </a:xfrm>
          <a:prstGeom prst="straightConnector1">
            <a:avLst/>
          </a:prstGeom>
          <a:noFill/>
          <a:ln cap="flat" cmpd="sng" w="38100">
            <a:solidFill>
              <a:srgbClr val="6D9EEB"/>
            </a:solidFill>
            <a:prstDash val="solid"/>
            <a:round/>
            <a:headEnd len="med" w="med" type="none"/>
            <a:tailEnd len="med" w="med" type="triangle"/>
          </a:ln>
        </p:spPr>
      </p:cxnSp>
      <p:cxnSp>
        <p:nvCxnSpPr>
          <p:cNvPr id="1757" name="Google Shape;1757;g3b480a7c63e_0_61"/>
          <p:cNvCxnSpPr/>
          <p:nvPr/>
        </p:nvCxnSpPr>
        <p:spPr>
          <a:xfrm rot="10800000">
            <a:off x="6005233" y="3877072"/>
            <a:ext cx="974700" cy="0"/>
          </a:xfrm>
          <a:prstGeom prst="straightConnector1">
            <a:avLst/>
          </a:prstGeom>
          <a:noFill/>
          <a:ln cap="flat" cmpd="sng" w="38100">
            <a:solidFill>
              <a:schemeClr val="dk2"/>
            </a:solidFill>
            <a:prstDash val="solid"/>
            <a:round/>
            <a:headEnd len="med" w="med" type="none"/>
            <a:tailEnd len="med" w="med" type="triangle"/>
          </a:ln>
        </p:spPr>
      </p:cxnSp>
      <p:cxnSp>
        <p:nvCxnSpPr>
          <p:cNvPr id="1758" name="Google Shape;1758;g3b480a7c63e_0_61"/>
          <p:cNvCxnSpPr/>
          <p:nvPr/>
        </p:nvCxnSpPr>
        <p:spPr>
          <a:xfrm>
            <a:off x="6005083" y="6397272"/>
            <a:ext cx="975000" cy="0"/>
          </a:xfrm>
          <a:prstGeom prst="straightConnector1">
            <a:avLst/>
          </a:prstGeom>
          <a:noFill/>
          <a:ln cap="flat" cmpd="sng" w="38100">
            <a:solidFill>
              <a:srgbClr val="6D9EEB"/>
            </a:solidFill>
            <a:prstDash val="solid"/>
            <a:round/>
            <a:headEnd len="med" w="med" type="none"/>
            <a:tailEnd len="med" w="med" type="triangle"/>
          </a:ln>
        </p:spPr>
      </p:cxnSp>
      <p:cxnSp>
        <p:nvCxnSpPr>
          <p:cNvPr id="1759" name="Google Shape;1759;g3b480a7c63e_0_61"/>
          <p:cNvCxnSpPr/>
          <p:nvPr/>
        </p:nvCxnSpPr>
        <p:spPr>
          <a:xfrm rot="10800000">
            <a:off x="6005233" y="5940072"/>
            <a:ext cx="974700" cy="0"/>
          </a:xfrm>
          <a:prstGeom prst="straightConnector1">
            <a:avLst/>
          </a:prstGeom>
          <a:noFill/>
          <a:ln cap="flat" cmpd="sng" w="38100">
            <a:solidFill>
              <a:schemeClr val="dk2"/>
            </a:solidFill>
            <a:prstDash val="solid"/>
            <a:round/>
            <a:headEnd len="med" w="med" type="none"/>
            <a:tailEnd len="med" w="med" type="triangle"/>
          </a:ln>
        </p:spPr>
      </p:cxnSp>
      <p:cxnSp>
        <p:nvCxnSpPr>
          <p:cNvPr id="1760" name="Google Shape;1760;g3b480a7c63e_0_61"/>
          <p:cNvCxnSpPr/>
          <p:nvPr/>
        </p:nvCxnSpPr>
        <p:spPr>
          <a:xfrm rot="-5400000">
            <a:off x="7220833" y="5137172"/>
            <a:ext cx="975000" cy="0"/>
          </a:xfrm>
          <a:prstGeom prst="straightConnector1">
            <a:avLst/>
          </a:prstGeom>
          <a:noFill/>
          <a:ln cap="flat" cmpd="sng" w="19050">
            <a:solidFill>
              <a:schemeClr val="dk2"/>
            </a:solidFill>
            <a:prstDash val="solid"/>
            <a:round/>
            <a:headEnd len="med" w="med" type="none"/>
            <a:tailEnd len="med" w="med" type="triangle"/>
          </a:ln>
        </p:spPr>
      </p:cxnSp>
      <p:cxnSp>
        <p:nvCxnSpPr>
          <p:cNvPr id="1761" name="Google Shape;1761;g3b480a7c63e_0_61"/>
          <p:cNvCxnSpPr/>
          <p:nvPr/>
        </p:nvCxnSpPr>
        <p:spPr>
          <a:xfrm rot="5400000">
            <a:off x="6763783" y="5137172"/>
            <a:ext cx="974700" cy="0"/>
          </a:xfrm>
          <a:prstGeom prst="straightConnector1">
            <a:avLst/>
          </a:prstGeom>
          <a:noFill/>
          <a:ln cap="flat" cmpd="sng" w="114300">
            <a:solidFill>
              <a:srgbClr val="CC4125"/>
            </a:solidFill>
            <a:prstDash val="solid"/>
            <a:round/>
            <a:headEnd len="med" w="med" type="none"/>
            <a:tailEnd len="med" w="med" type="triangle"/>
          </a:ln>
        </p:spPr>
      </p:cxnSp>
      <p:cxnSp>
        <p:nvCxnSpPr>
          <p:cNvPr id="1762" name="Google Shape;1762;g3b480a7c63e_0_61"/>
          <p:cNvCxnSpPr/>
          <p:nvPr/>
        </p:nvCxnSpPr>
        <p:spPr>
          <a:xfrm rot="-5400000">
            <a:off x="5246383" y="5137172"/>
            <a:ext cx="975000" cy="0"/>
          </a:xfrm>
          <a:prstGeom prst="straightConnector1">
            <a:avLst/>
          </a:prstGeom>
          <a:noFill/>
          <a:ln cap="flat" cmpd="sng" w="76200">
            <a:solidFill>
              <a:schemeClr val="dk2"/>
            </a:solidFill>
            <a:prstDash val="solid"/>
            <a:round/>
            <a:headEnd len="med" w="med" type="none"/>
            <a:tailEnd len="med" w="med" type="triangle"/>
          </a:ln>
        </p:spPr>
      </p:cxnSp>
      <p:cxnSp>
        <p:nvCxnSpPr>
          <p:cNvPr id="1763" name="Google Shape;1763;g3b480a7c63e_0_61"/>
          <p:cNvCxnSpPr/>
          <p:nvPr/>
        </p:nvCxnSpPr>
        <p:spPr>
          <a:xfrm rot="5400000">
            <a:off x="4789333" y="5137172"/>
            <a:ext cx="974700" cy="0"/>
          </a:xfrm>
          <a:prstGeom prst="straightConnector1">
            <a:avLst/>
          </a:prstGeom>
          <a:noFill/>
          <a:ln cap="flat" cmpd="sng" w="19050">
            <a:solidFill>
              <a:srgbClr val="CC4125"/>
            </a:solidFill>
            <a:prstDash val="solid"/>
            <a:round/>
            <a:headEnd len="med" w="med" type="none"/>
            <a:tailEnd len="med" w="med" type="triangle"/>
          </a:ln>
        </p:spPr>
      </p:cxnSp>
      <p:sp>
        <p:nvSpPr>
          <p:cNvPr id="1764" name="Google Shape;1764;g3b480a7c63e_0_61"/>
          <p:cNvSpPr txBox="1"/>
          <p:nvPr/>
        </p:nvSpPr>
        <p:spPr>
          <a:xfrm>
            <a:off x="4795883" y="2554810"/>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Correlated model</a:t>
            </a:r>
            <a:endParaRPr sz="2000">
              <a:solidFill>
                <a:schemeClr val="dk1"/>
              </a:solidFill>
              <a:latin typeface="Open Sans SemiBold"/>
              <a:ea typeface="Open Sans SemiBold"/>
              <a:cs typeface="Open Sans SemiBold"/>
              <a:sym typeface="Open Sans SemiBold"/>
            </a:endParaRPr>
          </a:p>
        </p:txBody>
      </p:sp>
      <p:sp>
        <p:nvSpPr>
          <p:cNvPr id="1765" name="Google Shape;1765;g3b480a7c63e_0_61"/>
          <p:cNvSpPr txBox="1"/>
          <p:nvPr/>
        </p:nvSpPr>
        <p:spPr>
          <a:xfrm>
            <a:off x="4922983" y="3137107"/>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Gain viviparity-&gt; </a:t>
            </a:r>
            <a:endParaRPr sz="2000">
              <a:solidFill>
                <a:schemeClr val="dk1"/>
              </a:solidFill>
              <a:latin typeface="Open Sans SemiBold"/>
              <a:ea typeface="Open Sans SemiBold"/>
              <a:cs typeface="Open Sans SemiBold"/>
              <a:sym typeface="Open Sans SemiBold"/>
            </a:endParaRPr>
          </a:p>
        </p:txBody>
      </p:sp>
      <p:sp>
        <p:nvSpPr>
          <p:cNvPr id="1766" name="Google Shape;1766;g3b480a7c63e_0_61"/>
          <p:cNvSpPr txBox="1"/>
          <p:nvPr/>
        </p:nvSpPr>
        <p:spPr>
          <a:xfrm rot="5400000">
            <a:off x="6506828" y="4785510"/>
            <a:ext cx="34947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1"/>
                </a:solidFill>
                <a:latin typeface="Open Sans SemiBold"/>
                <a:ea typeface="Open Sans SemiBold"/>
                <a:cs typeface="Open Sans SemiBold"/>
                <a:sym typeface="Open Sans SemiBold"/>
              </a:rPr>
              <a:t>Gain cold env -&gt;</a:t>
            </a:r>
            <a:endParaRPr sz="2000">
              <a:solidFill>
                <a:schemeClr val="dk1"/>
              </a:solidFill>
              <a:latin typeface="Open Sans SemiBold"/>
              <a:ea typeface="Open Sans SemiBold"/>
              <a:cs typeface="Open Sans SemiBold"/>
              <a:sym typeface="Open Sans SemiBold"/>
            </a:endParaRPr>
          </a:p>
        </p:txBody>
      </p:sp>
      <p:sp>
        <p:nvSpPr>
          <p:cNvPr id="1767" name="Google Shape;1767;g3b480a7c63e_0_61"/>
          <p:cNvSpPr txBox="1"/>
          <p:nvPr/>
        </p:nvSpPr>
        <p:spPr>
          <a:xfrm>
            <a:off x="8800025" y="3047400"/>
            <a:ext cx="33921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sz="1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br>
              <a:rPr lang="en-US" sz="1800">
                <a:solidFill>
                  <a:schemeClr val="dk1"/>
                </a:solidFill>
                <a:latin typeface="Open Sans SemiBold"/>
                <a:ea typeface="Open Sans SemiBold"/>
                <a:cs typeface="Open Sans SemiBold"/>
                <a:sym typeface="Open Sans SemiBold"/>
              </a:rPr>
            </a:br>
            <a:br>
              <a:rPr lang="en-US" sz="1800">
                <a:solidFill>
                  <a:schemeClr val="dk1"/>
                </a:solidFill>
                <a:latin typeface="Open Sans SemiBold"/>
                <a:ea typeface="Open Sans SemiBold"/>
                <a:cs typeface="Open Sans SemiBold"/>
                <a:sym typeface="Open Sans SemiBold"/>
              </a:rPr>
            </a:br>
            <a:r>
              <a:rPr lang="en-US" sz="1800">
                <a:solidFill>
                  <a:schemeClr val="dk1"/>
                </a:solidFill>
                <a:latin typeface="Open Sans SemiBold"/>
                <a:ea typeface="Open Sans SemiBold"/>
                <a:cs typeface="Open Sans SemiBold"/>
                <a:sym typeface="Open Sans SemiBold"/>
              </a:rPr>
              <a:t>In the hypothetical example, </a:t>
            </a:r>
            <a:endParaRPr sz="1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rPr lang="en-US" sz="1800">
                <a:solidFill>
                  <a:schemeClr val="dk1"/>
                </a:solidFill>
                <a:latin typeface="Open Sans SemiBold"/>
                <a:ea typeface="Open Sans SemiBold"/>
                <a:cs typeface="Open Sans SemiBold"/>
                <a:sym typeface="Open Sans SemiBold"/>
              </a:rPr>
              <a:t>q_[01 -&gt;11] = q_[00-&gt;10] </a:t>
            </a:r>
            <a:endParaRPr sz="1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rPr lang="en-US" sz="1800">
                <a:solidFill>
                  <a:schemeClr val="dk1"/>
                </a:solidFill>
                <a:latin typeface="Open Sans SemiBold"/>
                <a:ea typeface="Open Sans SemiBold"/>
                <a:cs typeface="Open Sans SemiBold"/>
                <a:sym typeface="Open Sans SemiBold"/>
              </a:rPr>
              <a:t>q_[10 -&gt;11] &gt; q_[00-&gt;11]</a:t>
            </a:r>
            <a:endParaRPr sz="1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br>
              <a:rPr lang="en-US" sz="1800">
                <a:solidFill>
                  <a:schemeClr val="dk1"/>
                </a:solidFill>
                <a:latin typeface="Open Sans SemiBold"/>
                <a:ea typeface="Open Sans SemiBold"/>
                <a:cs typeface="Open Sans SemiBold"/>
                <a:sym typeface="Open Sans SemiBold"/>
              </a:rPr>
            </a:br>
            <a:r>
              <a:rPr lang="en-US" sz="1800">
                <a:solidFill>
                  <a:schemeClr val="dk1"/>
                </a:solidFill>
                <a:latin typeface="Open Sans SemiBold"/>
                <a:ea typeface="Open Sans SemiBold"/>
                <a:cs typeface="Open Sans SemiBold"/>
                <a:sym typeface="Open Sans SemiBold"/>
              </a:rPr>
              <a:t>Viviparity is a Granger cause of cold environment</a:t>
            </a:r>
            <a:endParaRPr sz="1800">
              <a:solidFill>
                <a:schemeClr val="dk1"/>
              </a:solidFill>
              <a:latin typeface="Open Sans SemiBold"/>
              <a:ea typeface="Open Sans SemiBold"/>
              <a:cs typeface="Open Sans SemiBold"/>
              <a:sym typeface="Open Sans SemiBold"/>
            </a:endParaRPr>
          </a:p>
          <a:p>
            <a:pPr indent="0" lvl="0" marL="0" rtl="0" algn="l">
              <a:spcBef>
                <a:spcPts val="0"/>
              </a:spcBef>
              <a:spcAft>
                <a:spcPts val="0"/>
              </a:spcAft>
              <a:buNone/>
            </a:pPr>
            <a:r>
              <a:rPr lang="en-US" sz="1800">
                <a:solidFill>
                  <a:schemeClr val="dk1"/>
                </a:solidFill>
                <a:latin typeface="Open Sans SemiBold"/>
                <a:ea typeface="Open Sans SemiBold"/>
                <a:cs typeface="Open Sans SemiBold"/>
                <a:sym typeface="Open Sans SemiBold"/>
              </a:rPr>
              <a:t>(e.g. environmental filtering)</a:t>
            </a:r>
            <a:endParaRPr sz="1800">
              <a:solidFill>
                <a:schemeClr val="dk1"/>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g3867e8c83fa_0_30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Ornstein-Uhlenbeck models</a:t>
            </a:r>
            <a:endParaRPr/>
          </a:p>
        </p:txBody>
      </p:sp>
      <p:sp>
        <p:nvSpPr>
          <p:cNvPr id="1774" name="Google Shape;1774;g3867e8c83fa_0_303"/>
          <p:cNvSpPr txBox="1"/>
          <p:nvPr>
            <p:ph idx="1" type="body"/>
          </p:nvPr>
        </p:nvSpPr>
        <p:spPr>
          <a:xfrm>
            <a:off x="838200" y="1575900"/>
            <a:ext cx="10515600" cy="460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Univariate OU models - </a:t>
            </a:r>
            <a:r>
              <a:rPr i="1" lang="en-US"/>
              <a:t>ouch, OUwie, etc. </a:t>
            </a:r>
            <a:endParaRPr i="1"/>
          </a:p>
          <a:p>
            <a:pPr indent="0" lvl="0" marL="0" rtl="0" algn="l">
              <a:spcBef>
                <a:spcPts val="1000"/>
              </a:spcBef>
              <a:spcAft>
                <a:spcPts val="0"/>
              </a:spcAft>
              <a:buClr>
                <a:schemeClr val="dk1"/>
              </a:buClr>
              <a:buSzPts val="1100"/>
              <a:buFont typeface="Arial"/>
              <a:buNone/>
            </a:pPr>
            <a:r>
              <a:rPr lang="en-US"/>
              <a:t>OUBM model - </a:t>
            </a:r>
            <a:r>
              <a:rPr i="1" lang="en-US"/>
              <a:t>slouch </a:t>
            </a:r>
            <a:r>
              <a:rPr lang="en-US"/>
              <a:t>(Hansen et al. 2008)</a:t>
            </a:r>
            <a:endParaRPr i="1"/>
          </a:p>
          <a:p>
            <a:pPr indent="0" lvl="0" marL="457200" rtl="0" algn="l">
              <a:spcBef>
                <a:spcPts val="1000"/>
              </a:spcBef>
              <a:spcAft>
                <a:spcPts val="0"/>
              </a:spcAft>
              <a:buNone/>
            </a:pPr>
            <a:r>
              <a:rPr lang="en-US"/>
              <a:t>Assumes X -&gt; Y; </a:t>
            </a:r>
            <a:br>
              <a:rPr lang="en-US"/>
            </a:br>
            <a:r>
              <a:rPr lang="en-US"/>
              <a:t>estimates strength of causal effect (adaptation) in units proportional to time: ɑ</a:t>
            </a:r>
            <a:endParaRPr/>
          </a:p>
          <a:p>
            <a:pPr indent="0" lvl="0" marL="0" rtl="0" algn="l">
              <a:spcBef>
                <a:spcPts val="1000"/>
              </a:spcBef>
              <a:spcAft>
                <a:spcPts val="0"/>
              </a:spcAft>
              <a:buNone/>
            </a:pPr>
            <a:r>
              <a:t/>
            </a:r>
            <a:endParaRPr/>
          </a:p>
          <a:p>
            <a:pPr indent="0" lvl="0" marL="0" rtl="0" algn="l">
              <a:spcBef>
                <a:spcPts val="1000"/>
              </a:spcBef>
              <a:spcAft>
                <a:spcPts val="0"/>
              </a:spcAft>
              <a:buNone/>
            </a:pPr>
            <a:br>
              <a:rPr lang="en-US"/>
            </a:b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9" name="Shape 1779"/>
        <p:cNvGrpSpPr/>
        <p:nvPr/>
      </p:nvGrpSpPr>
      <p:grpSpPr>
        <a:xfrm>
          <a:off x="0" y="0"/>
          <a:ext cx="0" cy="0"/>
          <a:chOff x="0" y="0"/>
          <a:chExt cx="0" cy="0"/>
        </a:xfrm>
      </p:grpSpPr>
      <p:pic>
        <p:nvPicPr>
          <p:cNvPr id="1780" name="Google Shape;1780;g3867e8c83fa_0_40"/>
          <p:cNvPicPr preferRelativeResize="0"/>
          <p:nvPr/>
        </p:nvPicPr>
        <p:blipFill>
          <a:blip r:embed="rId3">
            <a:alphaModFix/>
          </a:blip>
          <a:stretch>
            <a:fillRect/>
          </a:stretch>
        </p:blipFill>
        <p:spPr>
          <a:xfrm>
            <a:off x="1667475" y="0"/>
            <a:ext cx="9144000" cy="6858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5" name="Shape 1785"/>
        <p:cNvGrpSpPr/>
        <p:nvPr/>
      </p:nvGrpSpPr>
      <p:grpSpPr>
        <a:xfrm>
          <a:off x="0" y="0"/>
          <a:ext cx="0" cy="0"/>
          <a:chOff x="0" y="0"/>
          <a:chExt cx="0" cy="0"/>
        </a:xfrm>
      </p:grpSpPr>
      <p:pic>
        <p:nvPicPr>
          <p:cNvPr id="1786" name="Google Shape;1786;g3867e8c83fa_0_49"/>
          <p:cNvPicPr preferRelativeResize="0"/>
          <p:nvPr/>
        </p:nvPicPr>
        <p:blipFill>
          <a:blip r:embed="rId3">
            <a:alphaModFix/>
          </a:blip>
          <a:stretch>
            <a:fillRect/>
          </a:stretch>
        </p:blipFill>
        <p:spPr>
          <a:xfrm>
            <a:off x="1669437" y="0"/>
            <a:ext cx="9144000" cy="6858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1" name="Shape 1791"/>
        <p:cNvGrpSpPr/>
        <p:nvPr/>
      </p:nvGrpSpPr>
      <p:grpSpPr>
        <a:xfrm>
          <a:off x="0" y="0"/>
          <a:ext cx="0" cy="0"/>
          <a:chOff x="0" y="0"/>
          <a:chExt cx="0" cy="0"/>
        </a:xfrm>
      </p:grpSpPr>
      <p:pic>
        <p:nvPicPr>
          <p:cNvPr id="1792" name="Google Shape;1792;g3867e8c83fa_0_54"/>
          <p:cNvPicPr preferRelativeResize="0"/>
          <p:nvPr/>
        </p:nvPicPr>
        <p:blipFill>
          <a:blip r:embed="rId3">
            <a:alphaModFix/>
          </a:blip>
          <a:stretch>
            <a:fillRect/>
          </a:stretch>
        </p:blipFill>
        <p:spPr>
          <a:xfrm>
            <a:off x="1666100" y="0"/>
            <a:ext cx="9143991" cy="6858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g3b480a7c63e_0_11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Ornstein-Uhlenbeck models</a:t>
            </a:r>
            <a:endParaRPr/>
          </a:p>
        </p:txBody>
      </p:sp>
      <p:sp>
        <p:nvSpPr>
          <p:cNvPr id="1799" name="Google Shape;1799;g3b480a7c63e_0_112"/>
          <p:cNvSpPr txBox="1"/>
          <p:nvPr>
            <p:ph idx="1" type="body"/>
          </p:nvPr>
        </p:nvSpPr>
        <p:spPr>
          <a:xfrm>
            <a:off x="838200" y="1575900"/>
            <a:ext cx="10515600" cy="4600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OUOU model - </a:t>
            </a:r>
            <a:r>
              <a:rPr i="1" lang="en-US"/>
              <a:t>mvSLOUCH, layeranalyzer</a:t>
            </a:r>
            <a:endParaRPr i="1"/>
          </a:p>
          <a:p>
            <a:pPr indent="0" lvl="0" marL="457200" rtl="0" algn="l">
              <a:spcBef>
                <a:spcPts val="1000"/>
              </a:spcBef>
              <a:spcAft>
                <a:spcPts val="0"/>
              </a:spcAft>
              <a:buNone/>
            </a:pPr>
            <a:r>
              <a:rPr lang="en-US"/>
              <a:t>Allows effects in both directions, can be compared using model selection</a:t>
            </a:r>
            <a:endParaRPr/>
          </a:p>
          <a:p>
            <a:pPr indent="0" lvl="0" marL="0" rtl="0" algn="l">
              <a:spcBef>
                <a:spcPts val="1000"/>
              </a:spcBef>
              <a:spcAft>
                <a:spcPts val="0"/>
              </a:spcAft>
              <a:buNone/>
            </a:pPr>
            <a:r>
              <a:t/>
            </a:r>
            <a:endParaRPr/>
          </a:p>
        </p:txBody>
      </p:sp>
      <p:pic>
        <p:nvPicPr>
          <p:cNvPr id="1800" name="Google Shape;1800;g3b480a7c63e_0_112"/>
          <p:cNvPicPr preferRelativeResize="0"/>
          <p:nvPr/>
        </p:nvPicPr>
        <p:blipFill>
          <a:blip r:embed="rId3">
            <a:alphaModFix/>
          </a:blip>
          <a:stretch>
            <a:fillRect/>
          </a:stretch>
        </p:blipFill>
        <p:spPr>
          <a:xfrm>
            <a:off x="59200" y="3061300"/>
            <a:ext cx="5698548" cy="3796699"/>
          </a:xfrm>
          <a:prstGeom prst="rect">
            <a:avLst/>
          </a:prstGeom>
          <a:noFill/>
          <a:ln>
            <a:noFill/>
          </a:ln>
        </p:spPr>
      </p:pic>
      <p:sp>
        <p:nvSpPr>
          <p:cNvPr id="1801" name="Google Shape;1801;g3b480a7c63e_0_112"/>
          <p:cNvSpPr/>
          <p:nvPr/>
        </p:nvSpPr>
        <p:spPr>
          <a:xfrm>
            <a:off x="8764587" y="4556125"/>
            <a:ext cx="755700" cy="744600"/>
          </a:xfrm>
          <a:prstGeom prst="ellipse">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Open Sans SemiBold"/>
              <a:buNone/>
            </a:pPr>
            <a:r>
              <a:rPr b="0" i="0" lang="en-US" sz="1800" u="none">
                <a:solidFill>
                  <a:srgbClr val="FFFFFF"/>
                </a:solidFill>
                <a:latin typeface="Open Sans SemiBold"/>
                <a:ea typeface="Open Sans SemiBold"/>
                <a:cs typeface="Open Sans SemiBold"/>
                <a:sym typeface="Open Sans SemiBold"/>
              </a:rPr>
              <a:t>X</a:t>
            </a:r>
            <a:r>
              <a:rPr b="0" baseline="-25000" i="0" lang="en-US" sz="1800" u="none">
                <a:solidFill>
                  <a:srgbClr val="FFFFFF"/>
                </a:solidFill>
                <a:latin typeface="Open Sans SemiBold"/>
                <a:ea typeface="Open Sans SemiBold"/>
                <a:cs typeface="Open Sans SemiBold"/>
                <a:sym typeface="Open Sans SemiBold"/>
              </a:rPr>
              <a:t>t-1</a:t>
            </a:r>
            <a:endParaRPr/>
          </a:p>
        </p:txBody>
      </p:sp>
      <p:sp>
        <p:nvSpPr>
          <p:cNvPr id="1802" name="Google Shape;1802;g3b480a7c63e_0_112"/>
          <p:cNvSpPr/>
          <p:nvPr/>
        </p:nvSpPr>
        <p:spPr>
          <a:xfrm>
            <a:off x="8736012" y="6083300"/>
            <a:ext cx="755700" cy="744600"/>
          </a:xfrm>
          <a:prstGeom prst="ellipse">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Open Sans SemiBold"/>
              <a:buNone/>
            </a:pPr>
            <a:r>
              <a:rPr b="0" i="0" lang="en-US" sz="1800" u="none">
                <a:solidFill>
                  <a:srgbClr val="FFFFFF"/>
                </a:solidFill>
                <a:latin typeface="Open Sans SemiBold"/>
                <a:ea typeface="Open Sans SemiBold"/>
                <a:cs typeface="Open Sans SemiBold"/>
                <a:sym typeface="Open Sans SemiBold"/>
              </a:rPr>
              <a:t>Y</a:t>
            </a:r>
            <a:r>
              <a:rPr b="0" baseline="-25000" i="0" lang="en-US" sz="1800" u="none">
                <a:solidFill>
                  <a:srgbClr val="FFFFFF"/>
                </a:solidFill>
                <a:latin typeface="Open Sans SemiBold"/>
                <a:ea typeface="Open Sans SemiBold"/>
                <a:cs typeface="Open Sans SemiBold"/>
                <a:sym typeface="Open Sans SemiBold"/>
              </a:rPr>
              <a:t>t-1</a:t>
            </a:r>
            <a:endParaRPr/>
          </a:p>
        </p:txBody>
      </p:sp>
      <p:sp>
        <p:nvSpPr>
          <p:cNvPr id="1803" name="Google Shape;1803;g3b480a7c63e_0_112"/>
          <p:cNvSpPr/>
          <p:nvPr/>
        </p:nvSpPr>
        <p:spPr>
          <a:xfrm>
            <a:off x="10177462" y="6099175"/>
            <a:ext cx="755700" cy="744600"/>
          </a:xfrm>
          <a:prstGeom prst="ellipse">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Open Sans SemiBold"/>
              <a:buNone/>
            </a:pPr>
            <a:r>
              <a:rPr b="0" i="0" lang="en-US" sz="1800" u="none">
                <a:solidFill>
                  <a:srgbClr val="FFFFFF"/>
                </a:solidFill>
                <a:latin typeface="Open Sans SemiBold"/>
                <a:ea typeface="Open Sans SemiBold"/>
                <a:cs typeface="Open Sans SemiBold"/>
                <a:sym typeface="Open Sans SemiBold"/>
              </a:rPr>
              <a:t>Y</a:t>
            </a:r>
            <a:r>
              <a:rPr b="0" baseline="-25000" i="0" lang="en-US" sz="1800" u="none">
                <a:solidFill>
                  <a:srgbClr val="FFFFFF"/>
                </a:solidFill>
                <a:latin typeface="Open Sans SemiBold"/>
                <a:ea typeface="Open Sans SemiBold"/>
                <a:cs typeface="Open Sans SemiBold"/>
                <a:sym typeface="Open Sans SemiBold"/>
              </a:rPr>
              <a:t>t</a:t>
            </a:r>
            <a:endParaRPr/>
          </a:p>
        </p:txBody>
      </p:sp>
      <p:sp>
        <p:nvSpPr>
          <p:cNvPr id="1804" name="Google Shape;1804;g3b480a7c63e_0_112"/>
          <p:cNvSpPr/>
          <p:nvPr/>
        </p:nvSpPr>
        <p:spPr>
          <a:xfrm>
            <a:off x="10177462" y="4556125"/>
            <a:ext cx="755700" cy="744600"/>
          </a:xfrm>
          <a:prstGeom prst="ellipse">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Open Sans SemiBold"/>
              <a:buNone/>
            </a:pPr>
            <a:r>
              <a:rPr b="0" i="0" lang="en-US" sz="1800" u="none">
                <a:solidFill>
                  <a:srgbClr val="FFFFFF"/>
                </a:solidFill>
                <a:latin typeface="Open Sans SemiBold"/>
                <a:ea typeface="Open Sans SemiBold"/>
                <a:cs typeface="Open Sans SemiBold"/>
                <a:sym typeface="Open Sans SemiBold"/>
              </a:rPr>
              <a:t>X</a:t>
            </a:r>
            <a:r>
              <a:rPr b="0" baseline="-25000" i="0" lang="en-US" sz="1800" u="none">
                <a:solidFill>
                  <a:srgbClr val="FFFFFF"/>
                </a:solidFill>
                <a:latin typeface="Open Sans SemiBold"/>
                <a:ea typeface="Open Sans SemiBold"/>
                <a:cs typeface="Open Sans SemiBold"/>
                <a:sym typeface="Open Sans SemiBold"/>
              </a:rPr>
              <a:t>t</a:t>
            </a:r>
            <a:endParaRPr/>
          </a:p>
        </p:txBody>
      </p:sp>
      <p:cxnSp>
        <p:nvCxnSpPr>
          <p:cNvPr id="1805" name="Google Shape;1805;g3b480a7c63e_0_112"/>
          <p:cNvCxnSpPr/>
          <p:nvPr/>
        </p:nvCxnSpPr>
        <p:spPr>
          <a:xfrm>
            <a:off x="9520237" y="4927600"/>
            <a:ext cx="657300" cy="1500"/>
          </a:xfrm>
          <a:prstGeom prst="straightConnector1">
            <a:avLst/>
          </a:prstGeom>
          <a:noFill/>
          <a:ln cap="flat" cmpd="sng" w="38100">
            <a:solidFill>
              <a:srgbClr val="7F7F7F"/>
            </a:solidFill>
            <a:prstDash val="solid"/>
            <a:bevel/>
            <a:headEnd len="med" w="med" type="none"/>
            <a:tailEnd len="med" w="med" type="triangle"/>
          </a:ln>
        </p:spPr>
      </p:cxnSp>
      <p:cxnSp>
        <p:nvCxnSpPr>
          <p:cNvPr id="1806" name="Google Shape;1806;g3b480a7c63e_0_112"/>
          <p:cNvCxnSpPr/>
          <p:nvPr/>
        </p:nvCxnSpPr>
        <p:spPr>
          <a:xfrm>
            <a:off x="9409112" y="5183187"/>
            <a:ext cx="877800" cy="1017600"/>
          </a:xfrm>
          <a:prstGeom prst="straightConnector1">
            <a:avLst/>
          </a:prstGeom>
          <a:noFill/>
          <a:ln cap="flat" cmpd="sng" w="38100">
            <a:solidFill>
              <a:srgbClr val="7F7F7F"/>
            </a:solidFill>
            <a:prstDash val="solid"/>
            <a:bevel/>
            <a:headEnd len="med" w="med" type="none"/>
            <a:tailEnd len="med" w="med" type="triangle"/>
          </a:ln>
        </p:spPr>
      </p:cxnSp>
      <p:cxnSp>
        <p:nvCxnSpPr>
          <p:cNvPr id="1807" name="Google Shape;1807;g3b480a7c63e_0_112"/>
          <p:cNvCxnSpPr/>
          <p:nvPr/>
        </p:nvCxnSpPr>
        <p:spPr>
          <a:xfrm>
            <a:off x="9491662" y="6454775"/>
            <a:ext cx="685800" cy="17400"/>
          </a:xfrm>
          <a:prstGeom prst="straightConnector1">
            <a:avLst/>
          </a:prstGeom>
          <a:noFill/>
          <a:ln cap="flat" cmpd="sng" w="38100">
            <a:solidFill>
              <a:srgbClr val="7F7F7F"/>
            </a:solidFill>
            <a:prstDash val="solid"/>
            <a:bevel/>
            <a:headEnd len="med" w="med" type="none"/>
            <a:tailEnd len="med" w="med" type="triangle"/>
          </a:ln>
        </p:spPr>
      </p:cxnSp>
      <p:cxnSp>
        <p:nvCxnSpPr>
          <p:cNvPr id="1808" name="Google Shape;1808;g3b480a7c63e_0_112"/>
          <p:cNvCxnSpPr/>
          <p:nvPr/>
        </p:nvCxnSpPr>
        <p:spPr>
          <a:xfrm flipH="1" rot="10800000">
            <a:off x="9382125" y="5191050"/>
            <a:ext cx="904800" cy="1000200"/>
          </a:xfrm>
          <a:prstGeom prst="straightConnector1">
            <a:avLst/>
          </a:prstGeom>
          <a:noFill/>
          <a:ln cap="flat" cmpd="sng" w="38100">
            <a:solidFill>
              <a:srgbClr val="7F7F7F"/>
            </a:solidFill>
            <a:prstDash val="solid"/>
            <a:bevel/>
            <a:headEnd len="med" w="med" type="none"/>
            <a:tailEnd len="med" w="med" type="triangle"/>
          </a:ln>
        </p:spPr>
      </p:cxnSp>
      <p:cxnSp>
        <p:nvCxnSpPr>
          <p:cNvPr id="1809" name="Google Shape;1809;g3b480a7c63e_0_112"/>
          <p:cNvCxnSpPr/>
          <p:nvPr/>
        </p:nvCxnSpPr>
        <p:spPr>
          <a:xfrm flipH="1" rot="10800000">
            <a:off x="7558475" y="4927575"/>
            <a:ext cx="1177500" cy="3600"/>
          </a:xfrm>
          <a:prstGeom prst="straightConnector1">
            <a:avLst/>
          </a:prstGeom>
          <a:noFill/>
          <a:ln cap="flat" cmpd="sng" w="38100">
            <a:solidFill>
              <a:srgbClr val="7F7F7F"/>
            </a:solidFill>
            <a:prstDash val="dot"/>
            <a:bevel/>
            <a:headEnd len="med" w="med" type="none"/>
            <a:tailEnd len="med" w="med" type="triangle"/>
          </a:ln>
        </p:spPr>
      </p:cxnSp>
      <p:cxnSp>
        <p:nvCxnSpPr>
          <p:cNvPr id="1810" name="Google Shape;1810;g3b480a7c63e_0_112"/>
          <p:cNvCxnSpPr/>
          <p:nvPr/>
        </p:nvCxnSpPr>
        <p:spPr>
          <a:xfrm>
            <a:off x="10936287" y="4927600"/>
            <a:ext cx="987600" cy="16200"/>
          </a:xfrm>
          <a:prstGeom prst="straightConnector1">
            <a:avLst/>
          </a:prstGeom>
          <a:noFill/>
          <a:ln cap="flat" cmpd="sng" w="38100">
            <a:solidFill>
              <a:srgbClr val="7F7F7F"/>
            </a:solidFill>
            <a:prstDash val="dot"/>
            <a:bevel/>
            <a:headEnd len="med" w="med" type="none"/>
            <a:tailEnd len="med" w="med" type="triangle"/>
          </a:ln>
        </p:spPr>
      </p:cxnSp>
      <p:cxnSp>
        <p:nvCxnSpPr>
          <p:cNvPr id="1811" name="Google Shape;1811;g3b480a7c63e_0_112"/>
          <p:cNvCxnSpPr/>
          <p:nvPr/>
        </p:nvCxnSpPr>
        <p:spPr>
          <a:xfrm flipH="1" rot="10800000">
            <a:off x="10936287" y="6449675"/>
            <a:ext cx="975000" cy="5100"/>
          </a:xfrm>
          <a:prstGeom prst="straightConnector1">
            <a:avLst/>
          </a:prstGeom>
          <a:noFill/>
          <a:ln cap="flat" cmpd="sng" w="38100">
            <a:solidFill>
              <a:srgbClr val="7F7F7F"/>
            </a:solidFill>
            <a:prstDash val="dot"/>
            <a:bevel/>
            <a:headEnd len="med" w="med" type="none"/>
            <a:tailEnd len="med" w="med" type="triangle"/>
          </a:ln>
        </p:spPr>
      </p:cxnSp>
      <p:cxnSp>
        <p:nvCxnSpPr>
          <p:cNvPr id="1812" name="Google Shape;1812;g3b480a7c63e_0_112"/>
          <p:cNvCxnSpPr/>
          <p:nvPr/>
        </p:nvCxnSpPr>
        <p:spPr>
          <a:xfrm flipH="1" rot="10800000">
            <a:off x="7621750" y="6472275"/>
            <a:ext cx="1114200" cy="27900"/>
          </a:xfrm>
          <a:prstGeom prst="straightConnector1">
            <a:avLst/>
          </a:prstGeom>
          <a:noFill/>
          <a:ln cap="flat" cmpd="sng" w="38100">
            <a:solidFill>
              <a:srgbClr val="7F7F7F"/>
            </a:solidFill>
            <a:prstDash val="dot"/>
            <a:bevel/>
            <a:headEnd len="med" w="med" type="none"/>
            <a:tailEnd len="med" w="med" type="triangle"/>
          </a:ln>
        </p:spPr>
      </p:cxnSp>
      <p:cxnSp>
        <p:nvCxnSpPr>
          <p:cNvPr id="1813" name="Google Shape;1813;g3b480a7c63e_0_112"/>
          <p:cNvCxnSpPr/>
          <p:nvPr/>
        </p:nvCxnSpPr>
        <p:spPr>
          <a:xfrm>
            <a:off x="7926387" y="5191125"/>
            <a:ext cx="877800" cy="1017600"/>
          </a:xfrm>
          <a:prstGeom prst="straightConnector1">
            <a:avLst/>
          </a:prstGeom>
          <a:noFill/>
          <a:ln cap="flat" cmpd="sng" w="38100">
            <a:solidFill>
              <a:srgbClr val="7F7F7F"/>
            </a:solidFill>
            <a:prstDash val="solid"/>
            <a:bevel/>
            <a:headEnd len="med" w="med" type="none"/>
            <a:tailEnd len="med" w="med" type="triangle"/>
          </a:ln>
        </p:spPr>
      </p:cxnSp>
      <p:cxnSp>
        <p:nvCxnSpPr>
          <p:cNvPr id="1814" name="Google Shape;1814;g3b480a7c63e_0_112"/>
          <p:cNvCxnSpPr/>
          <p:nvPr/>
        </p:nvCxnSpPr>
        <p:spPr>
          <a:xfrm flipH="1" rot="10800000">
            <a:off x="7926387" y="5191050"/>
            <a:ext cx="906600" cy="1000200"/>
          </a:xfrm>
          <a:prstGeom prst="straightConnector1">
            <a:avLst/>
          </a:prstGeom>
          <a:noFill/>
          <a:ln cap="flat" cmpd="sng" w="38100">
            <a:solidFill>
              <a:srgbClr val="7F7F7F"/>
            </a:solidFill>
            <a:prstDash val="solid"/>
            <a:bevel/>
            <a:headEnd len="med" w="med" type="none"/>
            <a:tailEnd len="med" w="med" type="triangle"/>
          </a:ln>
        </p:spPr>
      </p:cxnSp>
      <p:cxnSp>
        <p:nvCxnSpPr>
          <p:cNvPr id="1815" name="Google Shape;1815;g3b480a7c63e_0_112"/>
          <p:cNvCxnSpPr/>
          <p:nvPr/>
        </p:nvCxnSpPr>
        <p:spPr>
          <a:xfrm>
            <a:off x="10848975" y="5175250"/>
            <a:ext cx="879600" cy="1016100"/>
          </a:xfrm>
          <a:prstGeom prst="straightConnector1">
            <a:avLst/>
          </a:prstGeom>
          <a:noFill/>
          <a:ln cap="flat" cmpd="sng" w="38100">
            <a:solidFill>
              <a:srgbClr val="7F7F7F"/>
            </a:solidFill>
            <a:prstDash val="dot"/>
            <a:bevel/>
            <a:headEnd len="med" w="med" type="none"/>
            <a:tailEnd len="med" w="med" type="triangle"/>
          </a:ln>
        </p:spPr>
      </p:cxnSp>
      <p:cxnSp>
        <p:nvCxnSpPr>
          <p:cNvPr id="1816" name="Google Shape;1816;g3b480a7c63e_0_112"/>
          <p:cNvCxnSpPr/>
          <p:nvPr/>
        </p:nvCxnSpPr>
        <p:spPr>
          <a:xfrm flipH="1" rot="10800000">
            <a:off x="10821987" y="5183112"/>
            <a:ext cx="906600" cy="1000200"/>
          </a:xfrm>
          <a:prstGeom prst="straightConnector1">
            <a:avLst/>
          </a:prstGeom>
          <a:noFill/>
          <a:ln cap="flat" cmpd="sng" w="38100">
            <a:solidFill>
              <a:srgbClr val="7F7F7F"/>
            </a:solidFill>
            <a:prstDash val="dot"/>
            <a:bevel/>
            <a:headEnd len="med" w="med" type="none"/>
            <a:tailEnd len="med" w="med" type="triangle"/>
          </a:ln>
        </p:spPr>
      </p:cxnSp>
      <p:pic>
        <p:nvPicPr>
          <p:cNvPr id="1817" name="Google Shape;1817;g3b480a7c63e_0_112"/>
          <p:cNvPicPr preferRelativeResize="0"/>
          <p:nvPr/>
        </p:nvPicPr>
        <p:blipFill>
          <a:blip r:embed="rId4">
            <a:alphaModFix/>
          </a:blip>
          <a:stretch>
            <a:fillRect/>
          </a:stretch>
        </p:blipFill>
        <p:spPr>
          <a:xfrm>
            <a:off x="4155312" y="3030000"/>
            <a:ext cx="7983823" cy="379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pic>
        <p:nvPicPr>
          <p:cNvPr id="1823" name="Google Shape;1823;g3b480a7c63e_0_98"/>
          <p:cNvPicPr preferRelativeResize="0"/>
          <p:nvPr/>
        </p:nvPicPr>
        <p:blipFill rotWithShape="1">
          <a:blip r:embed="rId3">
            <a:alphaModFix/>
          </a:blip>
          <a:srcRect b="0" l="0" r="65429" t="0"/>
          <a:stretch/>
        </p:blipFill>
        <p:spPr>
          <a:xfrm>
            <a:off x="131625" y="-113925"/>
            <a:ext cx="5296374" cy="8116351"/>
          </a:xfrm>
          <a:prstGeom prst="rect">
            <a:avLst/>
          </a:prstGeom>
          <a:noFill/>
          <a:ln>
            <a:noFill/>
          </a:ln>
        </p:spPr>
      </p:pic>
      <p:pic>
        <p:nvPicPr>
          <p:cNvPr id="1824" name="Google Shape;1824;g3b480a7c63e_0_98"/>
          <p:cNvPicPr preferRelativeResize="0"/>
          <p:nvPr/>
        </p:nvPicPr>
        <p:blipFill rotWithShape="1">
          <a:blip r:embed="rId3">
            <a:alphaModFix/>
          </a:blip>
          <a:srcRect b="0" l="34653" r="0" t="0"/>
          <a:stretch/>
        </p:blipFill>
        <p:spPr>
          <a:xfrm>
            <a:off x="5291825" y="1378075"/>
            <a:ext cx="6559724" cy="5318274"/>
          </a:xfrm>
          <a:prstGeom prst="rect">
            <a:avLst/>
          </a:prstGeom>
          <a:noFill/>
          <a:ln>
            <a:noFill/>
          </a:ln>
        </p:spPr>
      </p:pic>
      <p:sp>
        <p:nvSpPr>
          <p:cNvPr id="1825" name="Google Shape;1825;g3b480a7c63e_0_98"/>
          <p:cNvSpPr txBox="1"/>
          <p:nvPr/>
        </p:nvSpPr>
        <p:spPr>
          <a:xfrm>
            <a:off x="755050" y="246400"/>
            <a:ext cx="1080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Fig 3. Bartoszek et al. 2023. Different causal models evaluated by different structures of the A matrix </a:t>
            </a:r>
            <a:endParaRPr sz="28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6"/>
          <p:cNvSpPr txBox="1"/>
          <p:nvPr>
            <p:ph type="title"/>
          </p:nvPr>
        </p:nvSpPr>
        <p:spPr>
          <a:xfrm>
            <a:off x="247650" y="0"/>
            <a:ext cx="11082337"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What is a cause?</a:t>
            </a:r>
            <a:endParaRPr/>
          </a:p>
        </p:txBody>
      </p:sp>
      <p:sp>
        <p:nvSpPr>
          <p:cNvPr id="298" name="Google Shape;298;p6"/>
          <p:cNvSpPr txBox="1"/>
          <p:nvPr>
            <p:ph idx="4294967295" type="body"/>
          </p:nvPr>
        </p:nvSpPr>
        <p:spPr>
          <a:xfrm>
            <a:off x="248285" y="1090930"/>
            <a:ext cx="11672570" cy="5940425"/>
          </a:xfrm>
          <a:prstGeom prst="rect">
            <a:avLst/>
          </a:prstGeom>
          <a:blipFill rotWithShape="1">
            <a:blip r:embed="rId3">
              <a:alphaModFix/>
            </a:blip>
            <a:stretch>
              <a:fillRect b="0" l="-835" r="0" t="-1435"/>
            </a:stretch>
          </a:blip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a:t> </a:t>
            </a:r>
            <a:endParaRPr/>
          </a:p>
        </p:txBody>
      </p:sp>
      <p:sp>
        <p:nvSpPr>
          <p:cNvPr id="299" name="Google Shape;299;p6"/>
          <p:cNvSpPr/>
          <p:nvPr/>
        </p:nvSpPr>
        <p:spPr>
          <a:xfrm>
            <a:off x="93275" y="2957350"/>
            <a:ext cx="11982600" cy="117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300" name="Google Shape;300;p6"/>
          <p:cNvSpPr/>
          <p:nvPr/>
        </p:nvSpPr>
        <p:spPr>
          <a:xfrm>
            <a:off x="247650" y="4286475"/>
            <a:ext cx="11982600" cy="2466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g3b480a7c63e_0_12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4000"/>
              <a:t>Advanced methods in Causal Inference</a:t>
            </a:r>
            <a:endParaRPr sz="4000"/>
          </a:p>
        </p:txBody>
      </p:sp>
      <p:sp>
        <p:nvSpPr>
          <p:cNvPr id="1832" name="Google Shape;1832;g3b480a7c63e_0_121"/>
          <p:cNvSpPr txBox="1"/>
          <p:nvPr>
            <p:ph idx="1" type="body"/>
          </p:nvPr>
        </p:nvSpPr>
        <p:spPr>
          <a:xfrm>
            <a:off x="930350" y="1430725"/>
            <a:ext cx="108159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600"/>
              <a:t>Interventions &amp; counterfactuals can be </a:t>
            </a:r>
            <a:r>
              <a:rPr lang="en-US" sz="2600"/>
              <a:t>evaluated from DAGs</a:t>
            </a:r>
            <a:endParaRPr sz="2600"/>
          </a:p>
          <a:p>
            <a:pPr indent="457200" lvl="0" marL="0" rtl="0" algn="l">
              <a:spcBef>
                <a:spcPts val="1000"/>
              </a:spcBef>
              <a:spcAft>
                <a:spcPts val="0"/>
              </a:spcAft>
              <a:buNone/>
            </a:pPr>
            <a:r>
              <a:rPr lang="en-US" sz="2600"/>
              <a:t>What would have happened, what will happen w/do()</a:t>
            </a:r>
            <a:endParaRPr sz="2600"/>
          </a:p>
          <a:p>
            <a:pPr indent="0" lvl="0" marL="457200" rtl="0" algn="l">
              <a:spcBef>
                <a:spcPts val="1000"/>
              </a:spcBef>
              <a:spcAft>
                <a:spcPts val="0"/>
              </a:spcAft>
              <a:buNone/>
            </a:pPr>
            <a:r>
              <a:rPr lang="en-US" sz="2000"/>
              <a:t>What would the diversification rate for </a:t>
            </a:r>
            <a:r>
              <a:rPr i="1" lang="en-US" sz="2000"/>
              <a:t>Liolaemus</a:t>
            </a:r>
            <a:r>
              <a:rPr lang="en-US" sz="2000"/>
              <a:t> been if the Andes didn’t uplift?</a:t>
            </a:r>
            <a:endParaRPr sz="2000"/>
          </a:p>
          <a:p>
            <a:pPr indent="0" lvl="0" marL="457200" rtl="0" algn="l">
              <a:spcBef>
                <a:spcPts val="1000"/>
              </a:spcBef>
              <a:spcAft>
                <a:spcPts val="0"/>
              </a:spcAft>
              <a:buNone/>
            </a:pPr>
            <a:r>
              <a:rPr lang="en-US" sz="2000"/>
              <a:t>What proportion of the elevated diversification rate of </a:t>
            </a:r>
            <a:r>
              <a:rPr i="1" lang="en-US" sz="2000"/>
              <a:t>Liolaemus </a:t>
            </a:r>
            <a:r>
              <a:rPr lang="en-US" sz="2000"/>
              <a:t>can be attributed to viviparity? </a:t>
            </a:r>
            <a:endParaRPr sz="2000"/>
          </a:p>
          <a:p>
            <a:pPr indent="0" lvl="0" marL="0" rtl="0" algn="l">
              <a:spcBef>
                <a:spcPts val="1000"/>
              </a:spcBef>
              <a:spcAft>
                <a:spcPts val="0"/>
              </a:spcAft>
              <a:buNone/>
            </a:pPr>
            <a:br>
              <a:rPr lang="en-US" sz="2400"/>
            </a:br>
            <a:r>
              <a:rPr lang="en-US" sz="2400"/>
              <a:t>Evaluate</a:t>
            </a:r>
            <a:r>
              <a:rPr lang="en-US" sz="2400"/>
              <a:t> the DAG with the estimated causal effects, but with values of causal factors set to specified values. </a:t>
            </a:r>
            <a:endParaRPr sz="2400"/>
          </a:p>
          <a:p>
            <a:pPr indent="0" lvl="0" marL="0" rtl="0" algn="l">
              <a:spcBef>
                <a:spcPts val="1000"/>
              </a:spcBef>
              <a:spcAft>
                <a:spcPts val="0"/>
              </a:spcAft>
              <a:buNone/>
            </a:pPr>
            <a:r>
              <a:t/>
            </a:r>
            <a:endParaRPr sz="2000"/>
          </a:p>
          <a:p>
            <a:pPr indent="0" lvl="0" marL="457200" rtl="0" algn="l">
              <a:spcBef>
                <a:spcPts val="1000"/>
              </a:spcBef>
              <a:spcAft>
                <a:spcPts val="0"/>
              </a:spcAft>
              <a:buNone/>
            </a:pPr>
            <a:r>
              <a:t/>
            </a:r>
            <a:endParaRPr sz="24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7" name="Shape 1837"/>
        <p:cNvGrpSpPr/>
        <p:nvPr/>
      </p:nvGrpSpPr>
      <p:grpSpPr>
        <a:xfrm>
          <a:off x="0" y="0"/>
          <a:ext cx="0" cy="0"/>
          <a:chOff x="0" y="0"/>
          <a:chExt cx="0" cy="0"/>
        </a:xfrm>
      </p:grpSpPr>
      <p:sp>
        <p:nvSpPr>
          <p:cNvPr id="1838" name="Google Shape;1838;g3b480a7c63e_0_127"/>
          <p:cNvSpPr txBox="1"/>
          <p:nvPr>
            <p:ph type="title"/>
          </p:nvPr>
        </p:nvSpPr>
        <p:spPr>
          <a:xfrm>
            <a:off x="182100" y="-12290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Do we have PCM “Amnesia”?</a:t>
            </a:r>
            <a:endParaRPr/>
          </a:p>
        </p:txBody>
      </p:sp>
      <p:sp>
        <p:nvSpPr>
          <p:cNvPr id="1839" name="Google Shape;1839;g3b480a7c63e_0_127"/>
          <p:cNvSpPr txBox="1"/>
          <p:nvPr>
            <p:ph idx="1" type="body"/>
          </p:nvPr>
        </p:nvSpPr>
        <p:spPr>
          <a:xfrm>
            <a:off x="535425" y="10261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sz="2200"/>
              <a:t>Once you commit to one causal explanation, you restrict all others. </a:t>
            </a:r>
            <a:endParaRPr sz="2200"/>
          </a:p>
          <a:p>
            <a:pPr indent="0" lvl="0" marL="457200" rtl="0" algn="l">
              <a:spcBef>
                <a:spcPts val="1000"/>
              </a:spcBef>
              <a:spcAft>
                <a:spcPts val="0"/>
              </a:spcAft>
              <a:buNone/>
            </a:pPr>
            <a:r>
              <a:rPr lang="en-US" sz="2200"/>
              <a:t>PCM practice - We share trees, same clades</a:t>
            </a:r>
            <a:endParaRPr sz="2200"/>
          </a:p>
          <a:p>
            <a:pPr indent="0" lvl="0" marL="457200" rtl="0" algn="l">
              <a:spcBef>
                <a:spcPts val="1000"/>
              </a:spcBef>
              <a:spcAft>
                <a:spcPts val="0"/>
              </a:spcAft>
              <a:buNone/>
            </a:pPr>
            <a:r>
              <a:rPr lang="en-US" sz="2200"/>
              <a:t>Different studies foreground different focal predictors</a:t>
            </a:r>
            <a:endParaRPr sz="2200"/>
          </a:p>
          <a:p>
            <a:pPr indent="0" lvl="0" marL="457200" rtl="0" algn="l">
              <a:spcBef>
                <a:spcPts val="1000"/>
              </a:spcBef>
              <a:spcAft>
                <a:spcPts val="0"/>
              </a:spcAft>
              <a:buClr>
                <a:schemeClr val="dk1"/>
              </a:buClr>
              <a:buSzPts val="1100"/>
              <a:buFont typeface="Arial"/>
              <a:buNone/>
            </a:pPr>
            <a:r>
              <a:rPr lang="en-US" sz="2200"/>
              <a:t>Background everything else (e.g. BM of residuals or hidden states) often despite previous studies</a:t>
            </a:r>
            <a:endParaRPr sz="2200"/>
          </a:p>
          <a:p>
            <a:pPr indent="0" lvl="0" marL="0" rtl="0" algn="l">
              <a:spcBef>
                <a:spcPts val="1000"/>
              </a:spcBef>
              <a:spcAft>
                <a:spcPts val="0"/>
              </a:spcAft>
              <a:buClr>
                <a:schemeClr val="dk1"/>
              </a:buClr>
              <a:buSzPts val="1100"/>
              <a:buFont typeface="Arial"/>
              <a:buNone/>
            </a:pPr>
            <a:r>
              <a:rPr lang="en-US" sz="2200"/>
              <a:t>You can’t explain the same thing twice unless: 	</a:t>
            </a:r>
            <a:br>
              <a:rPr lang="en-US" sz="2200"/>
            </a:br>
            <a:r>
              <a:rPr lang="en-US" sz="2200"/>
              <a:t>				1) they are part of the same causal chain </a:t>
            </a:r>
            <a:br>
              <a:rPr lang="en-US" sz="2200"/>
            </a:br>
            <a:r>
              <a:rPr lang="en-US" sz="2200"/>
              <a:t>				2) one is spurious or misestimated. </a:t>
            </a:r>
            <a:br>
              <a:rPr lang="en-US" sz="2200"/>
            </a:br>
            <a:br>
              <a:rPr lang="en-US" sz="2200"/>
            </a:br>
            <a:r>
              <a:rPr lang="en-US" sz="2200"/>
              <a:t>A plausible DAG may be wrong, but alternative DAGs are likely restricted to a similar distribution of explanatory factors.</a:t>
            </a:r>
            <a:br>
              <a:rPr lang="en-US" sz="2200"/>
            </a:br>
            <a:br>
              <a:rPr lang="en-US" sz="2200"/>
            </a:br>
            <a:r>
              <a:rPr lang="en-US" sz="2200"/>
              <a:t>Committing to one causal scenario (e.g. the Andes causes diversification of lizards) can necessitate new explanations for other clades (why didn’t this Andean clade diversify?)</a:t>
            </a:r>
            <a:endParaRPr sz="2200"/>
          </a:p>
          <a:p>
            <a:pPr indent="0" lvl="0" marL="0" rtl="0" algn="l">
              <a:spcBef>
                <a:spcPts val="1000"/>
              </a:spcBef>
              <a:spcAft>
                <a:spcPts val="0"/>
              </a:spcAft>
              <a:buClr>
                <a:schemeClr val="dk1"/>
              </a:buClr>
              <a:buSzPts val="1100"/>
              <a:buFont typeface="Arial"/>
              <a:buNone/>
            </a:pPr>
            <a:r>
              <a:rPr lang="en-US" sz="2200"/>
              <a:t>Can we build &amp; synthesize, rather than background previous findings?</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g3867e8c83fa_0_31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Case Study I</a:t>
            </a:r>
            <a:endParaRPr/>
          </a:p>
        </p:txBody>
      </p:sp>
      <p:sp>
        <p:nvSpPr>
          <p:cNvPr id="1846" name="Google Shape;1846;g3867e8c83fa_0_31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1847" name="Google Shape;1847;g3867e8c83fa_0_316"/>
          <p:cNvPicPr preferRelativeResize="0"/>
          <p:nvPr/>
        </p:nvPicPr>
        <p:blipFill>
          <a:blip r:embed="rId3">
            <a:alphaModFix/>
          </a:blip>
          <a:stretch>
            <a:fillRect/>
          </a:stretch>
        </p:blipFill>
        <p:spPr>
          <a:xfrm>
            <a:off x="331076" y="1690834"/>
            <a:ext cx="11529851" cy="504427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34"/>
          <p:cNvSpPr txBox="1"/>
          <p:nvPr>
            <p:ph type="title"/>
          </p:nvPr>
        </p:nvSpPr>
        <p:spPr>
          <a:xfrm>
            <a:off x="0" y="7937"/>
            <a:ext cx="10515600" cy="1325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Open Sans SemiBold"/>
              <a:buNone/>
            </a:pPr>
            <a:r>
              <a:rPr b="0" i="0" lang="en-US" sz="4000" u="none">
                <a:solidFill>
                  <a:schemeClr val="dk1"/>
                </a:solidFill>
                <a:latin typeface="Open Sans SemiBold"/>
                <a:ea typeface="Open Sans SemiBold"/>
                <a:cs typeface="Open Sans SemiBold"/>
                <a:sym typeface="Open Sans SemiBold"/>
              </a:rPr>
              <a:t>Miniature genomes in the Lentibulariaceae</a:t>
            </a:r>
            <a:endParaRPr/>
          </a:p>
        </p:txBody>
      </p:sp>
      <p:pic>
        <p:nvPicPr>
          <p:cNvPr id="1853" name="Google Shape;1853;p34"/>
          <p:cNvPicPr preferRelativeResize="0"/>
          <p:nvPr>
            <p:ph idx="1" type="body"/>
          </p:nvPr>
        </p:nvPicPr>
        <p:blipFill rotWithShape="1">
          <a:blip r:embed="rId3">
            <a:alphaModFix/>
          </a:blip>
          <a:srcRect b="0" l="0" r="0" t="0"/>
          <a:stretch/>
        </p:blipFill>
        <p:spPr>
          <a:xfrm>
            <a:off x="9056687" y="7937"/>
            <a:ext cx="2282825" cy="2282825"/>
          </a:xfrm>
          <a:prstGeom prst="rect">
            <a:avLst/>
          </a:prstGeom>
          <a:noFill/>
          <a:ln>
            <a:noFill/>
          </a:ln>
        </p:spPr>
      </p:pic>
      <p:pic>
        <p:nvPicPr>
          <p:cNvPr id="1854" name="Google Shape;1854;p34"/>
          <p:cNvPicPr preferRelativeResize="0"/>
          <p:nvPr/>
        </p:nvPicPr>
        <p:blipFill rotWithShape="1">
          <a:blip r:embed="rId4">
            <a:alphaModFix/>
          </a:blip>
          <a:srcRect b="0" l="0" r="0" t="0"/>
          <a:stretch/>
        </p:blipFill>
        <p:spPr>
          <a:xfrm>
            <a:off x="5861050" y="2225675"/>
            <a:ext cx="2965450" cy="4443412"/>
          </a:xfrm>
          <a:prstGeom prst="rect">
            <a:avLst/>
          </a:prstGeom>
          <a:noFill/>
          <a:ln>
            <a:noFill/>
          </a:ln>
        </p:spPr>
      </p:pic>
      <p:pic>
        <p:nvPicPr>
          <p:cNvPr id="1855" name="Google Shape;1855;p34"/>
          <p:cNvPicPr preferRelativeResize="0"/>
          <p:nvPr/>
        </p:nvPicPr>
        <p:blipFill rotWithShape="1">
          <a:blip r:embed="rId5">
            <a:alphaModFix/>
          </a:blip>
          <a:srcRect b="5461" l="871" r="-871" t="16526"/>
          <a:stretch/>
        </p:blipFill>
        <p:spPr>
          <a:xfrm>
            <a:off x="9369425" y="3625850"/>
            <a:ext cx="2233612" cy="2174875"/>
          </a:xfrm>
          <a:prstGeom prst="rect">
            <a:avLst/>
          </a:prstGeom>
          <a:noFill/>
          <a:ln>
            <a:noFill/>
          </a:ln>
        </p:spPr>
      </p:pic>
      <p:sp>
        <p:nvSpPr>
          <p:cNvPr id="1856" name="Google Shape;1856;p34"/>
          <p:cNvSpPr txBox="1"/>
          <p:nvPr/>
        </p:nvSpPr>
        <p:spPr>
          <a:xfrm>
            <a:off x="5781675" y="1119187"/>
            <a:ext cx="3044825" cy="1106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Bladderworts (</a:t>
            </a:r>
            <a:r>
              <a:rPr b="0" i="1" lang="en-US" sz="1800" u="none">
                <a:solidFill>
                  <a:schemeClr val="dk1"/>
                </a:solidFill>
                <a:latin typeface="Open Sans SemiBold"/>
                <a:ea typeface="Open Sans SemiBold"/>
                <a:cs typeface="Open Sans SemiBold"/>
                <a:sym typeface="Open Sans SemiBold"/>
              </a:rPr>
              <a:t>Utricularia</a:t>
            </a:r>
            <a:r>
              <a:rPr b="0" i="0" lang="en-US" sz="1800" u="none">
                <a:solidFill>
                  <a:schemeClr val="dk1"/>
                </a:solidFill>
                <a:latin typeface="Open Sans SemiBold"/>
                <a:ea typeface="Open Sans SemiBold"/>
                <a:cs typeface="Open Sans SemiBold"/>
                <a:sym typeface="Open Sans SemiBold"/>
              </a:rPr>
              <a:t>)</a:t>
            </a:r>
            <a:endParaRPr/>
          </a:p>
          <a:p>
            <a:pPr indent="0" lvl="0" marL="0" marR="0" rtl="0" algn="l">
              <a:lnSpc>
                <a:spcPct val="100000"/>
              </a:lnSpc>
              <a:spcBef>
                <a:spcPts val="0"/>
              </a:spcBef>
              <a:spcAft>
                <a:spcPts val="0"/>
              </a:spcAft>
              <a:buClr>
                <a:schemeClr val="dk1"/>
              </a:buClr>
              <a:buSzPts val="1600"/>
              <a:buFont typeface="Open Sans SemiBold"/>
              <a:buNone/>
            </a:pPr>
            <a:r>
              <a:rPr b="0" i="0" lang="en-US" sz="1600" u="none">
                <a:solidFill>
                  <a:schemeClr val="dk1"/>
                </a:solidFill>
                <a:latin typeface="Open Sans SemiBold"/>
                <a:ea typeface="Open Sans SemiBold"/>
                <a:cs typeface="Open Sans SemiBold"/>
                <a:sym typeface="Open Sans SemiBold"/>
              </a:rPr>
              <a:t>Aquatic/terrestrial/epiphytic</a:t>
            </a:r>
            <a:endParaRPr/>
          </a:p>
          <a:p>
            <a:pPr indent="0" lvl="0" marL="0" marR="0" rtl="0" algn="l">
              <a:lnSpc>
                <a:spcPct val="100000"/>
              </a:lnSpc>
              <a:spcBef>
                <a:spcPts val="0"/>
              </a:spcBef>
              <a:spcAft>
                <a:spcPts val="0"/>
              </a:spcAft>
              <a:buClr>
                <a:schemeClr val="dk1"/>
              </a:buClr>
              <a:buSzPts val="1600"/>
              <a:buFont typeface="Open Sans SemiBold"/>
              <a:buNone/>
            </a:pPr>
            <a:r>
              <a:rPr b="0" i="0" lang="en-US" sz="1600" u="none">
                <a:solidFill>
                  <a:schemeClr val="dk1"/>
                </a:solidFill>
                <a:latin typeface="Open Sans SemiBold"/>
                <a:ea typeface="Open Sans SemiBold"/>
                <a:cs typeface="Open Sans SemiBold"/>
                <a:sym typeface="Open Sans SemiBold"/>
              </a:rPr>
              <a:t>Suction traps, no true roots</a:t>
            </a:r>
            <a:endParaRPr/>
          </a:p>
          <a:p>
            <a:pPr indent="0" lvl="0" marL="0" marR="0" rtl="0" algn="l">
              <a:lnSpc>
                <a:spcPct val="100000"/>
              </a:lnSpc>
              <a:spcBef>
                <a:spcPts val="0"/>
              </a:spcBef>
              <a:spcAft>
                <a:spcPts val="0"/>
              </a:spcAft>
              <a:buClr>
                <a:schemeClr val="dk1"/>
              </a:buClr>
              <a:buSzPts val="1600"/>
              <a:buFont typeface="Open Sans SemiBold"/>
              <a:buNone/>
            </a:pPr>
            <a:r>
              <a:rPr b="0" i="0" lang="en-US" sz="1600" u="none">
                <a:solidFill>
                  <a:schemeClr val="dk1"/>
                </a:solidFill>
                <a:latin typeface="Open Sans SemiBold"/>
                <a:ea typeface="Open Sans SemiBold"/>
                <a:cs typeface="Open Sans SemiBold"/>
                <a:sym typeface="Open Sans SemiBold"/>
              </a:rPr>
              <a:t>All genomes tiny</a:t>
            </a:r>
            <a:endParaRPr/>
          </a:p>
        </p:txBody>
      </p:sp>
      <p:sp>
        <p:nvSpPr>
          <p:cNvPr id="1857" name="Google Shape;1857;p34"/>
          <p:cNvSpPr txBox="1"/>
          <p:nvPr/>
        </p:nvSpPr>
        <p:spPr>
          <a:xfrm>
            <a:off x="9028112" y="2233612"/>
            <a:ext cx="3221037" cy="1106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Corkscrew plants (</a:t>
            </a:r>
            <a:r>
              <a:rPr b="0" i="1" lang="en-US" sz="1800" u="none">
                <a:solidFill>
                  <a:schemeClr val="dk1"/>
                </a:solidFill>
                <a:latin typeface="Open Sans SemiBold"/>
                <a:ea typeface="Open Sans SemiBold"/>
                <a:cs typeface="Open Sans SemiBold"/>
                <a:sym typeface="Open Sans SemiBold"/>
              </a:rPr>
              <a:t>Genlisea</a:t>
            </a:r>
            <a:r>
              <a:rPr b="0" i="0" lang="en-US" sz="1800" u="none">
                <a:solidFill>
                  <a:schemeClr val="dk1"/>
                </a:solidFill>
                <a:latin typeface="Open Sans SemiBold"/>
                <a:ea typeface="Open Sans SemiBold"/>
                <a:cs typeface="Open Sans SemiBold"/>
                <a:sym typeface="Open Sans SemiBold"/>
              </a:rPr>
              <a:t>)</a:t>
            </a:r>
            <a:endParaRPr/>
          </a:p>
          <a:p>
            <a:pPr indent="0" lvl="0" marL="0" marR="0" rtl="0" algn="l">
              <a:lnSpc>
                <a:spcPct val="100000"/>
              </a:lnSpc>
              <a:spcBef>
                <a:spcPts val="0"/>
              </a:spcBef>
              <a:spcAft>
                <a:spcPts val="0"/>
              </a:spcAft>
              <a:buClr>
                <a:schemeClr val="dk1"/>
              </a:buClr>
              <a:buSzPts val="1600"/>
              <a:buFont typeface="Open Sans SemiBold"/>
              <a:buNone/>
            </a:pPr>
            <a:r>
              <a:rPr b="0" i="0" lang="en-US" sz="1600" u="none">
                <a:solidFill>
                  <a:schemeClr val="dk1"/>
                </a:solidFill>
                <a:latin typeface="Open Sans SemiBold"/>
                <a:ea typeface="Open Sans SemiBold"/>
                <a:cs typeface="Open Sans SemiBold"/>
                <a:sym typeface="Open Sans SemiBold"/>
              </a:rPr>
              <a:t>Terrestrial</a:t>
            </a:r>
            <a:endParaRPr/>
          </a:p>
          <a:p>
            <a:pPr indent="0" lvl="0" marL="0" marR="0" rtl="0" algn="l">
              <a:lnSpc>
                <a:spcPct val="100000"/>
              </a:lnSpc>
              <a:spcBef>
                <a:spcPts val="0"/>
              </a:spcBef>
              <a:spcAft>
                <a:spcPts val="0"/>
              </a:spcAft>
              <a:buClr>
                <a:schemeClr val="dk1"/>
              </a:buClr>
              <a:buSzPts val="1600"/>
              <a:buFont typeface="Open Sans SemiBold"/>
              <a:buNone/>
            </a:pPr>
            <a:r>
              <a:rPr b="0" i="0" lang="en-US" sz="1600" u="none">
                <a:solidFill>
                  <a:schemeClr val="dk1"/>
                </a:solidFill>
                <a:latin typeface="Open Sans SemiBold"/>
                <a:ea typeface="Open Sans SemiBold"/>
                <a:cs typeface="Open Sans SemiBold"/>
                <a:sym typeface="Open Sans SemiBold"/>
              </a:rPr>
              <a:t>Passive “lobster traps”</a:t>
            </a:r>
            <a:endParaRPr/>
          </a:p>
          <a:p>
            <a:pPr indent="0" lvl="0" marL="0" marR="0" rtl="0" algn="l">
              <a:lnSpc>
                <a:spcPct val="100000"/>
              </a:lnSpc>
              <a:spcBef>
                <a:spcPts val="0"/>
              </a:spcBef>
              <a:spcAft>
                <a:spcPts val="0"/>
              </a:spcAft>
              <a:buClr>
                <a:schemeClr val="dk1"/>
              </a:buClr>
              <a:buSzPts val="1600"/>
              <a:buFont typeface="Open Sans SemiBold"/>
              <a:buNone/>
            </a:pPr>
            <a:r>
              <a:rPr b="0" i="0" lang="en-US" sz="1600" u="none">
                <a:solidFill>
                  <a:schemeClr val="dk1"/>
                </a:solidFill>
                <a:latin typeface="Open Sans SemiBold"/>
                <a:ea typeface="Open Sans SemiBold"/>
                <a:cs typeface="Open Sans SemiBold"/>
                <a:sym typeface="Open Sans SemiBold"/>
              </a:rPr>
              <a:t>Some tiny genomes</a:t>
            </a:r>
            <a:endParaRPr/>
          </a:p>
        </p:txBody>
      </p:sp>
      <p:sp>
        <p:nvSpPr>
          <p:cNvPr id="1858" name="Google Shape;1858;p34"/>
          <p:cNvSpPr txBox="1"/>
          <p:nvPr/>
        </p:nvSpPr>
        <p:spPr>
          <a:xfrm>
            <a:off x="9207500" y="5751512"/>
            <a:ext cx="2860675" cy="11064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Butterworts (</a:t>
            </a:r>
            <a:r>
              <a:rPr b="0" i="1" lang="en-US" sz="1800" u="none">
                <a:solidFill>
                  <a:schemeClr val="dk1"/>
                </a:solidFill>
                <a:latin typeface="Open Sans SemiBold"/>
                <a:ea typeface="Open Sans SemiBold"/>
                <a:cs typeface="Open Sans SemiBold"/>
                <a:sym typeface="Open Sans SemiBold"/>
              </a:rPr>
              <a:t>Pinguicula</a:t>
            </a:r>
            <a:r>
              <a:rPr b="0" i="0" lang="en-US" sz="1800" u="none">
                <a:solidFill>
                  <a:schemeClr val="dk1"/>
                </a:solidFill>
                <a:latin typeface="Open Sans SemiBold"/>
                <a:ea typeface="Open Sans SemiBold"/>
                <a:cs typeface="Open Sans SemiBold"/>
                <a:sym typeface="Open Sans SemiBold"/>
              </a:rPr>
              <a:t>)</a:t>
            </a:r>
            <a:endParaRPr/>
          </a:p>
          <a:p>
            <a:pPr indent="0" lvl="0" marL="0" marR="0" rtl="0" algn="l">
              <a:lnSpc>
                <a:spcPct val="100000"/>
              </a:lnSpc>
              <a:spcBef>
                <a:spcPts val="0"/>
              </a:spcBef>
              <a:spcAft>
                <a:spcPts val="0"/>
              </a:spcAft>
              <a:buClr>
                <a:schemeClr val="dk1"/>
              </a:buClr>
              <a:buSzPts val="1600"/>
              <a:buFont typeface="Open Sans SemiBold"/>
              <a:buNone/>
            </a:pPr>
            <a:r>
              <a:rPr b="0" i="0" lang="en-US" sz="1600" u="none">
                <a:solidFill>
                  <a:schemeClr val="dk1"/>
                </a:solidFill>
                <a:latin typeface="Open Sans SemiBold"/>
                <a:ea typeface="Open Sans SemiBold"/>
                <a:cs typeface="Open Sans SemiBold"/>
                <a:sym typeface="Open Sans SemiBold"/>
              </a:rPr>
              <a:t>Terrestrial, outgroup</a:t>
            </a:r>
            <a:endParaRPr/>
          </a:p>
          <a:p>
            <a:pPr indent="0" lvl="0" marL="0" marR="0" rtl="0" algn="l">
              <a:lnSpc>
                <a:spcPct val="100000"/>
              </a:lnSpc>
              <a:spcBef>
                <a:spcPts val="0"/>
              </a:spcBef>
              <a:spcAft>
                <a:spcPts val="0"/>
              </a:spcAft>
              <a:buClr>
                <a:schemeClr val="dk1"/>
              </a:buClr>
              <a:buSzPts val="1600"/>
              <a:buFont typeface="Open Sans SemiBold"/>
              <a:buNone/>
            </a:pPr>
            <a:r>
              <a:rPr b="0" i="0" lang="en-US" sz="1600" u="none">
                <a:solidFill>
                  <a:schemeClr val="dk1"/>
                </a:solidFill>
                <a:latin typeface="Open Sans SemiBold"/>
                <a:ea typeface="Open Sans SemiBold"/>
                <a:cs typeface="Open Sans SemiBold"/>
                <a:sym typeface="Open Sans SemiBold"/>
              </a:rPr>
              <a:t>Passive flypaper traps</a:t>
            </a:r>
            <a:endParaRPr/>
          </a:p>
          <a:p>
            <a:pPr indent="0" lvl="0" marL="0" marR="0" rtl="0" algn="l">
              <a:lnSpc>
                <a:spcPct val="100000"/>
              </a:lnSpc>
              <a:spcBef>
                <a:spcPts val="0"/>
              </a:spcBef>
              <a:spcAft>
                <a:spcPts val="0"/>
              </a:spcAft>
              <a:buClr>
                <a:schemeClr val="dk1"/>
              </a:buClr>
              <a:buSzPts val="1600"/>
              <a:buFont typeface="Open Sans SemiBold"/>
              <a:buNone/>
            </a:pPr>
            <a:r>
              <a:rPr b="0" i="0" lang="en-US" sz="1600" u="none">
                <a:solidFill>
                  <a:schemeClr val="dk1"/>
                </a:solidFill>
                <a:latin typeface="Open Sans SemiBold"/>
                <a:ea typeface="Open Sans SemiBold"/>
                <a:cs typeface="Open Sans SemiBold"/>
                <a:sym typeface="Open Sans SemiBold"/>
              </a:rPr>
              <a:t>Normal genome sizes</a:t>
            </a:r>
            <a:endParaRPr/>
          </a:p>
        </p:txBody>
      </p:sp>
      <p:cxnSp>
        <p:nvCxnSpPr>
          <p:cNvPr id="1859" name="Google Shape;1859;p34"/>
          <p:cNvCxnSpPr/>
          <p:nvPr/>
        </p:nvCxnSpPr>
        <p:spPr>
          <a:xfrm>
            <a:off x="657225" y="3414712"/>
            <a:ext cx="2143125" cy="2144712"/>
          </a:xfrm>
          <a:prstGeom prst="straightConnector1">
            <a:avLst/>
          </a:prstGeom>
          <a:noFill/>
          <a:ln cap="flat" cmpd="sng" w="63500">
            <a:solidFill>
              <a:schemeClr val="accent1"/>
            </a:solidFill>
            <a:prstDash val="solid"/>
            <a:miter lim="800000"/>
            <a:headEnd len="med" w="med" type="none"/>
            <a:tailEnd len="med" w="med" type="none"/>
          </a:ln>
        </p:spPr>
      </p:cxnSp>
      <p:cxnSp>
        <p:nvCxnSpPr>
          <p:cNvPr id="1860" name="Google Shape;1860;p34"/>
          <p:cNvCxnSpPr/>
          <p:nvPr/>
        </p:nvCxnSpPr>
        <p:spPr>
          <a:xfrm flipH="1">
            <a:off x="1522412" y="3405187"/>
            <a:ext cx="3665537" cy="3362325"/>
          </a:xfrm>
          <a:prstGeom prst="straightConnector1">
            <a:avLst/>
          </a:prstGeom>
          <a:noFill/>
          <a:ln cap="flat" cmpd="sng" w="63500">
            <a:solidFill>
              <a:schemeClr val="accent1"/>
            </a:solidFill>
            <a:prstDash val="solid"/>
            <a:miter lim="800000"/>
            <a:headEnd len="med" w="med" type="none"/>
            <a:tailEnd len="med" w="med" type="none"/>
          </a:ln>
        </p:spPr>
      </p:cxnSp>
      <p:cxnSp>
        <p:nvCxnSpPr>
          <p:cNvPr id="1861" name="Google Shape;1861;p34"/>
          <p:cNvCxnSpPr/>
          <p:nvPr/>
        </p:nvCxnSpPr>
        <p:spPr>
          <a:xfrm>
            <a:off x="2538412" y="3424237"/>
            <a:ext cx="1238250" cy="1239837"/>
          </a:xfrm>
          <a:prstGeom prst="straightConnector1">
            <a:avLst/>
          </a:prstGeom>
          <a:noFill/>
          <a:ln cap="flat" cmpd="sng" w="63500">
            <a:solidFill>
              <a:schemeClr val="accent1"/>
            </a:solidFill>
            <a:prstDash val="solid"/>
            <a:miter lim="800000"/>
            <a:headEnd len="med" w="med" type="none"/>
            <a:tailEnd len="med" w="med" type="none"/>
          </a:ln>
        </p:spPr>
      </p:cxnSp>
      <p:sp>
        <p:nvSpPr>
          <p:cNvPr id="1862" name="Google Shape;1862;p34"/>
          <p:cNvSpPr txBox="1"/>
          <p:nvPr/>
        </p:nvSpPr>
        <p:spPr>
          <a:xfrm>
            <a:off x="114300" y="3048000"/>
            <a:ext cx="1609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Pinguicula</a:t>
            </a:r>
            <a:endParaRPr/>
          </a:p>
        </p:txBody>
      </p:sp>
      <p:sp>
        <p:nvSpPr>
          <p:cNvPr id="1863" name="Google Shape;1863;p34"/>
          <p:cNvSpPr txBox="1"/>
          <p:nvPr/>
        </p:nvSpPr>
        <p:spPr>
          <a:xfrm>
            <a:off x="2105025" y="3048000"/>
            <a:ext cx="1416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Genlisea</a:t>
            </a:r>
            <a:endParaRPr/>
          </a:p>
        </p:txBody>
      </p:sp>
      <p:sp>
        <p:nvSpPr>
          <p:cNvPr id="1864" name="Google Shape;1864;p34"/>
          <p:cNvSpPr txBox="1"/>
          <p:nvPr/>
        </p:nvSpPr>
        <p:spPr>
          <a:xfrm>
            <a:off x="4172175" y="3045788"/>
            <a:ext cx="1609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Utricularia</a:t>
            </a:r>
            <a:endParaRPr/>
          </a:p>
        </p:txBody>
      </p:sp>
      <p:sp>
        <p:nvSpPr>
          <p:cNvPr id="1865" name="Google Shape;1865;p34"/>
          <p:cNvSpPr txBox="1"/>
          <p:nvPr/>
        </p:nvSpPr>
        <p:spPr>
          <a:xfrm>
            <a:off x="196850" y="1766887"/>
            <a:ext cx="4314825" cy="9223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Open Sans SemiBold"/>
              <a:buNone/>
            </a:pPr>
            <a:r>
              <a:rPr b="0" i="0" lang="en-US" sz="1800" u="none">
                <a:solidFill>
                  <a:schemeClr val="dk1"/>
                </a:solidFill>
                <a:latin typeface="Open Sans SemiBold"/>
                <a:ea typeface="Open Sans SemiBold"/>
                <a:cs typeface="Open Sans SemiBold"/>
                <a:sym typeface="Open Sans SemiBold"/>
              </a:rPr>
              <a:t>Smallest plant genomes ~61Mbp (</a:t>
            </a:r>
            <a:r>
              <a:rPr b="0" i="1" lang="en-US" sz="1800" u="none">
                <a:solidFill>
                  <a:schemeClr val="dk1"/>
                </a:solidFill>
                <a:latin typeface="Open Sans SemiBold"/>
                <a:ea typeface="Open Sans SemiBold"/>
                <a:cs typeface="Open Sans SemiBold"/>
                <a:sym typeface="Open Sans SemiBold"/>
              </a:rPr>
              <a:t>Genlisea tuberosa</a:t>
            </a:r>
            <a:r>
              <a:rPr b="0" i="0" lang="en-US" sz="1800" u="none">
                <a:solidFill>
                  <a:schemeClr val="dk1"/>
                </a:solidFill>
                <a:latin typeface="Open Sans SemiBold"/>
                <a:ea typeface="Open Sans SemiBold"/>
                <a:cs typeface="Open Sans SemiBold"/>
                <a:sym typeface="Open Sans SemiBold"/>
              </a:rPr>
              <a:t>) Fleischmann et al. 2014.</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g3867e8c83fa_0_32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Case Study II</a:t>
            </a:r>
            <a:endParaRPr/>
          </a:p>
        </p:txBody>
      </p:sp>
      <p:sp>
        <p:nvSpPr>
          <p:cNvPr id="1872" name="Google Shape;1872;g3867e8c83fa_0_323"/>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1873" name="Google Shape;1873;g3867e8c83fa_0_323"/>
          <p:cNvPicPr preferRelativeResize="0"/>
          <p:nvPr/>
        </p:nvPicPr>
        <p:blipFill>
          <a:blip r:embed="rId3">
            <a:alphaModFix/>
          </a:blip>
          <a:stretch>
            <a:fillRect/>
          </a:stretch>
        </p:blipFill>
        <p:spPr>
          <a:xfrm>
            <a:off x="746025" y="1690825"/>
            <a:ext cx="10515601" cy="536359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8" name="Shape 1878"/>
        <p:cNvGrpSpPr/>
        <p:nvPr/>
      </p:nvGrpSpPr>
      <p:grpSpPr>
        <a:xfrm>
          <a:off x="0" y="0"/>
          <a:ext cx="0" cy="0"/>
          <a:chOff x="0" y="0"/>
          <a:chExt cx="0" cy="0"/>
        </a:xfrm>
      </p:grpSpPr>
      <p:sp>
        <p:nvSpPr>
          <p:cNvPr id="1879" name="Google Shape;1879;g3867e8c83fa_0_17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Divergence &amp; Diversification of the Honeyeaters (Meliphagidae)</a:t>
            </a:r>
            <a:endParaRPr/>
          </a:p>
        </p:txBody>
      </p:sp>
      <p:sp>
        <p:nvSpPr>
          <p:cNvPr id="1880" name="Google Shape;1880;g3867e8c83fa_0_179"/>
          <p:cNvSpPr txBox="1"/>
          <p:nvPr>
            <p:ph idx="1" type="body"/>
          </p:nvPr>
        </p:nvSpPr>
        <p:spPr>
          <a:xfrm>
            <a:off x="838200" y="1825625"/>
            <a:ext cx="38409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~185 species mostly in Australia &amp;</a:t>
            </a:r>
            <a:br>
              <a:rPr lang="en-US"/>
            </a:br>
            <a:r>
              <a:rPr lang="en-US"/>
              <a:t>New Guinea</a:t>
            </a:r>
            <a:endParaRPr/>
          </a:p>
          <a:p>
            <a:pPr indent="0" lvl="0" marL="0" rtl="0" algn="l">
              <a:spcBef>
                <a:spcPts val="1000"/>
              </a:spcBef>
              <a:spcAft>
                <a:spcPts val="0"/>
              </a:spcAft>
              <a:buNone/>
            </a:pPr>
            <a:br>
              <a:rPr lang="en-US"/>
            </a:br>
            <a:r>
              <a:rPr lang="en-US"/>
              <a:t>Either nectarivorous, insectivorous, frugivorous, or a combination. </a:t>
            </a:r>
            <a:endParaRPr/>
          </a:p>
          <a:p>
            <a:pPr indent="0" lvl="0" marL="0" rtl="0" algn="l">
              <a:spcBef>
                <a:spcPts val="1000"/>
              </a:spcBef>
              <a:spcAft>
                <a:spcPts val="0"/>
              </a:spcAft>
              <a:buNone/>
            </a:pPr>
            <a:r>
              <a:t/>
            </a:r>
            <a:endParaRPr/>
          </a:p>
        </p:txBody>
      </p:sp>
      <p:pic>
        <p:nvPicPr>
          <p:cNvPr id="1881" name="Google Shape;1881;g3867e8c83fa_0_179"/>
          <p:cNvPicPr preferRelativeResize="0"/>
          <p:nvPr/>
        </p:nvPicPr>
        <p:blipFill>
          <a:blip r:embed="rId3">
            <a:alphaModFix/>
          </a:blip>
          <a:stretch>
            <a:fillRect/>
          </a:stretch>
        </p:blipFill>
        <p:spPr>
          <a:xfrm>
            <a:off x="7117646" y="1963525"/>
            <a:ext cx="4926600" cy="467147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sp>
        <p:nvSpPr>
          <p:cNvPr id="1887" name="Google Shape;1887;g3867e8c83fa_0_18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Case Study I</a:t>
            </a:r>
            <a:endParaRPr/>
          </a:p>
        </p:txBody>
      </p:sp>
      <p:sp>
        <p:nvSpPr>
          <p:cNvPr id="1888" name="Google Shape;1888;g3867e8c83fa_0_18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Group discussion 1.1 &amp; 1.2					10 minutes</a:t>
            </a:r>
            <a:endParaRPr/>
          </a:p>
          <a:p>
            <a:pPr indent="0" lvl="0" marL="0" rtl="0" algn="l">
              <a:spcBef>
                <a:spcPts val="1000"/>
              </a:spcBef>
              <a:spcAft>
                <a:spcPts val="0"/>
              </a:spcAft>
              <a:buNone/>
            </a:pPr>
            <a:r>
              <a:rPr lang="en-US"/>
              <a:t>	Full class discussion	1						5 minutes</a:t>
            </a:r>
            <a:endParaRPr/>
          </a:p>
          <a:p>
            <a:pPr indent="0" lvl="0" marL="0" rtl="0" algn="l">
              <a:spcBef>
                <a:spcPts val="1000"/>
              </a:spcBef>
              <a:spcAft>
                <a:spcPts val="0"/>
              </a:spcAft>
              <a:buNone/>
            </a:pPr>
            <a:r>
              <a:rPr lang="en-US"/>
              <a:t>	Group discussion 1.3							5 minutes</a:t>
            </a:r>
            <a:endParaRPr/>
          </a:p>
          <a:p>
            <a:pPr indent="0" lvl="0" marL="0" rtl="0" algn="l">
              <a:spcBef>
                <a:spcPts val="1000"/>
              </a:spcBef>
              <a:spcAft>
                <a:spcPts val="0"/>
              </a:spcAft>
              <a:buNone/>
            </a:pPr>
            <a:r>
              <a:rPr lang="en-US"/>
              <a:t>	Full class discussion 	2						5 minutes</a:t>
            </a:r>
            <a:endParaRPr/>
          </a:p>
          <a:p>
            <a:pPr indent="0" lvl="0" marL="0" rtl="0" algn="l">
              <a:spcBef>
                <a:spcPts val="1000"/>
              </a:spcBef>
              <a:spcAft>
                <a:spcPts val="0"/>
              </a:spcAft>
              <a:buNone/>
            </a:pPr>
            <a:r>
              <a:rPr lang="en-US"/>
              <a:t>	Group discussion 1.4 &amp; 1.5					5 minutes	</a:t>
            </a:r>
            <a:endParaRPr/>
          </a:p>
          <a:p>
            <a:pPr indent="0" lvl="0" marL="0" rtl="0" algn="l">
              <a:spcBef>
                <a:spcPts val="1000"/>
              </a:spcBef>
              <a:spcAft>
                <a:spcPts val="0"/>
              </a:spcAft>
              <a:buNone/>
            </a:pPr>
            <a:r>
              <a:rPr lang="en-US"/>
              <a:t>	Full class discussion  3						10 minutes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pic>
        <p:nvPicPr>
          <p:cNvPr id="1894" name="Google Shape;1894;g3867e8c83fa_0_8"/>
          <p:cNvPicPr preferRelativeResize="0"/>
          <p:nvPr/>
        </p:nvPicPr>
        <p:blipFill>
          <a:blip r:embed="rId3">
            <a:alphaModFix/>
          </a:blip>
          <a:stretch>
            <a:fillRect/>
          </a:stretch>
        </p:blipFill>
        <p:spPr>
          <a:xfrm>
            <a:off x="1022675" y="-50362"/>
            <a:ext cx="6502326" cy="6919850"/>
          </a:xfrm>
          <a:prstGeom prst="rect">
            <a:avLst/>
          </a:prstGeom>
          <a:noFill/>
          <a:ln>
            <a:noFill/>
          </a:ln>
        </p:spPr>
      </p:pic>
      <p:sp>
        <p:nvSpPr>
          <p:cNvPr id="1895" name="Google Shape;1895;g3867e8c83fa_0_8"/>
          <p:cNvSpPr txBox="1"/>
          <p:nvPr/>
        </p:nvSpPr>
        <p:spPr>
          <a:xfrm>
            <a:off x="8763700" y="196250"/>
            <a:ext cx="3000000" cy="49803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1200"/>
              </a:spcBef>
              <a:spcAft>
                <a:spcPts val="800"/>
              </a:spcAft>
              <a:buNone/>
            </a:pPr>
            <a:r>
              <a:rPr lang="en-US" sz="1800">
                <a:latin typeface="Open Sans SemiBold"/>
                <a:ea typeface="Open Sans SemiBold"/>
                <a:cs typeface="Open Sans SemiBold"/>
                <a:sym typeface="Open Sans SemiBold"/>
              </a:rPr>
              <a:t>Figure 4: Distribution of log10 genome sizes (a, c) and phylogenetic linear model residuals (d, f) between species carrying different COX mutations (a, d), or which are part of different OU-regimes (c, f). Gray points are genome sizes with added jitter, blue points are inferred expected values per group under the phylogenetic li</a:t>
            </a:r>
            <a:endParaRPr sz="1800">
              <a:latin typeface="Open Sans SemiBold"/>
              <a:ea typeface="Open Sans SemiBold"/>
              <a:cs typeface="Open Sans SemiBold"/>
              <a:sym typeface="Open Sans SemiBo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pic>
        <p:nvPicPr>
          <p:cNvPr id="1901" name="Google Shape;1901;g3867e8c83fa_0_18"/>
          <p:cNvPicPr preferRelativeResize="0"/>
          <p:nvPr/>
        </p:nvPicPr>
        <p:blipFill>
          <a:blip r:embed="rId3">
            <a:alphaModFix/>
          </a:blip>
          <a:stretch>
            <a:fillRect/>
          </a:stretch>
        </p:blipFill>
        <p:spPr>
          <a:xfrm>
            <a:off x="-11" y="0"/>
            <a:ext cx="5930422" cy="6858001"/>
          </a:xfrm>
          <a:prstGeom prst="rect">
            <a:avLst/>
          </a:prstGeom>
          <a:noFill/>
          <a:ln>
            <a:noFill/>
          </a:ln>
        </p:spPr>
      </p:pic>
      <p:sp>
        <p:nvSpPr>
          <p:cNvPr id="1902" name="Google Shape;1902;g3867e8c83fa_0_18"/>
          <p:cNvSpPr/>
          <p:nvPr/>
        </p:nvSpPr>
        <p:spPr>
          <a:xfrm>
            <a:off x="1820450" y="2148925"/>
            <a:ext cx="2520000" cy="175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g3867e8c83fa_0_19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Case Study II</a:t>
            </a:r>
            <a:endParaRPr/>
          </a:p>
        </p:txBody>
      </p:sp>
      <p:sp>
        <p:nvSpPr>
          <p:cNvPr id="1909" name="Google Shape;1909;g3867e8c83fa_0_192"/>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Group discussion 2.1 &amp; 2.2					10 minutes</a:t>
            </a:r>
            <a:endParaRPr/>
          </a:p>
          <a:p>
            <a:pPr indent="0" lvl="0" marL="0" rtl="0" algn="l">
              <a:spcBef>
                <a:spcPts val="1000"/>
              </a:spcBef>
              <a:spcAft>
                <a:spcPts val="0"/>
              </a:spcAft>
              <a:buNone/>
            </a:pPr>
            <a:r>
              <a:rPr lang="en-US"/>
              <a:t>	Full class discussion	1						5 minutes</a:t>
            </a:r>
            <a:endParaRPr/>
          </a:p>
          <a:p>
            <a:pPr indent="0" lvl="0" marL="0" rtl="0" algn="l">
              <a:spcBef>
                <a:spcPts val="1000"/>
              </a:spcBef>
              <a:spcAft>
                <a:spcPts val="0"/>
              </a:spcAft>
              <a:buNone/>
            </a:pPr>
            <a:r>
              <a:rPr lang="en-US"/>
              <a:t>	Group discussion 2.3							10 minutes</a:t>
            </a:r>
            <a:endParaRPr/>
          </a:p>
          <a:p>
            <a:pPr indent="0" lvl="0" marL="0" rtl="0" algn="l">
              <a:spcBef>
                <a:spcPts val="1000"/>
              </a:spcBef>
              <a:spcAft>
                <a:spcPts val="0"/>
              </a:spcAft>
              <a:buNone/>
            </a:pPr>
            <a:r>
              <a:rPr lang="en-US"/>
              <a:t>	Full class discussion 	2						10 minutes</a:t>
            </a:r>
            <a:endParaRPr/>
          </a:p>
          <a:p>
            <a:pPr indent="0" lvl="0" marL="0" rtl="0" algn="l">
              <a:spcBef>
                <a:spcPts val="1000"/>
              </a:spcBef>
              <a:spcAft>
                <a:spcPts val="0"/>
              </a:spcAft>
              <a:buNone/>
            </a:pPr>
            <a:r>
              <a:rPr lang="en-US"/>
              <a:t>	Group discussion 2.4 &amp; 2.5					5 minutes	</a:t>
            </a:r>
            <a:endParaRPr/>
          </a:p>
          <a:p>
            <a:pPr indent="0" lvl="0" marL="0" rtl="0" algn="l">
              <a:spcBef>
                <a:spcPts val="10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7"/>
          <p:cNvSpPr/>
          <p:nvPr/>
        </p:nvSpPr>
        <p:spPr>
          <a:xfrm>
            <a:off x="3203575" y="2260600"/>
            <a:ext cx="2301875" cy="1247775"/>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Heritability</a:t>
            </a:r>
            <a:endParaRPr/>
          </a:p>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h</a:t>
            </a:r>
            <a:r>
              <a:rPr b="0" baseline="30000" i="0" lang="en-US" sz="2800" u="none" cap="none" strike="noStrike">
                <a:solidFill>
                  <a:srgbClr val="FFFFFF"/>
                </a:solidFill>
                <a:latin typeface="Open Sans SemiBold"/>
                <a:ea typeface="Open Sans SemiBold"/>
                <a:cs typeface="Open Sans SemiBold"/>
                <a:sym typeface="Open Sans SemiBold"/>
              </a:rPr>
              <a:t>2</a:t>
            </a:r>
            <a:endParaRPr/>
          </a:p>
        </p:txBody>
      </p:sp>
      <p:sp>
        <p:nvSpPr>
          <p:cNvPr id="306" name="Google Shape;306;p7"/>
          <p:cNvSpPr/>
          <p:nvPr/>
        </p:nvSpPr>
        <p:spPr>
          <a:xfrm>
            <a:off x="7032625" y="2260600"/>
            <a:ext cx="2301875" cy="1247775"/>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Selection differential</a:t>
            </a:r>
            <a:endParaRPr/>
          </a:p>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s</a:t>
            </a:r>
            <a:endParaRPr/>
          </a:p>
        </p:txBody>
      </p:sp>
      <p:sp>
        <p:nvSpPr>
          <p:cNvPr id="307" name="Google Shape;307;p7"/>
          <p:cNvSpPr/>
          <p:nvPr/>
        </p:nvSpPr>
        <p:spPr>
          <a:xfrm>
            <a:off x="5089525" y="5140325"/>
            <a:ext cx="2301875" cy="1247775"/>
          </a:xfrm>
          <a:prstGeom prst="flowChartAlternateProcess">
            <a:avLst/>
          </a:prstGeom>
          <a:solidFill>
            <a:schemeClr val="accent1"/>
          </a:solidFill>
          <a:ln cap="flat" cmpd="sng" w="19050">
            <a:solidFill>
              <a:srgbClr val="0C445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Response to selection</a:t>
            </a:r>
            <a:endParaRPr/>
          </a:p>
          <a:p>
            <a:pPr indent="0" lvl="0" marL="0" marR="0" rtl="0" algn="ctr">
              <a:lnSpc>
                <a:spcPct val="100000"/>
              </a:lnSpc>
              <a:spcBef>
                <a:spcPts val="0"/>
              </a:spcBef>
              <a:spcAft>
                <a:spcPts val="0"/>
              </a:spcAft>
              <a:buClr>
                <a:srgbClr val="FFFFFF"/>
              </a:buClr>
              <a:buSzPts val="2800"/>
              <a:buFont typeface="Open Sans SemiBold"/>
              <a:buNone/>
            </a:pPr>
            <a:r>
              <a:rPr b="0" i="0" lang="en-US" sz="2800" u="none" cap="none" strike="noStrike">
                <a:solidFill>
                  <a:srgbClr val="FFFFFF"/>
                </a:solidFill>
                <a:latin typeface="Open Sans SemiBold"/>
                <a:ea typeface="Open Sans SemiBold"/>
                <a:cs typeface="Open Sans SemiBold"/>
                <a:sym typeface="Open Sans SemiBold"/>
              </a:rPr>
              <a:t>R</a:t>
            </a:r>
            <a:endParaRPr/>
          </a:p>
        </p:txBody>
      </p:sp>
      <p:cxnSp>
        <p:nvCxnSpPr>
          <p:cNvPr id="308" name="Google Shape;308;p7"/>
          <p:cNvCxnSpPr/>
          <p:nvPr/>
        </p:nvCxnSpPr>
        <p:spPr>
          <a:xfrm>
            <a:off x="4354512" y="3508375"/>
            <a:ext cx="1885950" cy="1631950"/>
          </a:xfrm>
          <a:prstGeom prst="straightConnector1">
            <a:avLst/>
          </a:prstGeom>
          <a:noFill/>
          <a:ln cap="flat" cmpd="sng" w="69850">
            <a:solidFill>
              <a:schemeClr val="accent1"/>
            </a:solidFill>
            <a:prstDash val="solid"/>
            <a:miter lim="800000"/>
            <a:headEnd len="med" w="med" type="none"/>
            <a:tailEnd len="med" w="med" type="stealth"/>
          </a:ln>
        </p:spPr>
      </p:cxnSp>
      <p:cxnSp>
        <p:nvCxnSpPr>
          <p:cNvPr id="309" name="Google Shape;309;p7"/>
          <p:cNvCxnSpPr/>
          <p:nvPr/>
        </p:nvCxnSpPr>
        <p:spPr>
          <a:xfrm flipH="1">
            <a:off x="6240462" y="3508375"/>
            <a:ext cx="1943100" cy="1631950"/>
          </a:xfrm>
          <a:prstGeom prst="straightConnector1">
            <a:avLst/>
          </a:prstGeom>
          <a:noFill/>
          <a:ln cap="flat" cmpd="sng" w="69850">
            <a:solidFill>
              <a:schemeClr val="accent1"/>
            </a:solidFill>
            <a:prstDash val="solid"/>
            <a:miter lim="800000"/>
            <a:headEnd len="med" w="med" type="none"/>
            <a:tailEnd len="med" w="med" type="stealth"/>
          </a:ln>
        </p:spPr>
      </p:cxnSp>
      <p:sp>
        <p:nvSpPr>
          <p:cNvPr id="310" name="Google Shape;310;p7"/>
          <p:cNvSpPr txBox="1"/>
          <p:nvPr>
            <p:ph type="title"/>
          </p:nvPr>
        </p:nvSpPr>
        <p:spPr>
          <a:xfrm>
            <a:off x="247650" y="174625"/>
            <a:ext cx="11082337" cy="132556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Open Sans SemiBold"/>
              <a:buNone/>
            </a:pPr>
            <a:r>
              <a:rPr b="0" i="0" lang="en-US" sz="4000" u="none">
                <a:solidFill>
                  <a:schemeClr val="dk1"/>
                </a:solidFill>
                <a:latin typeface="Open Sans SemiBold"/>
                <a:ea typeface="Open Sans SemiBold"/>
                <a:cs typeface="Open Sans SemiBold"/>
                <a:sym typeface="Open Sans SemiBold"/>
              </a:rPr>
              <a:t>Directed Acyclic Graph as Causal Models</a:t>
            </a:r>
            <a:br>
              <a:rPr b="0" i="0" lang="en-US" sz="4000" u="none">
                <a:solidFill>
                  <a:schemeClr val="dk1"/>
                </a:solidFill>
                <a:latin typeface="Open Sans SemiBold"/>
                <a:ea typeface="Open Sans SemiBold"/>
                <a:cs typeface="Open Sans SemiBold"/>
                <a:sym typeface="Open Sans SemiBold"/>
              </a:rPr>
            </a:br>
            <a:r>
              <a:rPr b="0" i="0" lang="en-US" sz="4000" u="none">
                <a:solidFill>
                  <a:schemeClr val="dk1"/>
                </a:solidFill>
                <a:latin typeface="Open Sans SemiBold"/>
                <a:ea typeface="Open Sans SemiBold"/>
                <a:cs typeface="Open Sans SemiBold"/>
                <a:sym typeface="Open Sans SemiBold"/>
              </a:rPr>
              <a:t>			</a:t>
            </a:r>
            <a:r>
              <a:rPr b="0" i="1" lang="en-US" sz="4000" u="none">
                <a:solidFill>
                  <a:schemeClr val="dk1"/>
                </a:solidFill>
                <a:latin typeface="Open Sans SemiBold"/>
                <a:ea typeface="Open Sans SemiBold"/>
                <a:cs typeface="Open Sans SemiBold"/>
                <a:sym typeface="Open Sans SemiBold"/>
              </a:rPr>
              <a:t>representing interventions “do()”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pic>
        <p:nvPicPr>
          <p:cNvPr id="1915" name="Google Shape;1915;g3867e8c83fa_0_25"/>
          <p:cNvPicPr preferRelativeResize="0"/>
          <p:nvPr/>
        </p:nvPicPr>
        <p:blipFill>
          <a:blip r:embed="rId3">
            <a:alphaModFix/>
          </a:blip>
          <a:stretch>
            <a:fillRect/>
          </a:stretch>
        </p:blipFill>
        <p:spPr>
          <a:xfrm>
            <a:off x="3228816" y="623325"/>
            <a:ext cx="8650984" cy="6234675"/>
          </a:xfrm>
          <a:prstGeom prst="rect">
            <a:avLst/>
          </a:prstGeom>
          <a:noFill/>
          <a:ln>
            <a:noFill/>
          </a:ln>
        </p:spPr>
      </p:pic>
      <p:sp>
        <p:nvSpPr>
          <p:cNvPr id="1916" name="Google Shape;1916;g3867e8c83fa_0_25"/>
          <p:cNvSpPr txBox="1"/>
          <p:nvPr/>
        </p:nvSpPr>
        <p:spPr>
          <a:xfrm>
            <a:off x="175525" y="1291375"/>
            <a:ext cx="3000000" cy="3829500"/>
          </a:xfrm>
          <a:prstGeom prst="rect">
            <a:avLst/>
          </a:prstGeom>
          <a:noFill/>
          <a:ln>
            <a:noFill/>
          </a:ln>
        </p:spPr>
        <p:txBody>
          <a:bodyPr anchorCtr="0" anchor="t" bIns="91425" lIns="91425" spcFirstLastPara="1" rIns="91425" wrap="square" tIns="91425">
            <a:spAutoFit/>
          </a:bodyPr>
          <a:lstStyle/>
          <a:p>
            <a:pPr indent="0" lvl="0" marL="0" rtl="0" algn="l">
              <a:lnSpc>
                <a:spcPct val="125454"/>
              </a:lnSpc>
              <a:spcBef>
                <a:spcPts val="1200"/>
              </a:spcBef>
              <a:spcAft>
                <a:spcPts val="800"/>
              </a:spcAft>
              <a:buNone/>
            </a:pPr>
            <a:r>
              <a:rPr lang="en-US" sz="1600">
                <a:latin typeface="Open Sans SemiBold"/>
                <a:ea typeface="Open Sans SemiBold"/>
                <a:cs typeface="Open Sans SemiBold"/>
                <a:sym typeface="Open Sans SemiBold"/>
              </a:rPr>
              <a:t>Figure 7: State dependent rates of Brownian motion for Meliphagidae body size (pPC1); a) rates for non-nectarivorous (0) and nectarivorous (1) lineages; b) rates for amalgamated states of nectarivory (0, 1) and BAMM rate regimes (A-D). Both analyses are based on 1000 stochastic mappings each,</a:t>
            </a:r>
            <a:endParaRPr sz="1600">
              <a:latin typeface="Open Sans SemiBold"/>
              <a:ea typeface="Open Sans SemiBold"/>
              <a:cs typeface="Open Sans SemiBold"/>
              <a:sym typeface="Open Sans SemiBo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pic>
        <p:nvPicPr>
          <p:cNvPr id="1922" name="Google Shape;1922;g3b5bdc7bf05_0_223"/>
          <p:cNvPicPr preferRelativeResize="0"/>
          <p:nvPr/>
        </p:nvPicPr>
        <p:blipFill>
          <a:blip r:embed="rId3">
            <a:alphaModFix/>
          </a:blip>
          <a:stretch>
            <a:fillRect/>
          </a:stretch>
        </p:blipFill>
        <p:spPr>
          <a:xfrm>
            <a:off x="152400" y="152400"/>
            <a:ext cx="5306577" cy="6553201"/>
          </a:xfrm>
          <a:prstGeom prst="rect">
            <a:avLst/>
          </a:prstGeom>
          <a:noFill/>
          <a:ln>
            <a:noFill/>
          </a:ln>
        </p:spPr>
      </p:pic>
      <p:sp>
        <p:nvSpPr>
          <p:cNvPr id="1923" name="Google Shape;1923;g3b5bdc7bf05_0_223"/>
          <p:cNvSpPr txBox="1"/>
          <p:nvPr/>
        </p:nvSpPr>
        <p:spPr>
          <a:xfrm>
            <a:off x="5918250" y="644325"/>
            <a:ext cx="6301500" cy="57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dk1"/>
                </a:solidFill>
                <a:latin typeface="Open Sans"/>
                <a:ea typeface="Open Sans"/>
                <a:cs typeface="Open Sans"/>
                <a:sym typeface="Open Sans"/>
              </a:rPr>
              <a:t>Marki </a:t>
            </a:r>
            <a:r>
              <a:rPr b="1" i="1" lang="en-US" sz="2200">
                <a:solidFill>
                  <a:schemeClr val="dk1"/>
                </a:solidFill>
                <a:latin typeface="Open Sans"/>
                <a:ea typeface="Open Sans"/>
                <a:cs typeface="Open Sans"/>
                <a:sym typeface="Open Sans"/>
              </a:rPr>
              <a:t>et al.</a:t>
            </a:r>
            <a:r>
              <a:rPr b="1" lang="en-US" sz="2200">
                <a:solidFill>
                  <a:schemeClr val="dk1"/>
                </a:solidFill>
                <a:latin typeface="Open Sans"/>
                <a:ea typeface="Open Sans"/>
                <a:cs typeface="Open Sans"/>
                <a:sym typeface="Open Sans"/>
              </a:rPr>
              <a:t> analyses: TL;DR</a:t>
            </a:r>
            <a:endParaRPr b="1" sz="2200">
              <a:solidFill>
                <a:schemeClr val="dk1"/>
              </a:solidFill>
              <a:latin typeface="Open Sans"/>
              <a:ea typeface="Open Sans"/>
              <a:cs typeface="Open Sans"/>
              <a:sym typeface="Open Sans"/>
            </a:endParaRPr>
          </a:p>
          <a:p>
            <a:pPr indent="-368300" lvl="0" marL="457200" rtl="0" algn="l">
              <a:spcBef>
                <a:spcPts val="1000"/>
              </a:spcBef>
              <a:spcAft>
                <a:spcPts val="0"/>
              </a:spcAft>
              <a:buClr>
                <a:schemeClr val="dk1"/>
              </a:buClr>
              <a:buSzPts val="2200"/>
              <a:buFont typeface="Open Sans SemiBold"/>
              <a:buAutoNum type="arabicPeriod"/>
            </a:pPr>
            <a:r>
              <a:rPr lang="en-US" sz="2200">
                <a:solidFill>
                  <a:schemeClr val="dk1"/>
                </a:solidFill>
                <a:latin typeface="Open Sans SemiBold"/>
                <a:ea typeface="Open Sans SemiBold"/>
                <a:cs typeface="Open Sans SemiBold"/>
                <a:sym typeface="Open Sans SemiBold"/>
              </a:rPr>
              <a:t>Reconstruct nectarivory using ER model, 1000 stochastic mappings</a:t>
            </a:r>
            <a:br>
              <a:rPr lang="en-US" sz="2200">
                <a:solidFill>
                  <a:schemeClr val="dk1"/>
                </a:solidFill>
                <a:latin typeface="Open Sans SemiBold"/>
                <a:ea typeface="Open Sans SemiBold"/>
                <a:cs typeface="Open Sans SemiBold"/>
                <a:sym typeface="Open Sans SemiBold"/>
              </a:rPr>
            </a:br>
            <a:r>
              <a:rPr lang="en-US" sz="2200">
                <a:solidFill>
                  <a:srgbClr val="3D85C6"/>
                </a:solidFill>
                <a:latin typeface="Open Sans SemiBold"/>
                <a:ea typeface="Open Sans SemiBold"/>
                <a:cs typeface="Open Sans SemiBold"/>
                <a:sym typeface="Open Sans SemiBold"/>
              </a:rPr>
              <a:t>→ origin around MRCA of honeyeaters and other clades</a:t>
            </a:r>
            <a:endParaRPr sz="2200">
              <a:solidFill>
                <a:srgbClr val="3D85C6"/>
              </a:solidFill>
              <a:latin typeface="Open Sans SemiBold"/>
              <a:ea typeface="Open Sans SemiBold"/>
              <a:cs typeface="Open Sans SemiBold"/>
              <a:sym typeface="Open Sans SemiBold"/>
            </a:endParaRPr>
          </a:p>
          <a:p>
            <a:pPr indent="-368300" lvl="0" marL="457200" rtl="0" algn="l">
              <a:spcBef>
                <a:spcPts val="1000"/>
              </a:spcBef>
              <a:spcAft>
                <a:spcPts val="0"/>
              </a:spcAft>
              <a:buClr>
                <a:schemeClr val="dk1"/>
              </a:buClr>
              <a:buSzPts val="2200"/>
              <a:buFont typeface="Open Sans SemiBold"/>
              <a:buAutoNum type="arabicPeriod"/>
            </a:pPr>
            <a:r>
              <a:rPr lang="en-US" sz="2200">
                <a:solidFill>
                  <a:schemeClr val="dk1"/>
                </a:solidFill>
                <a:latin typeface="Open Sans SemiBold"/>
                <a:ea typeface="Open Sans SemiBold"/>
                <a:cs typeface="Open Sans SemiBold"/>
                <a:sym typeface="Open Sans SemiBold"/>
              </a:rPr>
              <a:t>pPCA on four traits</a:t>
            </a:r>
            <a:br>
              <a:rPr lang="en-US" sz="2200">
                <a:solidFill>
                  <a:schemeClr val="dk1"/>
                </a:solidFill>
                <a:latin typeface="Open Sans SemiBold"/>
                <a:ea typeface="Open Sans SemiBold"/>
                <a:cs typeface="Open Sans SemiBold"/>
                <a:sym typeface="Open Sans SemiBold"/>
              </a:rPr>
            </a:br>
            <a:r>
              <a:rPr lang="en-US" sz="2200">
                <a:solidFill>
                  <a:srgbClr val="3D85C6"/>
                </a:solidFill>
                <a:latin typeface="Open Sans SemiBold"/>
                <a:ea typeface="Open Sans SemiBold"/>
                <a:cs typeface="Open Sans SemiBold"/>
                <a:sym typeface="Open Sans SemiBold"/>
              </a:rPr>
              <a:t>→ PC1 explains 65.3% variation, reflecting overall size</a:t>
            </a:r>
            <a:endParaRPr sz="2200">
              <a:solidFill>
                <a:srgbClr val="3D85C6"/>
              </a:solidFill>
              <a:latin typeface="Open Sans SemiBold"/>
              <a:ea typeface="Open Sans SemiBold"/>
              <a:cs typeface="Open Sans SemiBold"/>
              <a:sym typeface="Open Sans SemiBold"/>
            </a:endParaRPr>
          </a:p>
          <a:p>
            <a:pPr indent="-368300" lvl="0" marL="457200" rtl="0" algn="l">
              <a:spcBef>
                <a:spcPts val="1000"/>
              </a:spcBef>
              <a:spcAft>
                <a:spcPts val="0"/>
              </a:spcAft>
              <a:buClr>
                <a:schemeClr val="dk1"/>
              </a:buClr>
              <a:buSzPts val="2200"/>
              <a:buFont typeface="Open Sans SemiBold"/>
              <a:buAutoNum type="arabicPeriod"/>
            </a:pPr>
            <a:r>
              <a:rPr lang="en-US" sz="2200">
                <a:solidFill>
                  <a:schemeClr val="dk1"/>
                </a:solidFill>
                <a:latin typeface="Open Sans SemiBold"/>
                <a:ea typeface="Open Sans SemiBold"/>
                <a:cs typeface="Open Sans SemiBold"/>
                <a:sym typeface="Open Sans SemiBold"/>
              </a:rPr>
              <a:t>mvBM model: rates of evolution of PC1, separate for nectarivorous vs not</a:t>
            </a:r>
            <a:br>
              <a:rPr lang="en-US" sz="2200">
                <a:solidFill>
                  <a:schemeClr val="dk1"/>
                </a:solidFill>
                <a:latin typeface="Open Sans SemiBold"/>
                <a:ea typeface="Open Sans SemiBold"/>
                <a:cs typeface="Open Sans SemiBold"/>
                <a:sym typeface="Open Sans SemiBold"/>
              </a:rPr>
            </a:br>
            <a:r>
              <a:rPr lang="en-US" sz="2200">
                <a:solidFill>
                  <a:srgbClr val="3D85C6"/>
                </a:solidFill>
                <a:latin typeface="Open Sans SemiBold"/>
                <a:ea typeface="Open Sans SemiBold"/>
                <a:cs typeface="Open Sans SemiBold"/>
                <a:sym typeface="Open Sans SemiBold"/>
              </a:rPr>
              <a:t>→ higher rates for nectarivorous</a:t>
            </a:r>
            <a:endParaRPr sz="2200">
              <a:solidFill>
                <a:srgbClr val="3D85C6"/>
              </a:solidFill>
              <a:latin typeface="Open Sans SemiBold"/>
              <a:ea typeface="Open Sans SemiBold"/>
              <a:cs typeface="Open Sans SemiBold"/>
              <a:sym typeface="Open Sans SemiBold"/>
            </a:endParaRPr>
          </a:p>
          <a:p>
            <a:pPr indent="-368300" lvl="0" marL="457200" rtl="0" algn="l">
              <a:spcBef>
                <a:spcPts val="1000"/>
              </a:spcBef>
              <a:spcAft>
                <a:spcPts val="1000"/>
              </a:spcAft>
              <a:buClr>
                <a:schemeClr val="dk1"/>
              </a:buClr>
              <a:buSzPts val="2200"/>
              <a:buFont typeface="Open Sans SemiBold"/>
              <a:buAutoNum type="arabicPeriod"/>
            </a:pPr>
            <a:r>
              <a:rPr lang="en-US" sz="2200">
                <a:solidFill>
                  <a:schemeClr val="dk1"/>
                </a:solidFill>
                <a:latin typeface="Open Sans SemiBold"/>
                <a:ea typeface="Open Sans SemiBold"/>
                <a:cs typeface="Open Sans SemiBold"/>
                <a:sym typeface="Open Sans SemiBold"/>
              </a:rPr>
              <a:t>BayesTraits/BAMM on PC1 to find shifts in rates of evolution</a:t>
            </a:r>
            <a:br>
              <a:rPr lang="en-US" sz="2200">
                <a:solidFill>
                  <a:schemeClr val="dk1"/>
                </a:solidFill>
                <a:latin typeface="Open Sans SemiBold"/>
                <a:ea typeface="Open Sans SemiBold"/>
                <a:cs typeface="Open Sans SemiBold"/>
                <a:sym typeface="Open Sans SemiBold"/>
              </a:rPr>
            </a:br>
            <a:r>
              <a:rPr lang="en-US" sz="2200">
                <a:solidFill>
                  <a:srgbClr val="3D85C6"/>
                </a:solidFill>
                <a:latin typeface="Open Sans SemiBold"/>
                <a:ea typeface="Open Sans SemiBold"/>
                <a:cs typeface="Open Sans SemiBold"/>
                <a:sym typeface="Open Sans SemiBold"/>
              </a:rPr>
              <a:t>→ rate shift at base of honeyeaters, plus 1-2 smaller clades</a:t>
            </a:r>
            <a:endParaRPr sz="2200">
              <a:solidFill>
                <a:srgbClr val="3D85C6"/>
              </a:solidFill>
              <a:latin typeface="Open Sans SemiBold"/>
              <a:ea typeface="Open Sans SemiBold"/>
              <a:cs typeface="Open Sans SemiBold"/>
              <a:sym typeface="Open Sans SemiBo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g3867e8c83fa_0_331"/>
          <p:cNvSpPr txBox="1"/>
          <p:nvPr>
            <p:ph type="title"/>
          </p:nvPr>
        </p:nvSpPr>
        <p:spPr>
          <a:xfrm>
            <a:off x="838200" y="13017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lang="en-US"/>
              <a:t>Schedule</a:t>
            </a:r>
            <a:endParaRPr/>
          </a:p>
        </p:txBody>
      </p:sp>
      <p:sp>
        <p:nvSpPr>
          <p:cNvPr id="1929" name="Google Shape;1929;g3867e8c83fa_0_331"/>
          <p:cNvSpPr txBox="1"/>
          <p:nvPr>
            <p:ph idx="1" type="body"/>
          </p:nvPr>
        </p:nvSpPr>
        <p:spPr>
          <a:xfrm>
            <a:off x="838200" y="1300825"/>
            <a:ext cx="10874400" cy="5403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chemeClr val="dk1"/>
              </a:buClr>
              <a:buSzPts val="2400"/>
              <a:buFont typeface="Arial"/>
              <a:buNone/>
            </a:pPr>
            <a:r>
              <a:rPr lang="en-US" sz="2400"/>
              <a:t>8:30 - 9:30 		Lecture</a:t>
            </a:r>
            <a:endParaRPr sz="2400"/>
          </a:p>
          <a:p>
            <a:pPr indent="0" lvl="0" marL="0" marR="0" rtl="0" algn="l">
              <a:lnSpc>
                <a:spcPct val="115000"/>
              </a:lnSpc>
              <a:spcBef>
                <a:spcPts val="0"/>
              </a:spcBef>
              <a:spcAft>
                <a:spcPts val="0"/>
              </a:spcAft>
              <a:buClr>
                <a:schemeClr val="dk1"/>
              </a:buClr>
              <a:buSzPts val="2400"/>
              <a:buFont typeface="Arial"/>
              <a:buNone/>
            </a:pPr>
            <a:r>
              <a:rPr lang="en-US" sz="2400"/>
              <a:t>9:30 - 9:45		Questions/Discussion</a:t>
            </a:r>
            <a:endParaRPr sz="2400"/>
          </a:p>
          <a:p>
            <a:pPr indent="0" lvl="0" marL="0" marR="0" rtl="0" algn="l">
              <a:lnSpc>
                <a:spcPct val="115000"/>
              </a:lnSpc>
              <a:spcBef>
                <a:spcPts val="0"/>
              </a:spcBef>
              <a:spcAft>
                <a:spcPts val="0"/>
              </a:spcAft>
              <a:buClr>
                <a:schemeClr val="dk1"/>
              </a:buClr>
              <a:buSzPts val="2400"/>
              <a:buFont typeface="Arial"/>
              <a:buNone/>
            </a:pPr>
            <a:r>
              <a:rPr lang="en-US" sz="2400"/>
              <a:t>9:45 -10:00 		Group building/introductions</a:t>
            </a:r>
            <a:endParaRPr sz="2400"/>
          </a:p>
          <a:p>
            <a:pPr indent="0" lvl="0" marL="0" marR="0" rtl="0" algn="l">
              <a:lnSpc>
                <a:spcPct val="115000"/>
              </a:lnSpc>
              <a:spcBef>
                <a:spcPts val="0"/>
              </a:spcBef>
              <a:spcAft>
                <a:spcPts val="0"/>
              </a:spcAft>
              <a:buClr>
                <a:schemeClr val="dk1"/>
              </a:buClr>
              <a:buSzPts val="2400"/>
              <a:buFont typeface="Arial"/>
              <a:buNone/>
            </a:pPr>
            <a:r>
              <a:rPr lang="en-US" sz="2400"/>
              <a:t>10:00 - 10:30		Coffee break</a:t>
            </a:r>
            <a:endParaRPr sz="2400"/>
          </a:p>
          <a:p>
            <a:pPr indent="0" lvl="0" marL="0" marR="0" rtl="0" algn="l">
              <a:lnSpc>
                <a:spcPct val="115000"/>
              </a:lnSpc>
              <a:spcBef>
                <a:spcPts val="0"/>
              </a:spcBef>
              <a:spcAft>
                <a:spcPts val="0"/>
              </a:spcAft>
              <a:buClr>
                <a:schemeClr val="dk1"/>
              </a:buClr>
              <a:buSzPts val="2400"/>
              <a:buFont typeface="Arial"/>
              <a:buNone/>
            </a:pPr>
            <a:r>
              <a:rPr lang="en-US" sz="2400"/>
              <a:t>10:30 - 11:00		Case Study I</a:t>
            </a:r>
            <a:endParaRPr sz="2400"/>
          </a:p>
          <a:p>
            <a:pPr indent="0" lvl="0" marL="0" marR="0" rtl="0" algn="l">
              <a:lnSpc>
                <a:spcPct val="115000"/>
              </a:lnSpc>
              <a:spcBef>
                <a:spcPts val="0"/>
              </a:spcBef>
              <a:spcAft>
                <a:spcPts val="0"/>
              </a:spcAft>
              <a:buClr>
                <a:schemeClr val="dk1"/>
              </a:buClr>
              <a:buSzPts val="2400"/>
              <a:buFont typeface="Arial"/>
              <a:buNone/>
            </a:pPr>
            <a:r>
              <a:rPr lang="en-US" sz="2400"/>
              <a:t>11:00 - 11:30 	Case Study II</a:t>
            </a:r>
            <a:endParaRPr sz="2400"/>
          </a:p>
          <a:p>
            <a:pPr indent="0" lvl="0" marL="0" marR="0" rtl="0" algn="l">
              <a:lnSpc>
                <a:spcPct val="115000"/>
              </a:lnSpc>
              <a:spcBef>
                <a:spcPts val="0"/>
              </a:spcBef>
              <a:spcAft>
                <a:spcPts val="0"/>
              </a:spcAft>
              <a:buClr>
                <a:schemeClr val="dk1"/>
              </a:buClr>
              <a:buSzPts val="2400"/>
              <a:buFont typeface="Arial"/>
              <a:buNone/>
            </a:pPr>
            <a:r>
              <a:rPr lang="en-US" sz="2400"/>
              <a:t>11:30 - 12:00 	Questions/Discussion</a:t>
            </a:r>
            <a:endParaRPr sz="2400"/>
          </a:p>
          <a:p>
            <a:pPr indent="0" lvl="0" marL="0" marR="0" rtl="0" algn="l">
              <a:lnSpc>
                <a:spcPct val="90000"/>
              </a:lnSpc>
              <a:spcBef>
                <a:spcPts val="0"/>
              </a:spcBef>
              <a:spcAft>
                <a:spcPts val="0"/>
              </a:spcAft>
              <a:buClr>
                <a:schemeClr val="dk1"/>
              </a:buClr>
              <a:buSzPts val="2400"/>
              <a:buFont typeface="Arial"/>
              <a:buNone/>
            </a:pPr>
            <a:r>
              <a:t/>
            </a:r>
            <a:endParaRPr sz="2400"/>
          </a:p>
        </p:txBody>
      </p:sp>
      <p:pic>
        <p:nvPicPr>
          <p:cNvPr id="1930" name="Google Shape;1930;g3867e8c83fa_0_331"/>
          <p:cNvPicPr preferRelativeResize="0"/>
          <p:nvPr/>
        </p:nvPicPr>
        <p:blipFill rotWithShape="1">
          <a:blip r:embed="rId3">
            <a:alphaModFix/>
          </a:blip>
          <a:srcRect b="0" l="81653" r="0" t="4915"/>
          <a:stretch/>
        </p:blipFill>
        <p:spPr>
          <a:xfrm>
            <a:off x="8564724" y="3094075"/>
            <a:ext cx="3412173" cy="3548825"/>
          </a:xfrm>
          <a:prstGeom prst="rect">
            <a:avLst/>
          </a:prstGeom>
          <a:noFill/>
          <a:ln>
            <a:noFill/>
          </a:ln>
        </p:spPr>
      </p:pic>
      <p:sp>
        <p:nvSpPr>
          <p:cNvPr id="1931" name="Google Shape;1931;g3867e8c83fa_0_331"/>
          <p:cNvSpPr txBox="1"/>
          <p:nvPr/>
        </p:nvSpPr>
        <p:spPr>
          <a:xfrm>
            <a:off x="1850850" y="5598250"/>
            <a:ext cx="88491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400">
                <a:solidFill>
                  <a:schemeClr val="dk1"/>
                </a:solidFill>
                <a:latin typeface="Open Sans SemiBold"/>
                <a:ea typeface="Open Sans SemiBold"/>
                <a:cs typeface="Open Sans SemiBold"/>
                <a:sym typeface="Open Sans SemiBold"/>
              </a:rPr>
              <a:t>pollev.com/josefuyeda941</a:t>
            </a:r>
            <a:endParaRPr sz="3400">
              <a:solidFill>
                <a:schemeClr val="dk1"/>
              </a:solidFill>
              <a:latin typeface="Open Sans SemiBold"/>
              <a:ea typeface="Open Sans SemiBold"/>
              <a:cs typeface="Open Sans SemiBold"/>
              <a:sym typeface="Open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5" name="Shape 1935"/>
        <p:cNvGrpSpPr/>
        <p:nvPr/>
      </p:nvGrpSpPr>
      <p:grpSpPr>
        <a:xfrm>
          <a:off x="0" y="0"/>
          <a:ext cx="0" cy="0"/>
          <a:chOff x="0" y="0"/>
          <a:chExt cx="0" cy="0"/>
        </a:xfrm>
      </p:grpSpPr>
      <p:sp>
        <p:nvSpPr>
          <p:cNvPr id="1936" name="Google Shape;1936;p35"/>
          <p:cNvSpPr txBox="1"/>
          <p:nvPr>
            <p:ph type="title"/>
          </p:nvPr>
        </p:nvSpPr>
        <p:spPr>
          <a:xfrm>
            <a:off x="838200" y="284162"/>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Why Causal inference?</a:t>
            </a:r>
            <a:endParaRPr/>
          </a:p>
        </p:txBody>
      </p:sp>
      <p:sp>
        <p:nvSpPr>
          <p:cNvPr id="1937" name="Google Shape;1937;p35"/>
          <p:cNvSpPr txBox="1"/>
          <p:nvPr>
            <p:ph idx="1" type="body"/>
          </p:nvPr>
        </p:nvSpPr>
        <p:spPr>
          <a:xfrm>
            <a:off x="838200" y="1466850"/>
            <a:ext cx="10515600" cy="4956175"/>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Open Sans SemiBold"/>
                <a:ea typeface="Open Sans SemiBold"/>
                <a:cs typeface="Open Sans SemiBold"/>
                <a:sym typeface="Open Sans SemiBold"/>
              </a:rPr>
              <a:t>Confounders &amp; latent factors/OVB</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Open Sans SemiBold"/>
                <a:ea typeface="Open Sans SemiBold"/>
                <a:cs typeface="Open Sans SemiBold"/>
                <a:sym typeface="Open Sans SemiBold"/>
              </a:rPr>
              <a:t>Lack of experiments / observational data</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 we KNOW this, but CI tells us HOW to deal with it</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Open Sans SemiBold"/>
                <a:ea typeface="Open Sans SemiBold"/>
                <a:cs typeface="Open Sans SemiBold"/>
                <a:sym typeface="Open Sans SemiBold"/>
              </a:rPr>
              <a:t>Causal structure, i.e., include process that generated data</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Assumptions, biases, direct vs indirect effects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Unknown causal relations mess up prediction</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Description vs intervention</a:t>
            </a:r>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Open Sans SemiBold"/>
                <a:ea typeface="Open Sans SemiBold"/>
                <a:cs typeface="Open Sans SemiBold"/>
                <a:sym typeface="Open Sans SemiBold"/>
              </a:rPr>
              <a:t>THE CAUSES ARE NOT IN THE DATA</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 check McElreath’s rethinking class for more and better explanations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 ingoring philosophical differences for now (test vs. estimate, OWLS, etc.)</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1" name="Shape 1941"/>
        <p:cNvGrpSpPr/>
        <p:nvPr/>
      </p:nvGrpSpPr>
      <p:grpSpPr>
        <a:xfrm>
          <a:off x="0" y="0"/>
          <a:ext cx="0" cy="0"/>
          <a:chOff x="0" y="0"/>
          <a:chExt cx="0" cy="0"/>
        </a:xfrm>
      </p:grpSpPr>
      <p:sp>
        <p:nvSpPr>
          <p:cNvPr id="1942" name="Google Shape;1942;p36"/>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DAGs</a:t>
            </a:r>
            <a:endParaRPr/>
          </a:p>
        </p:txBody>
      </p:sp>
      <p:sp>
        <p:nvSpPr>
          <p:cNvPr id="1943" name="Google Shape;1943;p36"/>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7" name="Shape 1947"/>
        <p:cNvGrpSpPr/>
        <p:nvPr/>
      </p:nvGrpSpPr>
      <p:grpSpPr>
        <a:xfrm>
          <a:off x="0" y="0"/>
          <a:ext cx="0" cy="0"/>
          <a:chOff x="0" y="0"/>
          <a:chExt cx="0" cy="0"/>
        </a:xfrm>
      </p:grpSpPr>
      <p:sp>
        <p:nvSpPr>
          <p:cNvPr id="1948" name="Google Shape;1948;p37"/>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DAGs: Elemental Confounds</a:t>
            </a:r>
            <a:endParaRPr/>
          </a:p>
        </p:txBody>
      </p:sp>
      <p:sp>
        <p:nvSpPr>
          <p:cNvPr id="1949" name="Google Shape;1949;p37"/>
          <p:cNvSpPr txBox="1"/>
          <p:nvPr>
            <p:ph idx="1" type="body"/>
          </p:nvPr>
        </p:nvSpPr>
        <p:spPr>
          <a:xfrm>
            <a:off x="838200" y="1338262"/>
            <a:ext cx="10515600" cy="55197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000"/>
              <a:buFont typeface="Arial"/>
              <a:buChar char="•"/>
            </a:pPr>
            <a:r>
              <a:rPr b="0" i="0" lang="en-US" sz="2000" u="none">
                <a:solidFill>
                  <a:schemeClr val="dk1"/>
                </a:solidFill>
                <a:latin typeface="Open Sans SemiBold"/>
                <a:ea typeface="Open Sans SemiBold"/>
                <a:cs typeface="Open Sans SemiBold"/>
                <a:sym typeface="Open Sans SemiBold"/>
              </a:rPr>
              <a:t>Fork</a:t>
            </a:r>
            <a:endParaRPr/>
          </a:p>
          <a:p>
            <a:pPr indent="-228600" lvl="1" marL="6858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Open Sans SemiBold"/>
                <a:ea typeface="Open Sans SemiBold"/>
                <a:cs typeface="Open Sans SemiBold"/>
                <a:sym typeface="Open Sans SemiBold"/>
              </a:rPr>
              <a:t>Example: Marriage rate &amp; divorce (&amp; age more young ppl)</a:t>
            </a:r>
            <a:endParaRPr/>
          </a:p>
          <a:p>
            <a:pPr indent="-228600" lvl="1" marL="6858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Open Sans SemiBold"/>
                <a:ea typeface="Open Sans SemiBold"/>
                <a:cs typeface="Open Sans SemiBold"/>
                <a:sym typeface="Open Sans SemiBold"/>
              </a:rPr>
              <a:t>Assoc. Danger: missing confounder</a:t>
            </a:r>
            <a:endParaRPr b="0" i="0" sz="1800" u="none" cap="none" strike="noStrike">
              <a:solidFill>
                <a:schemeClr val="dk1"/>
              </a:solidFill>
              <a:latin typeface="Open Sans SemiBold"/>
              <a:ea typeface="Open Sans SemiBold"/>
              <a:cs typeface="Open Sans SemiBold"/>
              <a:sym typeface="Open Sans SemiBold"/>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a:solidFill>
                  <a:schemeClr val="dk1"/>
                </a:solidFill>
                <a:latin typeface="Open Sans SemiBold"/>
                <a:ea typeface="Open Sans SemiBold"/>
                <a:cs typeface="Open Sans SemiBold"/>
                <a:sym typeface="Open Sans SemiBold"/>
              </a:rPr>
              <a:t>Pipe</a:t>
            </a:r>
            <a:endParaRPr/>
          </a:p>
          <a:p>
            <a:pPr indent="-228600" lvl="1" marL="6858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Open Sans SemiBold"/>
                <a:ea typeface="Open Sans SemiBold"/>
                <a:cs typeface="Open Sans SemiBold"/>
                <a:sym typeface="Open Sans SemiBold"/>
              </a:rPr>
              <a:t>Example: Anti-fungal treatment &amp; plant growth</a:t>
            </a:r>
            <a:endParaRPr/>
          </a:p>
          <a:p>
            <a:pPr indent="-228600" lvl="1" marL="6858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Open Sans SemiBold"/>
                <a:ea typeface="Open Sans SemiBold"/>
                <a:cs typeface="Open Sans SemiBold"/>
                <a:sym typeface="Open Sans SemiBold"/>
              </a:rPr>
              <a:t>Assoc. Danger: post-treatment bias (block path of effect)</a:t>
            </a:r>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a:solidFill>
                  <a:schemeClr val="dk1"/>
                </a:solidFill>
                <a:latin typeface="Open Sans SemiBold"/>
                <a:ea typeface="Open Sans SemiBold"/>
                <a:cs typeface="Open Sans SemiBold"/>
                <a:sym typeface="Open Sans SemiBold"/>
              </a:rPr>
              <a:t>Collider</a:t>
            </a:r>
            <a:endParaRPr/>
          </a:p>
          <a:p>
            <a:pPr indent="-228600" lvl="1" marL="6858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Open Sans SemiBold"/>
                <a:ea typeface="Open Sans SemiBold"/>
                <a:cs typeface="Open Sans SemiBold"/>
                <a:sym typeface="Open Sans SemiBold"/>
              </a:rPr>
              <a:t>Example: Grant apps (trustworthy, newsworthy, funded) or actors (talented, beautiful, famous), restaurants (location, food, survival)</a:t>
            </a:r>
            <a:endParaRPr/>
          </a:p>
          <a:p>
            <a:pPr indent="-228600" lvl="1" marL="6858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Open Sans SemiBold"/>
                <a:ea typeface="Open Sans SemiBold"/>
                <a:cs typeface="Open Sans SemiBold"/>
                <a:sym typeface="Open Sans SemiBold"/>
              </a:rPr>
              <a:t>Assoc. Danger: sampling-bias, bad (endogenous) controls</a:t>
            </a:r>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a:solidFill>
                  <a:schemeClr val="dk1"/>
                </a:solidFill>
                <a:latin typeface="Open Sans SemiBold"/>
                <a:ea typeface="Open Sans SemiBold"/>
                <a:cs typeface="Open Sans SemiBold"/>
                <a:sym typeface="Open Sans SemiBold"/>
              </a:rPr>
              <a:t>Descendant (‘Parasite’)</a:t>
            </a:r>
            <a:endParaRPr/>
          </a:p>
          <a:p>
            <a:pPr indent="-228600" lvl="1" marL="6858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Open Sans SemiBold"/>
                <a:ea typeface="Open Sans SemiBold"/>
                <a:cs typeface="Open Sans SemiBold"/>
                <a:sym typeface="Open Sans SemiBold"/>
              </a:rPr>
              <a:t>Example: Everywhere (proxies, errors, …)</a:t>
            </a:r>
            <a:endParaRPr/>
          </a:p>
          <a:p>
            <a:pPr indent="-228600" lvl="1" marL="6858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Open Sans SemiBold"/>
                <a:ea typeface="Open Sans SemiBold"/>
                <a:cs typeface="Open Sans SemiBold"/>
                <a:sym typeface="Open Sans SemiBold"/>
              </a:rPr>
              <a:t>Assoc. Danger: proxies it’s like conditioning on parent node!</a:t>
            </a:r>
            <a:endParaRPr/>
          </a:p>
          <a:p>
            <a:pPr indent="-228600" lvl="0" marL="228600" marR="0" rtl="0" algn="l">
              <a:lnSpc>
                <a:spcPct val="90000"/>
              </a:lnSpc>
              <a:spcBef>
                <a:spcPts val="1000"/>
              </a:spcBef>
              <a:spcAft>
                <a:spcPts val="0"/>
              </a:spcAft>
              <a:buClr>
                <a:schemeClr val="dk1"/>
              </a:buClr>
              <a:buSzPts val="2000"/>
              <a:buFont typeface="Arial"/>
              <a:buChar char="•"/>
            </a:pPr>
            <a:r>
              <a:rPr b="0" i="0" lang="en-US" sz="2000" u="none">
                <a:solidFill>
                  <a:schemeClr val="dk1"/>
                </a:solidFill>
                <a:latin typeface="Open Sans SemiBold"/>
                <a:ea typeface="Open Sans SemiBold"/>
                <a:cs typeface="Open Sans SemiBold"/>
                <a:sym typeface="Open Sans SemiBold"/>
              </a:rPr>
              <a:t>🡪 larger DAGS contain these, there’s rules for how to read them [skip?]</a:t>
            </a:r>
            <a:endParaRPr/>
          </a:p>
          <a:p>
            <a:pPr indent="-228600" lvl="1" marL="685800" marR="0" rtl="0" algn="l">
              <a:lnSpc>
                <a:spcPct val="90000"/>
              </a:lnSpc>
              <a:spcBef>
                <a:spcPts val="500"/>
              </a:spcBef>
              <a:spcAft>
                <a:spcPts val="0"/>
              </a:spcAft>
              <a:buClr>
                <a:schemeClr val="dk1"/>
              </a:buClr>
              <a:buSzPts val="1800"/>
              <a:buFont typeface="Arial"/>
              <a:buChar char="•"/>
            </a:pPr>
            <a:r>
              <a:rPr b="0" i="0" lang="en-US" sz="1800" u="none" cap="none" strike="noStrike">
                <a:solidFill>
                  <a:schemeClr val="dk1"/>
                </a:solidFill>
                <a:latin typeface="Open Sans SemiBold"/>
                <a:ea typeface="Open Sans SemiBold"/>
                <a:cs typeface="Open Sans SemiBold"/>
                <a:sym typeface="Open Sans SemiBold"/>
              </a:rPr>
              <a:t>Also total vs direct effect etc.</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3" name="Shape 1953"/>
        <p:cNvGrpSpPr/>
        <p:nvPr/>
      </p:nvGrpSpPr>
      <p:grpSpPr>
        <a:xfrm>
          <a:off x="0" y="0"/>
          <a:ext cx="0" cy="0"/>
          <a:chOff x="0" y="0"/>
          <a:chExt cx="0" cy="0"/>
        </a:xfrm>
      </p:grpSpPr>
      <p:sp>
        <p:nvSpPr>
          <p:cNvPr id="1954" name="Google Shape;1954;p38"/>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Inference vs DAG testing (d-sep)</a:t>
            </a:r>
            <a:endParaRPr/>
          </a:p>
        </p:txBody>
      </p:sp>
      <p:sp>
        <p:nvSpPr>
          <p:cNvPr id="1955" name="Google Shape;1955;p38"/>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Open Sans SemiBold"/>
                <a:ea typeface="Open Sans SemiBold"/>
                <a:cs typeface="Open Sans SemiBold"/>
                <a:sym typeface="Open Sans SemiBold"/>
              </a:rPr>
              <a:t>Fork example [overhaul to use better one]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9" name="Shape 1959"/>
        <p:cNvGrpSpPr/>
        <p:nvPr/>
      </p:nvGrpSpPr>
      <p:grpSpPr>
        <a:xfrm>
          <a:off x="0" y="0"/>
          <a:ext cx="0" cy="0"/>
          <a:chOff x="0" y="0"/>
          <a:chExt cx="0" cy="0"/>
        </a:xfrm>
      </p:grpSpPr>
      <p:sp>
        <p:nvSpPr>
          <p:cNvPr id="1960" name="Google Shape;1960;p39"/>
          <p:cNvSpPr txBox="1"/>
          <p:nvPr>
            <p:ph type="title"/>
          </p:nvPr>
        </p:nvSpPr>
        <p:spPr>
          <a:xfrm>
            <a:off x="838200" y="365125"/>
            <a:ext cx="10515600" cy="132556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Open Sans SemiBold"/>
              <a:buNone/>
            </a:pPr>
            <a:r>
              <a:rPr b="0" i="0" lang="en-US" sz="4400" u="none">
                <a:solidFill>
                  <a:schemeClr val="dk1"/>
                </a:solidFill>
                <a:latin typeface="Open Sans SemiBold"/>
                <a:ea typeface="Open Sans SemiBold"/>
                <a:cs typeface="Open Sans SemiBold"/>
                <a:sym typeface="Open Sans SemiBold"/>
              </a:rPr>
              <a:t>Applying to Phylogenetics</a:t>
            </a:r>
            <a:endParaRPr/>
          </a:p>
        </p:txBody>
      </p:sp>
      <p:sp>
        <p:nvSpPr>
          <p:cNvPr id="1961" name="Google Shape;1961;p39"/>
          <p:cNvSpPr txBox="1"/>
          <p:nvPr>
            <p:ph idx="1" type="body"/>
          </p:nvPr>
        </p:nvSpPr>
        <p:spPr>
          <a:xfrm>
            <a:off x="838200" y="1825625"/>
            <a:ext cx="105156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a:solidFill>
                  <a:schemeClr val="dk1"/>
                </a:solidFill>
                <a:latin typeface="Open Sans SemiBold"/>
                <a:ea typeface="Open Sans SemiBold"/>
                <a:cs typeface="Open Sans SemiBold"/>
                <a:sym typeface="Open Sans SemiBold"/>
              </a:rPr>
              <a:t>Felsenstein &amp; DAG</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 start with this?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 can be wrong?</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 add shift!</a:t>
            </a:r>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Open Sans SemiBold"/>
              <a:ea typeface="Open Sans SemiBold"/>
              <a:cs typeface="Open Sans SemiBold"/>
              <a:sym typeface="Open Sans SemiBold"/>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Open Sans SemiBold"/>
                <a:ea typeface="Open Sans SemiBold"/>
                <a:cs typeface="Open Sans SemiBold"/>
                <a:sym typeface="Open Sans SemiBold"/>
              </a:rPr>
              <a:t>PPA</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Open Sans SemiBold"/>
                <a:ea typeface="Open Sans SemiBold"/>
                <a:cs typeface="Open Sans SemiBold"/>
                <a:sym typeface="Open Sans SemiBold"/>
              </a:rPr>
              <a:t>Show how it works and how it fails?</a:t>
            </a:r>
            <a:endParaRPr/>
          </a:p>
          <a:p>
            <a:pPr indent="-76200" lvl="1" marL="685800" marR="0" rtl="0" algn="l">
              <a:lnSpc>
                <a:spcPct val="90000"/>
              </a:lnSpc>
              <a:spcBef>
                <a:spcPts val="500"/>
              </a:spcBef>
              <a:spcAft>
                <a:spcPts val="0"/>
              </a:spcAft>
              <a:buClr>
                <a:schemeClr val="dk1"/>
              </a:buClr>
              <a:buSzPts val="2400"/>
              <a:buFont typeface="Arial"/>
              <a:buNone/>
            </a:pPr>
            <a:r>
              <a:t/>
            </a:r>
            <a:endParaRPr b="0" i="0" sz="2400" u="none" cap="none" strike="noStrike">
              <a:solidFill>
                <a:schemeClr val="dk1"/>
              </a:solidFill>
              <a:latin typeface="Open Sans SemiBold"/>
              <a:ea typeface="Open Sans SemiBold"/>
              <a:cs typeface="Open Sans SemiBold"/>
              <a:sym typeface="Open Sans SemiBold"/>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a:solidFill>
                  <a:schemeClr val="dk1"/>
                </a:solidFill>
                <a:latin typeface="Open Sans SemiBold"/>
                <a:ea typeface="Open Sans SemiBold"/>
                <a:cs typeface="Open Sans SemiBold"/>
                <a:sym typeface="Open Sans SemiBold"/>
              </a:rPr>
              <a:t>Show more on how we do it or go straight to Examples?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6" name="Shape 1966"/>
        <p:cNvGrpSpPr/>
        <p:nvPr/>
      </p:nvGrpSpPr>
      <p:grpSpPr>
        <a:xfrm>
          <a:off x="0" y="0"/>
          <a:ext cx="0" cy="0"/>
          <a:chOff x="0" y="0"/>
          <a:chExt cx="0" cy="0"/>
        </a:xfrm>
      </p:grpSpPr>
      <p:grpSp>
        <p:nvGrpSpPr>
          <p:cNvPr id="1967" name="Google Shape;1967;g3b5220f307e_0_105"/>
          <p:cNvGrpSpPr/>
          <p:nvPr/>
        </p:nvGrpSpPr>
        <p:grpSpPr>
          <a:xfrm>
            <a:off x="2252145" y="1842262"/>
            <a:ext cx="784116" cy="779400"/>
            <a:chOff x="-4716" y="4398313"/>
            <a:chExt cx="784116" cy="779400"/>
          </a:xfrm>
        </p:grpSpPr>
        <p:sp>
          <p:nvSpPr>
            <p:cNvPr id="1968" name="Google Shape;1968;g3b5220f307e_0_105"/>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1969" name="Google Shape;1969;g3b5220f307e_0_105"/>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Z</a:t>
              </a:r>
              <a:endParaRPr sz="3200">
                <a:solidFill>
                  <a:schemeClr val="dk1"/>
                </a:solidFill>
                <a:latin typeface="Open Sans SemiBold"/>
                <a:ea typeface="Open Sans SemiBold"/>
                <a:cs typeface="Open Sans SemiBold"/>
                <a:sym typeface="Open Sans SemiBold"/>
              </a:endParaRPr>
            </a:p>
          </p:txBody>
        </p:sp>
      </p:grpSp>
      <p:cxnSp>
        <p:nvCxnSpPr>
          <p:cNvPr id="1970" name="Google Shape;1970;g3b5220f307e_0_105"/>
          <p:cNvCxnSpPr>
            <a:endCxn id="1971" idx="0"/>
          </p:cNvCxnSpPr>
          <p:nvPr/>
        </p:nvCxnSpPr>
        <p:spPr>
          <a:xfrm>
            <a:off x="2940438" y="2480650"/>
            <a:ext cx="537300" cy="530400"/>
          </a:xfrm>
          <a:prstGeom prst="straightConnector1">
            <a:avLst/>
          </a:prstGeom>
          <a:noFill/>
          <a:ln cap="flat" cmpd="sng" w="38100">
            <a:solidFill>
              <a:srgbClr val="666666"/>
            </a:solidFill>
            <a:prstDash val="solid"/>
            <a:round/>
            <a:headEnd len="med" w="med" type="none"/>
            <a:tailEnd len="med" w="med" type="triangle"/>
          </a:ln>
        </p:spPr>
      </p:cxnSp>
      <p:cxnSp>
        <p:nvCxnSpPr>
          <p:cNvPr id="1972" name="Google Shape;1972;g3b5220f307e_0_105"/>
          <p:cNvCxnSpPr>
            <a:stCxn id="1973" idx="3"/>
          </p:cNvCxnSpPr>
          <p:nvPr/>
        </p:nvCxnSpPr>
        <p:spPr>
          <a:xfrm flipH="1" rot="10800000">
            <a:off x="2132838" y="3327700"/>
            <a:ext cx="1022700" cy="31800"/>
          </a:xfrm>
          <a:prstGeom prst="straightConnector1">
            <a:avLst/>
          </a:prstGeom>
          <a:noFill/>
          <a:ln cap="flat" cmpd="sng" w="38100">
            <a:solidFill>
              <a:srgbClr val="666666"/>
            </a:solidFill>
            <a:prstDash val="solid"/>
            <a:round/>
            <a:headEnd len="med" w="med" type="none"/>
            <a:tailEnd len="med" w="med" type="triangle"/>
          </a:ln>
        </p:spPr>
      </p:cxnSp>
      <p:sp>
        <p:nvSpPr>
          <p:cNvPr id="1973" name="Google Shape;1973;g3b5220f307e_0_105"/>
          <p:cNvSpPr/>
          <p:nvPr/>
        </p:nvSpPr>
        <p:spPr>
          <a:xfrm>
            <a:off x="1488438" y="30269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X</a:t>
            </a:r>
            <a:endParaRPr>
              <a:latin typeface="Open Sans SemiBold"/>
              <a:ea typeface="Open Sans SemiBold"/>
              <a:cs typeface="Open Sans SemiBold"/>
              <a:sym typeface="Open Sans SemiBold"/>
            </a:endParaRPr>
          </a:p>
        </p:txBody>
      </p:sp>
      <p:sp>
        <p:nvSpPr>
          <p:cNvPr id="1971" name="Google Shape;1971;g3b5220f307e_0_105"/>
          <p:cNvSpPr/>
          <p:nvPr/>
        </p:nvSpPr>
        <p:spPr>
          <a:xfrm>
            <a:off x="3155538" y="3011050"/>
            <a:ext cx="644400" cy="665100"/>
          </a:xfrm>
          <a:prstGeom prst="rect">
            <a:avLst/>
          </a:prstGeom>
          <a:solidFill>
            <a:srgbClr val="D9D9D9"/>
          </a:solidFill>
          <a:ln cap="flat" cmpd="sng" w="38100">
            <a:solidFill>
              <a:srgbClr val="7575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Y</a:t>
            </a:r>
            <a:endParaRPr>
              <a:latin typeface="Open Sans SemiBold"/>
              <a:ea typeface="Open Sans SemiBold"/>
              <a:cs typeface="Open Sans SemiBold"/>
              <a:sym typeface="Open Sans SemiBold"/>
            </a:endParaRPr>
          </a:p>
        </p:txBody>
      </p:sp>
      <p:grpSp>
        <p:nvGrpSpPr>
          <p:cNvPr id="1974" name="Google Shape;1974;g3b5220f307e_0_105"/>
          <p:cNvGrpSpPr/>
          <p:nvPr/>
        </p:nvGrpSpPr>
        <p:grpSpPr>
          <a:xfrm>
            <a:off x="2252145" y="546612"/>
            <a:ext cx="784116" cy="779400"/>
            <a:chOff x="-4716" y="4398313"/>
            <a:chExt cx="784116" cy="779400"/>
          </a:xfrm>
        </p:grpSpPr>
        <p:sp>
          <p:nvSpPr>
            <p:cNvPr id="1975" name="Google Shape;1975;g3b5220f307e_0_105"/>
            <p:cNvSpPr/>
            <p:nvPr/>
          </p:nvSpPr>
          <p:spPr>
            <a:xfrm>
              <a:off x="-4716" y="4398313"/>
              <a:ext cx="779400" cy="779400"/>
            </a:xfrm>
            <a:prstGeom prst="ellipse">
              <a:avLst/>
            </a:prstGeom>
            <a:solidFill>
              <a:srgbClr val="D9D9D9"/>
            </a:solidFill>
            <a:ln cap="flat" cmpd="sng" w="381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
          <p:nvSpPr>
            <p:cNvPr id="1976" name="Google Shape;1976;g3b5220f307e_0_105"/>
            <p:cNvSpPr txBox="1"/>
            <p:nvPr/>
          </p:nvSpPr>
          <p:spPr>
            <a:xfrm>
              <a:off x="0" y="4462175"/>
              <a:ext cx="779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200">
                  <a:solidFill>
                    <a:schemeClr val="dk1"/>
                  </a:solidFill>
                  <a:latin typeface="Open Sans SemiBold"/>
                  <a:ea typeface="Open Sans SemiBold"/>
                  <a:cs typeface="Open Sans SemiBold"/>
                  <a:sym typeface="Open Sans SemiBold"/>
                </a:rPr>
                <a:t>Ѱ</a:t>
              </a:r>
              <a:endParaRPr sz="3200">
                <a:solidFill>
                  <a:schemeClr val="dk1"/>
                </a:solidFill>
                <a:latin typeface="Open Sans SemiBold"/>
                <a:ea typeface="Open Sans SemiBold"/>
                <a:cs typeface="Open Sans SemiBold"/>
                <a:sym typeface="Open Sans SemiBold"/>
              </a:endParaRPr>
            </a:p>
          </p:txBody>
        </p:sp>
      </p:grpSp>
      <p:cxnSp>
        <p:nvCxnSpPr>
          <p:cNvPr id="1977" name="Google Shape;1977;g3b5220f307e_0_105"/>
          <p:cNvCxnSpPr>
            <a:stCxn id="1976" idx="2"/>
            <a:endCxn id="1968" idx="0"/>
          </p:cNvCxnSpPr>
          <p:nvPr/>
        </p:nvCxnSpPr>
        <p:spPr>
          <a:xfrm flipH="1">
            <a:off x="2641761" y="1287574"/>
            <a:ext cx="4800" cy="554700"/>
          </a:xfrm>
          <a:prstGeom prst="straightConnector1">
            <a:avLst/>
          </a:prstGeom>
          <a:noFill/>
          <a:ln cap="flat" cmpd="sng" w="38100">
            <a:solidFill>
              <a:srgbClr val="666666"/>
            </a:solidFill>
            <a:prstDash val="solid"/>
            <a:round/>
            <a:headEnd len="med" w="med" type="none"/>
            <a:tailEnd len="med" w="med" type="triangle"/>
          </a:ln>
        </p:spPr>
      </p:cxnSp>
      <p:sp>
        <p:nvSpPr>
          <p:cNvPr id="1978" name="Google Shape;1978;g3b5220f307e_0_105"/>
          <p:cNvSpPr txBox="1"/>
          <p:nvPr/>
        </p:nvSpPr>
        <p:spPr>
          <a:xfrm>
            <a:off x="1259100" y="3749200"/>
            <a:ext cx="127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λ</a:t>
            </a:r>
            <a:r>
              <a:rPr baseline="-25000" lang="en-US" sz="2800">
                <a:solidFill>
                  <a:schemeClr val="dk1"/>
                </a:solidFill>
                <a:latin typeface="Open Sans SemiBold"/>
                <a:ea typeface="Open Sans SemiBold"/>
                <a:cs typeface="Open Sans SemiBold"/>
                <a:sym typeface="Open Sans SemiBold"/>
              </a:rPr>
              <a:t>X</a:t>
            </a:r>
            <a:r>
              <a:rPr lang="en-US" sz="2800">
                <a:solidFill>
                  <a:schemeClr val="dk1"/>
                </a:solidFill>
                <a:latin typeface="Open Sans SemiBold"/>
                <a:ea typeface="Open Sans SemiBold"/>
                <a:cs typeface="Open Sans SemiBold"/>
                <a:sym typeface="Open Sans SemiBold"/>
              </a:rPr>
              <a:t> = 0</a:t>
            </a:r>
            <a:endParaRPr sz="2800">
              <a:solidFill>
                <a:schemeClr val="dk1"/>
              </a:solidFill>
              <a:latin typeface="Open Sans SemiBold"/>
              <a:ea typeface="Open Sans SemiBold"/>
              <a:cs typeface="Open Sans SemiBold"/>
              <a:sym typeface="Open Sans SemiBold"/>
            </a:endParaRPr>
          </a:p>
        </p:txBody>
      </p:sp>
      <p:sp>
        <p:nvSpPr>
          <p:cNvPr id="1979" name="Google Shape;1979;g3b5220f307e_0_105"/>
          <p:cNvSpPr txBox="1"/>
          <p:nvPr/>
        </p:nvSpPr>
        <p:spPr>
          <a:xfrm>
            <a:off x="2926200" y="3749200"/>
            <a:ext cx="150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λ</a:t>
            </a:r>
            <a:r>
              <a:rPr baseline="-25000" lang="en-US" sz="2800">
                <a:solidFill>
                  <a:schemeClr val="dk1"/>
                </a:solidFill>
                <a:latin typeface="Open Sans SemiBold"/>
                <a:ea typeface="Open Sans SemiBold"/>
                <a:cs typeface="Open Sans SemiBold"/>
                <a:sym typeface="Open Sans SemiBold"/>
              </a:rPr>
              <a:t>Y</a:t>
            </a:r>
            <a:r>
              <a:rPr lang="en-US" sz="2800">
                <a:solidFill>
                  <a:schemeClr val="dk1"/>
                </a:solidFill>
                <a:latin typeface="Open Sans SemiBold"/>
                <a:ea typeface="Open Sans SemiBold"/>
                <a:cs typeface="Open Sans SemiBold"/>
                <a:sym typeface="Open Sans SemiBold"/>
              </a:rPr>
              <a:t> &gt; 0</a:t>
            </a:r>
            <a:endParaRPr sz="2800">
              <a:solidFill>
                <a:schemeClr val="dk1"/>
              </a:solidFill>
              <a:latin typeface="Open Sans SemiBold"/>
              <a:ea typeface="Open Sans SemiBold"/>
              <a:cs typeface="Open Sans SemiBold"/>
              <a:sym typeface="Open Sans SemiBold"/>
            </a:endParaRPr>
          </a:p>
        </p:txBody>
      </p:sp>
      <p:sp>
        <p:nvSpPr>
          <p:cNvPr id="1980" name="Google Shape;1980;g3b5220f307e_0_105"/>
          <p:cNvSpPr txBox="1"/>
          <p:nvPr/>
        </p:nvSpPr>
        <p:spPr>
          <a:xfrm>
            <a:off x="3876775" y="3035800"/>
            <a:ext cx="180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λ</a:t>
            </a:r>
            <a:r>
              <a:rPr baseline="-25000" lang="en-US" sz="2800">
                <a:solidFill>
                  <a:schemeClr val="dk1"/>
                </a:solidFill>
                <a:latin typeface="Open Sans SemiBold"/>
                <a:ea typeface="Open Sans SemiBold"/>
                <a:cs typeface="Open Sans SemiBold"/>
                <a:sym typeface="Open Sans SemiBold"/>
              </a:rPr>
              <a:t>Y|X</a:t>
            </a:r>
            <a:r>
              <a:rPr lang="en-US" sz="2800">
                <a:solidFill>
                  <a:schemeClr val="dk1"/>
                </a:solidFill>
                <a:latin typeface="Open Sans SemiBold"/>
                <a:ea typeface="Open Sans SemiBold"/>
                <a:cs typeface="Open Sans SemiBold"/>
                <a:sym typeface="Open Sans SemiBold"/>
              </a:rPr>
              <a:t> &gt; 0</a:t>
            </a:r>
            <a:endParaRPr sz="2800">
              <a:solidFill>
                <a:schemeClr val="dk1"/>
              </a:solidFill>
              <a:latin typeface="Open Sans SemiBold"/>
              <a:ea typeface="Open Sans SemiBold"/>
              <a:cs typeface="Open Sans SemiBold"/>
              <a:sym typeface="Open Sans SemiBold"/>
            </a:endParaRPr>
          </a:p>
        </p:txBody>
      </p:sp>
      <p:sp>
        <p:nvSpPr>
          <p:cNvPr id="1981" name="Google Shape;1981;g3b5220f307e_0_105"/>
          <p:cNvSpPr txBox="1"/>
          <p:nvPr/>
        </p:nvSpPr>
        <p:spPr>
          <a:xfrm>
            <a:off x="4306575" y="938850"/>
            <a:ext cx="1923300" cy="6771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X </a:t>
            </a:r>
            <a:r>
              <a:rPr b="1" lang="en-US" sz="2800">
                <a:solidFill>
                  <a:schemeClr val="dk1"/>
                </a:solidFill>
                <a:latin typeface="Ubuntu"/>
                <a:ea typeface="Ubuntu"/>
                <a:cs typeface="Ubuntu"/>
                <a:sym typeface="Ubuntu"/>
              </a:rPr>
              <a:t>⊥ </a:t>
            </a:r>
            <a:r>
              <a:rPr lang="en-US" sz="3200">
                <a:solidFill>
                  <a:schemeClr val="dk1"/>
                </a:solidFill>
                <a:latin typeface="Open Sans SemiBold"/>
                <a:ea typeface="Open Sans SemiBold"/>
                <a:cs typeface="Open Sans SemiBold"/>
                <a:sym typeface="Open Sans SemiBold"/>
              </a:rPr>
              <a:t>Ѱ  </a:t>
            </a:r>
            <a:endParaRPr sz="2800">
              <a:solidFill>
                <a:schemeClr val="dk1"/>
              </a:solidFill>
              <a:latin typeface="Open Sans SemiBold"/>
              <a:ea typeface="Open Sans SemiBold"/>
              <a:cs typeface="Open Sans SemiBold"/>
              <a:sym typeface="Open Sans SemiBold"/>
            </a:endParaRPr>
          </a:p>
        </p:txBody>
      </p:sp>
      <p:sp>
        <p:nvSpPr>
          <p:cNvPr id="1982" name="Google Shape;1982;g3b5220f307e_0_105"/>
          <p:cNvSpPr txBox="1"/>
          <p:nvPr/>
        </p:nvSpPr>
        <p:spPr>
          <a:xfrm>
            <a:off x="4382475" y="2147050"/>
            <a:ext cx="206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Open Sans SemiBold"/>
                <a:ea typeface="Open Sans SemiBold"/>
                <a:cs typeface="Open Sans SemiBold"/>
                <a:sym typeface="Open Sans SemiBold"/>
              </a:rPr>
              <a:t>Y|X </a:t>
            </a:r>
            <a:r>
              <a:rPr b="1" lang="en-US" sz="2800">
                <a:solidFill>
                  <a:schemeClr val="dk1"/>
                </a:solidFill>
                <a:latin typeface="Ubuntu"/>
                <a:ea typeface="Ubuntu"/>
                <a:cs typeface="Ubuntu"/>
                <a:sym typeface="Ubuntu"/>
              </a:rPr>
              <a:t>⊥ </a:t>
            </a:r>
            <a:r>
              <a:rPr lang="en-US" sz="3200">
                <a:solidFill>
                  <a:schemeClr val="dk1"/>
                </a:solidFill>
                <a:latin typeface="Open Sans SemiBold"/>
                <a:ea typeface="Open Sans SemiBold"/>
                <a:cs typeface="Open Sans SemiBold"/>
                <a:sym typeface="Open Sans SemiBold"/>
              </a:rPr>
              <a:t>Ѱ</a:t>
            </a:r>
            <a:r>
              <a:rPr b="1" lang="en-US" sz="2800">
                <a:solidFill>
                  <a:schemeClr val="dk1"/>
                </a:solidFill>
                <a:latin typeface="Ubuntu"/>
                <a:ea typeface="Ubuntu"/>
                <a:cs typeface="Ubuntu"/>
                <a:sym typeface="Ubuntu"/>
              </a:rPr>
              <a:t> </a:t>
            </a:r>
            <a:endParaRPr sz="2800">
              <a:solidFill>
                <a:schemeClr val="dk1"/>
              </a:solidFill>
              <a:latin typeface="Open Sans SemiBold"/>
              <a:ea typeface="Open Sans SemiBold"/>
              <a:cs typeface="Open Sans SemiBold"/>
              <a:sym typeface="Open Sans SemiBold"/>
            </a:endParaRPr>
          </a:p>
        </p:txBody>
      </p:sp>
      <p:sp>
        <p:nvSpPr>
          <p:cNvPr id="1983" name="Google Shape;1983;g3b5220f307e_0_105"/>
          <p:cNvSpPr txBox="1"/>
          <p:nvPr/>
        </p:nvSpPr>
        <p:spPr>
          <a:xfrm>
            <a:off x="6053276" y="949475"/>
            <a:ext cx="5579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Open Sans SemiBold"/>
                <a:ea typeface="Open Sans SemiBold"/>
                <a:cs typeface="Open Sans SemiBold"/>
                <a:sym typeface="Open Sans SemiBold"/>
              </a:rPr>
              <a:t>λ</a:t>
            </a:r>
            <a:r>
              <a:rPr baseline="-25000" lang="en-US" sz="2300">
                <a:solidFill>
                  <a:schemeClr val="dk1"/>
                </a:solidFill>
                <a:latin typeface="Open Sans SemiBold"/>
                <a:ea typeface="Open Sans SemiBold"/>
                <a:cs typeface="Open Sans SemiBold"/>
                <a:sym typeface="Open Sans SemiBold"/>
              </a:rPr>
              <a:t>X</a:t>
            </a:r>
            <a:r>
              <a:rPr lang="en-US" sz="2300">
                <a:solidFill>
                  <a:schemeClr val="dk1"/>
                </a:solidFill>
                <a:latin typeface="Open Sans SemiBold"/>
                <a:ea typeface="Open Sans SemiBold"/>
                <a:cs typeface="Open Sans SemiBold"/>
                <a:sym typeface="Open Sans SemiBold"/>
              </a:rPr>
              <a:t> = 0, means that X is consistent with independence of ancestry </a:t>
            </a:r>
            <a:endParaRPr sz="2300">
              <a:solidFill>
                <a:schemeClr val="dk1"/>
              </a:solidFill>
              <a:latin typeface="Open Sans SemiBold"/>
              <a:ea typeface="Open Sans SemiBold"/>
              <a:cs typeface="Open Sans SemiBold"/>
              <a:sym typeface="Open Sans SemiBold"/>
            </a:endParaRPr>
          </a:p>
        </p:txBody>
      </p:sp>
      <p:sp>
        <p:nvSpPr>
          <p:cNvPr id="1984" name="Google Shape;1984;g3b5220f307e_0_105"/>
          <p:cNvSpPr txBox="1"/>
          <p:nvPr/>
        </p:nvSpPr>
        <p:spPr>
          <a:xfrm>
            <a:off x="6053276" y="2134150"/>
            <a:ext cx="55794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Open Sans SemiBold"/>
                <a:ea typeface="Open Sans SemiBold"/>
                <a:cs typeface="Open Sans SemiBold"/>
                <a:sym typeface="Open Sans SemiBold"/>
              </a:rPr>
              <a:t>λ</a:t>
            </a:r>
            <a:r>
              <a:rPr baseline="-25000" lang="en-US" sz="2300">
                <a:solidFill>
                  <a:schemeClr val="dk1"/>
                </a:solidFill>
                <a:latin typeface="Open Sans SemiBold"/>
                <a:ea typeface="Open Sans SemiBold"/>
                <a:cs typeface="Open Sans SemiBold"/>
                <a:sym typeface="Open Sans SemiBold"/>
              </a:rPr>
              <a:t>Y|X</a:t>
            </a:r>
            <a:r>
              <a:rPr lang="en-US" sz="2300">
                <a:solidFill>
                  <a:schemeClr val="dk1"/>
                </a:solidFill>
                <a:latin typeface="Open Sans SemiBold"/>
                <a:ea typeface="Open Sans SemiBold"/>
                <a:cs typeface="Open Sans SemiBold"/>
                <a:sym typeface="Open Sans SemiBold"/>
              </a:rPr>
              <a:t> &gt; 0, means that the residual variation IS correlated with ancestry </a:t>
            </a:r>
            <a:endParaRPr sz="2300">
              <a:solidFill>
                <a:schemeClr val="dk1"/>
              </a:solidFill>
              <a:latin typeface="Open Sans SemiBold"/>
              <a:ea typeface="Open Sans SemiBold"/>
              <a:cs typeface="Open Sans SemiBold"/>
              <a:sym typeface="Open Sans SemiBold"/>
            </a:endParaRPr>
          </a:p>
        </p:txBody>
      </p:sp>
      <p:sp>
        <p:nvSpPr>
          <p:cNvPr id="1985" name="Google Shape;1985;g3b5220f307e_0_105"/>
          <p:cNvSpPr txBox="1"/>
          <p:nvPr/>
        </p:nvSpPr>
        <p:spPr>
          <a:xfrm>
            <a:off x="5683076" y="3863050"/>
            <a:ext cx="55794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Open Sans SemiBold"/>
                <a:ea typeface="Open Sans SemiBold"/>
                <a:cs typeface="Open Sans SemiBold"/>
                <a:sym typeface="Open Sans SemiBold"/>
              </a:rPr>
              <a:t>This means that the path from an open backdoor phylogenetic confounder Z is unlikely! </a:t>
            </a:r>
            <a:endParaRPr i="1" sz="230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90" name="Shape 1990"/>
        <p:cNvGrpSpPr/>
        <p:nvPr/>
      </p:nvGrpSpPr>
      <p:grpSpPr>
        <a:xfrm>
          <a:off x="0" y="0"/>
          <a:ext cx="0" cy="0"/>
          <a:chOff x="0" y="0"/>
          <a:chExt cx="0" cy="0"/>
        </a:xfrm>
      </p:grpSpPr>
      <p:pic>
        <p:nvPicPr>
          <p:cNvPr id="1991" name="Google Shape;1991;g3b480a7c63e_0_191"/>
          <p:cNvPicPr preferRelativeResize="0"/>
          <p:nvPr/>
        </p:nvPicPr>
        <p:blipFill>
          <a:blip r:embed="rId3">
            <a:alphaModFix/>
          </a:blip>
          <a:stretch>
            <a:fillRect/>
          </a:stretch>
        </p:blipFill>
        <p:spPr>
          <a:xfrm>
            <a:off x="1651322" y="0"/>
            <a:ext cx="8889359" cy="6858002"/>
          </a:xfrm>
          <a:prstGeom prst="rect">
            <a:avLst/>
          </a:prstGeom>
          <a:noFill/>
          <a:ln>
            <a:noFill/>
          </a:ln>
        </p:spPr>
      </p:pic>
      <p:sp>
        <p:nvSpPr>
          <p:cNvPr id="1992" name="Google Shape;1992;g3b480a7c63e_0_191"/>
          <p:cNvSpPr/>
          <p:nvPr/>
        </p:nvSpPr>
        <p:spPr>
          <a:xfrm>
            <a:off x="683200" y="4721275"/>
            <a:ext cx="10999500" cy="221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SemiBold"/>
              <a:ea typeface="Open Sans SemiBold"/>
              <a:cs typeface="Open Sans SemiBold"/>
              <a:sym typeface="Open Sans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Theme">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2026-01-01T21:01:37Z</dcterms:created>
  <dc:creator>Schwery, Orlando 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str/>
  </property>
  <property fmtid="{D5CDD505-2E9C-101B-9397-08002B2CF9AE}" pid="3" name="KSOProductBuildVer">
    <vt:lpstr>1033-11.1.0.11720</vt:lpstr>
  </property>
</Properties>
</file>